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Default Extension="xlsx" ContentType="application/vnd.openxmlformats-officedocument.spreadsheetml.sheet"/>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6" r:id="rId2"/>
    <p:sldId id="311" r:id="rId3"/>
    <p:sldId id="348" r:id="rId4"/>
    <p:sldId id="309" r:id="rId5"/>
    <p:sldId id="310" r:id="rId6"/>
    <p:sldId id="298" r:id="rId7"/>
    <p:sldId id="318" r:id="rId8"/>
    <p:sldId id="312" r:id="rId9"/>
    <p:sldId id="325" r:id="rId10"/>
    <p:sldId id="327" r:id="rId11"/>
    <p:sldId id="329" r:id="rId12"/>
    <p:sldId id="328" r:id="rId13"/>
    <p:sldId id="262" r:id="rId14"/>
    <p:sldId id="331" r:id="rId15"/>
    <p:sldId id="332" r:id="rId16"/>
    <p:sldId id="333" r:id="rId17"/>
    <p:sldId id="334" r:id="rId18"/>
    <p:sldId id="335" r:id="rId19"/>
    <p:sldId id="336" r:id="rId20"/>
    <p:sldId id="337" r:id="rId21"/>
    <p:sldId id="338" r:id="rId22"/>
    <p:sldId id="339" r:id="rId23"/>
    <p:sldId id="340" r:id="rId24"/>
    <p:sldId id="353" r:id="rId25"/>
    <p:sldId id="354" r:id="rId26"/>
    <p:sldId id="341" r:id="rId27"/>
    <p:sldId id="342" r:id="rId28"/>
    <p:sldId id="343" r:id="rId29"/>
    <p:sldId id="344" r:id="rId30"/>
    <p:sldId id="345" r:id="rId31"/>
    <p:sldId id="346" r:id="rId32"/>
    <p:sldId id="349" r:id="rId33"/>
    <p:sldId id="350" r:id="rId34"/>
    <p:sldId id="259" r:id="rId35"/>
    <p:sldId id="352" r:id="rId36"/>
    <p:sldId id="314" r:id="rId37"/>
    <p:sldId id="297" r:id="rId38"/>
    <p:sldId id="299" r:id="rId39"/>
    <p:sldId id="361" r:id="rId40"/>
    <p:sldId id="294" r:id="rId41"/>
    <p:sldId id="295" r:id="rId42"/>
    <p:sldId id="293" r:id="rId43"/>
    <p:sldId id="296" r:id="rId44"/>
    <p:sldId id="292" r:id="rId45"/>
    <p:sldId id="317" r:id="rId46"/>
    <p:sldId id="315" r:id="rId47"/>
    <p:sldId id="286" r:id="rId48"/>
    <p:sldId id="301" r:id="rId49"/>
    <p:sldId id="303" r:id="rId50"/>
    <p:sldId id="304" r:id="rId51"/>
    <p:sldId id="305" r:id="rId52"/>
    <p:sldId id="306" r:id="rId53"/>
    <p:sldId id="307" r:id="rId54"/>
    <p:sldId id="355" r:id="rId55"/>
    <p:sldId id="362" r:id="rId5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603" autoAdjust="0"/>
    <p:restoredTop sz="94660"/>
  </p:normalViewPr>
  <p:slideViewPr>
    <p:cSldViewPr>
      <p:cViewPr varScale="1">
        <p:scale>
          <a:sx n="83" d="100"/>
          <a:sy n="83" d="100"/>
        </p:scale>
        <p:origin x="-12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5%20for%20CUADROS%20Cap.%202,3,4,5%20-avances-.zip\3.Desarrollo%20Social%20yC.%201&#176;-Salud,%20nutricion%20y%20poblacion.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1%20for%20attachments%5b1%5d.zip\RES.AccesoEducaci+&#166;n(1).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5%20for%20CUADROS%20Cap.%202,3,4,5%20-avances-.zip\3.Desarrollo%20Social%20yC.%201&#176;-Salud,%20nutricion%20y%20poblacion.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5%20for%20CUADROS%20Cap.%202,3,4,5%20-avances-.zip\3.Desarrollo%20Social%20yC.%201&#176;-Salud,%20nutricion%20y%20poblacion.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8%20for%20CUADROS%20Cap.%202,3,4,5%20-avances-.zip\5.GOBERNABILIDAD%201&#176;-2&#176;%20Democracia+Apoyo%20a%20Dem.%20y%20Elecciones.xls"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Documents%20and%20Settings\Gino%20Costa\Mis%20documentos\Carpetas%20Gino%20Costa\Ciudad%20Nuestra\Seguridad%20Ciudadana%20-%20Lima\Plan%20de%20gobierno\INEI\Luis%20Calle\Indicadores\Primer%20Bloque\Homicidios%20x%20100%20mil%20hab.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5%20for%20CUADROS%20Cap.%202,3,4,5%20-avances-.zip\3.Desarrollo%20Social%20yC.%201&#176;-Salud,%20nutricion%20y%20poblacion.xls"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mario\ENDES\mORTALIDAD%20INFANTIL.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5%20for%20CUADROS%20Cap.%202,3,4,5%20-avances-.zip\3.Desarrollo%20Social%20yC.%201&#176;-Salud,%20nutricion%20y%20poblacion.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5%20for%20CUADROS%20Cap.%202,3,4,5%20-avances-.zip\3.Desarrollo%20Social%20yC.%201&#176;-Salud,%20nutricion%20y%20poblacion.xls"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Worksheet1.xlsx"/></Relationships>
</file>

<file path=ppt/charts/_rels/chart7.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8%20for%20CUADROS%20Cap.%202,3,4,5%20-avances-.zip\3.Dllo.%20Soc.yC.%203&#176;-Salud,%20nutricion%20y%20poblac.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4%20for%20CUADROS%20Cap.%202,3,4,5%20-avances-.zip\3.Desarrollo%20Social%202&#176;-%20Agua%20y%20Saneamiento_c15%20al%20c21.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Documents%20and%20Settings\unfpaperu\Local%20Settings\Temp\Temporary%20Directory%205%20for%20CUADROS%20Cap.%202,3,4,5%20-avances-.zip\3.Desarrollo%20Social%20yC.%201&#176;-Salud,%20nutricion%20y%20poblacion.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4144462308703634"/>
          <c:y val="5.1400554097404488E-2"/>
          <c:w val="0.68852629023466261"/>
          <c:h val="0.79822506561679785"/>
        </c:manualLayout>
      </c:layout>
      <c:lineChart>
        <c:grouping val="standard"/>
        <c:ser>
          <c:idx val="0"/>
          <c:order val="0"/>
          <c:tx>
            <c:strRef>
              <c:f>'C:\DOCUME~1\UNFPAP~1\LOCALS~1\Temp\Temporary Directory 5 for CUADROS Cap. 2,3,4,5 -avances-.zip\[salud nutricion y poblacion.1.xls]Gasto del gobieno en salud'!$P$8</c:f>
              <c:strCache>
                <c:ptCount val="1"/>
                <c:pt idx="0">
                  <c:v>% Respecto del PBI</c:v>
                </c:pt>
              </c:strCache>
            </c:strRef>
          </c:tx>
          <c:cat>
            <c:numRef>
              <c:f>'C:\DOCUME~1\UNFPAP~1\LOCALS~1\Temp\Temporary Directory 5 for CUADROS Cap. 2,3,4,5 -avances-.zip\[salud nutricion y poblacion.1.xls]Gasto del gobieno en salud'!$Q$7:$Z$7</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'C:\DOCUME~1\UNFPAP~1\LOCALS~1\Temp\Temporary Directory 5 for CUADROS Cap. 2,3,4,5 -avances-.zip\[salud nutricion y poblacion.1.xls]Gasto del gobieno en salud'!$Q$8:$Z$8</c:f>
              <c:numCache>
                <c:formatCode>General</c:formatCode>
                <c:ptCount val="10"/>
                <c:pt idx="0">
                  <c:v>4.24</c:v>
                </c:pt>
                <c:pt idx="1">
                  <c:v>4.2300000000000004</c:v>
                </c:pt>
                <c:pt idx="2">
                  <c:v>4.3599999999999985</c:v>
                </c:pt>
                <c:pt idx="3">
                  <c:v>4.5199999999999996</c:v>
                </c:pt>
                <c:pt idx="4">
                  <c:v>4.3899999999999997</c:v>
                </c:pt>
                <c:pt idx="5">
                  <c:v>4.1899999999999995</c:v>
                </c:pt>
                <c:pt idx="6">
                  <c:v>3.98</c:v>
                </c:pt>
                <c:pt idx="7">
                  <c:v>3.69</c:v>
                </c:pt>
                <c:pt idx="8">
                  <c:v>3.5</c:v>
                </c:pt>
                <c:pt idx="9">
                  <c:v>3.3499999999999988</c:v>
                </c:pt>
              </c:numCache>
            </c:numRef>
          </c:val>
        </c:ser>
        <c:ser>
          <c:idx val="1"/>
          <c:order val="1"/>
          <c:tx>
            <c:strRef>
              <c:f>'C:\DOCUME~1\UNFPAP~1\LOCALS~1\Temp\Temporary Directory 5 for CUADROS Cap. 2,3,4,5 -avances-.zip\[salud nutricion y poblacion.1.xls]Gasto del gobieno en salud'!$P$9</c:f>
              <c:strCache>
                <c:ptCount val="1"/>
                <c:pt idx="0">
                  <c:v>Var. % Salud</c:v>
                </c:pt>
              </c:strCache>
            </c:strRef>
          </c:tx>
          <c:dLbls>
            <c:dLbl>
              <c:idx val="0"/>
              <c:layout>
                <c:manualLayout>
                  <c:x val="-4.6538685282140814E-2"/>
                  <c:y val="-3.8596480564586109E-2"/>
                </c:manualLayout>
              </c:layout>
              <c:spPr/>
              <c:txPr>
                <a:bodyPr/>
                <a:lstStyle/>
                <a:p>
                  <a:pPr>
                    <a:defRPr/>
                  </a:pPr>
                  <a:endParaRPr lang="en-US"/>
                </a:p>
              </c:txPr>
              <c:dLblPos val="r"/>
              <c:showVal val="1"/>
            </c:dLbl>
            <c:dLbl>
              <c:idx val="1"/>
              <c:layout>
                <c:manualLayout>
                  <c:x val="-4.886561954624799E-2"/>
                  <c:y val="-3.1018156628726548E-2"/>
                </c:manualLayout>
              </c:layout>
              <c:spPr/>
              <c:txPr>
                <a:bodyPr/>
                <a:lstStyle/>
                <a:p>
                  <a:pPr>
                    <a:defRPr/>
                  </a:pPr>
                  <a:endParaRPr lang="en-US"/>
                </a:p>
              </c:txPr>
              <c:dLblPos val="r"/>
              <c:showVal val="1"/>
            </c:dLbl>
            <c:dLbl>
              <c:idx val="2"/>
              <c:layout>
                <c:manualLayout>
                  <c:x val="-4.6538868505311165E-2"/>
                  <c:y val="-3.5087732677483385E-2"/>
                </c:manualLayout>
              </c:layout>
              <c:spPr/>
              <c:txPr>
                <a:bodyPr/>
                <a:lstStyle/>
                <a:p>
                  <a:pPr>
                    <a:defRPr/>
                  </a:pPr>
                  <a:endParaRPr lang="en-US"/>
                </a:p>
              </c:txPr>
              <c:dLblPos val="r"/>
              <c:showVal val="1"/>
            </c:dLbl>
            <c:dLbl>
              <c:idx val="3"/>
              <c:layout>
                <c:manualLayout>
                  <c:x val="-4.1884816753926822E-2"/>
                  <c:y val="-2.5827280064568216E-2"/>
                </c:manualLayout>
              </c:layout>
              <c:spPr/>
              <c:txPr>
                <a:bodyPr/>
                <a:lstStyle/>
                <a:p>
                  <a:pPr>
                    <a:defRPr/>
                  </a:pPr>
                  <a:endParaRPr lang="en-US"/>
                </a:p>
              </c:txPr>
              <c:dLblPos val="r"/>
              <c:showVal val="1"/>
            </c:dLbl>
            <c:dLbl>
              <c:idx val="4"/>
              <c:layout>
                <c:manualLayout>
                  <c:x val="-3.4904013961605612E-2"/>
                  <c:y val="-2.5827280064568216E-2"/>
                </c:manualLayout>
              </c:layout>
              <c:spPr/>
              <c:txPr>
                <a:bodyPr/>
                <a:lstStyle/>
                <a:p>
                  <a:pPr>
                    <a:defRPr/>
                  </a:pPr>
                  <a:endParaRPr lang="en-US"/>
                </a:p>
              </c:txPr>
              <c:dLblPos val="r"/>
              <c:showVal val="1"/>
            </c:dLbl>
            <c:dLbl>
              <c:idx val="5"/>
              <c:layout>
                <c:manualLayout>
                  <c:x val="-3.4904013961605612E-2"/>
                  <c:y val="-3.2284100080710497E-2"/>
                </c:manualLayout>
              </c:layout>
              <c:spPr/>
              <c:txPr>
                <a:bodyPr/>
                <a:lstStyle/>
                <a:p>
                  <a:pPr>
                    <a:defRPr/>
                  </a:pPr>
                  <a:endParaRPr lang="en-US"/>
                </a:p>
              </c:txPr>
              <c:dLblPos val="r"/>
              <c:showVal val="1"/>
            </c:dLbl>
            <c:dLbl>
              <c:idx val="6"/>
              <c:layout>
                <c:manualLayout>
                  <c:x val="-4.188481675392669E-2"/>
                  <c:y val="-2.5827280064568216E-2"/>
                </c:manualLayout>
              </c:layout>
              <c:spPr/>
              <c:txPr>
                <a:bodyPr/>
                <a:lstStyle/>
                <a:p>
                  <a:pPr>
                    <a:defRPr/>
                  </a:pPr>
                  <a:endParaRPr lang="en-US"/>
                </a:p>
              </c:txPr>
              <c:dLblPos val="r"/>
              <c:showVal val="1"/>
            </c:dLbl>
            <c:dLbl>
              <c:idx val="7"/>
              <c:layout>
                <c:manualLayout>
                  <c:x val="-4.188481675392676E-2"/>
                  <c:y val="-3.2284100080710497E-2"/>
                </c:manualLayout>
              </c:layout>
              <c:spPr/>
              <c:txPr>
                <a:bodyPr/>
                <a:lstStyle/>
                <a:p>
                  <a:pPr>
                    <a:defRPr/>
                  </a:pPr>
                  <a:endParaRPr lang="en-US"/>
                </a:p>
              </c:txPr>
              <c:dLblPos val="r"/>
              <c:showVal val="1"/>
            </c:dLbl>
            <c:dLbl>
              <c:idx val="8"/>
              <c:layout>
                <c:manualLayout>
                  <c:x val="-4.188481675392669E-2"/>
                  <c:y val="-3.5512510088781292E-2"/>
                </c:manualLayout>
              </c:layout>
              <c:spPr/>
              <c:txPr>
                <a:bodyPr/>
                <a:lstStyle/>
                <a:p>
                  <a:pPr>
                    <a:defRPr/>
                  </a:pPr>
                  <a:endParaRPr lang="en-US"/>
                </a:p>
              </c:txPr>
              <c:dLblPos val="r"/>
              <c:showVal val="1"/>
            </c:dLbl>
            <c:dLbl>
              <c:idx val="9"/>
              <c:layout>
                <c:manualLayout>
                  <c:x val="-3.4904013961605612E-2"/>
                  <c:y val="-3.9717831881184412E-2"/>
                </c:manualLayout>
              </c:layout>
              <c:spPr/>
              <c:txPr>
                <a:bodyPr/>
                <a:lstStyle/>
                <a:p>
                  <a:pPr>
                    <a:defRPr/>
                  </a:pPr>
                  <a:endParaRPr lang="en-US"/>
                </a:p>
              </c:txPr>
              <c:dLblPos val="r"/>
              <c:showVal val="1"/>
            </c:dLbl>
            <c:showVal val="1"/>
          </c:dLbls>
          <c:cat>
            <c:numRef>
              <c:f>'C:\DOCUME~1\UNFPAP~1\LOCALS~1\Temp\Temporary Directory 5 for CUADROS Cap. 2,3,4,5 -avances-.zip\[salud nutricion y poblacion.1.xls]Gasto del gobieno en salud'!$Q$7:$Z$7</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'C:\DOCUME~1\UNFPAP~1\LOCALS~1\Temp\Temporary Directory 5 for CUADROS Cap. 2,3,4,5 -avances-.zip\[salud nutricion y poblacion.1.xls]Gasto del gobieno en salud'!$Q$9:$Z$9</c:f>
              <c:numCache>
                <c:formatCode>General</c:formatCode>
                <c:ptCount val="10"/>
                <c:pt idx="0">
                  <c:v>0.19000000000000017</c:v>
                </c:pt>
                <c:pt idx="1">
                  <c:v>6.0000000000000109E-2</c:v>
                </c:pt>
                <c:pt idx="2">
                  <c:v>5.0000000000000051E-2</c:v>
                </c:pt>
                <c:pt idx="3">
                  <c:v>9.0000000000000066E-2</c:v>
                </c:pt>
                <c:pt idx="4">
                  <c:v>4.000000000000007E-2</c:v>
                </c:pt>
                <c:pt idx="5">
                  <c:v>6.0000000000000109E-2</c:v>
                </c:pt>
                <c:pt idx="6">
                  <c:v>4.000000000000007E-2</c:v>
                </c:pt>
                <c:pt idx="7">
                  <c:v>7.0000000000000034E-2</c:v>
                </c:pt>
                <c:pt idx="8">
                  <c:v>5.0000000000000051E-2</c:v>
                </c:pt>
                <c:pt idx="9">
                  <c:v>7.0000000000000034E-2</c:v>
                </c:pt>
              </c:numCache>
            </c:numRef>
          </c:val>
        </c:ser>
        <c:dLbls>
          <c:showVal val="1"/>
        </c:dLbls>
        <c:marker val="1"/>
        <c:axId val="81173120"/>
        <c:axId val="81187200"/>
      </c:lineChart>
      <c:catAx>
        <c:axId val="81173120"/>
        <c:scaling>
          <c:orientation val="minMax"/>
        </c:scaling>
        <c:axPos val="b"/>
        <c:numFmt formatCode="General" sourceLinked="1"/>
        <c:majorTickMark val="none"/>
        <c:tickLblPos val="nextTo"/>
        <c:crossAx val="81187200"/>
        <c:crosses val="autoZero"/>
        <c:auto val="1"/>
        <c:lblAlgn val="ctr"/>
        <c:lblOffset val="100"/>
      </c:catAx>
      <c:valAx>
        <c:axId val="81187200"/>
        <c:scaling>
          <c:orientation val="minMax"/>
        </c:scaling>
        <c:axPos val="l"/>
        <c:majorGridlines/>
        <c:numFmt formatCode="General" sourceLinked="1"/>
        <c:majorTickMark val="none"/>
        <c:tickLblPos val="nextTo"/>
        <c:crossAx val="81173120"/>
        <c:crosses val="autoZero"/>
        <c:crossBetween val="between"/>
      </c:valAx>
    </c:plotArea>
    <c:legend>
      <c:legendPos val="r"/>
      <c:layout>
        <c:manualLayout>
          <c:xMode val="edge"/>
          <c:yMode val="edge"/>
          <c:x val="0.85091332169866207"/>
          <c:y val="0.21720869637058079"/>
          <c:w val="0.14675974403723177"/>
          <c:h val="0.40354540428209185"/>
        </c:manualLayout>
      </c:layout>
    </c:legend>
    <c:plotVisOnly val="1"/>
    <c:dispBlanksAs val="gap"/>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9.3883609376414198E-2"/>
          <c:y val="0.11995432149928627"/>
          <c:w val="0.88585260698212098"/>
          <c:h val="0.64474732094952436"/>
        </c:manualLayout>
      </c:layout>
      <c:barChart>
        <c:barDir val="col"/>
        <c:grouping val="clustered"/>
        <c:ser>
          <c:idx val="0"/>
          <c:order val="0"/>
          <c:tx>
            <c:strRef>
              <c:f>Resumen!$A$5</c:f>
              <c:strCache>
                <c:ptCount val="1"/>
                <c:pt idx="0">
                  <c:v>Urbana</c:v>
                </c:pt>
              </c:strCache>
            </c:strRef>
          </c:tx>
          <c:dPt>
            <c:idx val="0"/>
            <c:spPr>
              <a:solidFill>
                <a:schemeClr val="accent1"/>
              </a:solidFill>
            </c:spPr>
          </c:dPt>
          <c:dLbls>
            <c:txPr>
              <a:bodyPr rot="-5400000" vert="horz"/>
              <a:lstStyle/>
              <a:p>
                <a:pPr>
                  <a:defRPr sz="800" b="1"/>
                </a:pPr>
                <a:endParaRPr lang="en-US"/>
              </a:p>
            </c:txPr>
            <c:dLblPos val="inEnd"/>
            <c:showVal val="1"/>
          </c:dLbls>
          <c:cat>
            <c:multiLvlStrRef>
              <c:f>Resumen!$B$3:$P$4</c:f>
              <c:multiLvlStrCache>
                <c:ptCount val="15"/>
                <c:lvl>
                  <c:pt idx="0">
                    <c:v>Inic</c:v>
                  </c:pt>
                  <c:pt idx="1">
                    <c:v>Prim</c:v>
                  </c:pt>
                  <c:pt idx="2">
                    <c:v>Sec</c:v>
                  </c:pt>
                  <c:pt idx="3">
                    <c:v>Inic</c:v>
                  </c:pt>
                  <c:pt idx="4">
                    <c:v>Prim</c:v>
                  </c:pt>
                  <c:pt idx="5">
                    <c:v>Sec</c:v>
                  </c:pt>
                  <c:pt idx="6">
                    <c:v>Inic</c:v>
                  </c:pt>
                  <c:pt idx="7">
                    <c:v>Prim</c:v>
                  </c:pt>
                  <c:pt idx="8">
                    <c:v>Sec</c:v>
                  </c:pt>
                  <c:pt idx="9">
                    <c:v>Inic</c:v>
                  </c:pt>
                  <c:pt idx="10">
                    <c:v>Prim</c:v>
                  </c:pt>
                  <c:pt idx="11">
                    <c:v>Sec</c:v>
                  </c:pt>
                  <c:pt idx="12">
                    <c:v>Inic</c:v>
                  </c:pt>
                  <c:pt idx="13">
                    <c:v>Prim</c:v>
                  </c:pt>
                  <c:pt idx="14">
                    <c:v>Sec</c:v>
                  </c:pt>
                </c:lvl>
                <c:lvl>
                  <c:pt idx="0">
                    <c:v>2005</c:v>
                  </c:pt>
                  <c:pt idx="3">
                    <c:v>2006</c:v>
                  </c:pt>
                  <c:pt idx="6">
                    <c:v>2007</c:v>
                  </c:pt>
                  <c:pt idx="9">
                    <c:v>2008</c:v>
                  </c:pt>
                  <c:pt idx="12">
                    <c:v>2009</c:v>
                  </c:pt>
                </c:lvl>
              </c:multiLvlStrCache>
            </c:multiLvlStrRef>
          </c:cat>
          <c:val>
            <c:numRef>
              <c:f>Resumen!$B$5:$P$5</c:f>
              <c:numCache>
                <c:formatCode>0.0</c:formatCode>
                <c:ptCount val="15"/>
                <c:pt idx="0">
                  <c:v>67.400000000000006</c:v>
                </c:pt>
                <c:pt idx="1">
                  <c:v>92.5</c:v>
                </c:pt>
                <c:pt idx="2">
                  <c:v>80.400000000000006</c:v>
                </c:pt>
                <c:pt idx="3">
                  <c:v>69.400000000000006</c:v>
                </c:pt>
                <c:pt idx="4">
                  <c:v>93.8</c:v>
                </c:pt>
                <c:pt idx="5">
                  <c:v>83.4</c:v>
                </c:pt>
                <c:pt idx="6">
                  <c:v>72.400000000000006</c:v>
                </c:pt>
                <c:pt idx="7">
                  <c:v>93.6</c:v>
                </c:pt>
                <c:pt idx="8">
                  <c:v>82</c:v>
                </c:pt>
                <c:pt idx="9">
                  <c:v>74</c:v>
                </c:pt>
                <c:pt idx="10">
                  <c:v>94.2</c:v>
                </c:pt>
                <c:pt idx="11">
                  <c:v>82.5</c:v>
                </c:pt>
                <c:pt idx="12">
                  <c:v>74.5</c:v>
                </c:pt>
                <c:pt idx="13">
                  <c:v>93.9</c:v>
                </c:pt>
                <c:pt idx="14">
                  <c:v>83.7</c:v>
                </c:pt>
              </c:numCache>
            </c:numRef>
          </c:val>
        </c:ser>
        <c:ser>
          <c:idx val="1"/>
          <c:order val="1"/>
          <c:tx>
            <c:strRef>
              <c:f>Resumen!$A$6</c:f>
              <c:strCache>
                <c:ptCount val="1"/>
                <c:pt idx="0">
                  <c:v>Rural</c:v>
                </c:pt>
              </c:strCache>
            </c:strRef>
          </c:tx>
          <c:dLbls>
            <c:txPr>
              <a:bodyPr rot="-5400000" vert="horz"/>
              <a:lstStyle/>
              <a:p>
                <a:pPr>
                  <a:defRPr sz="800" b="1"/>
                </a:pPr>
                <a:endParaRPr lang="en-US"/>
              </a:p>
            </c:txPr>
            <c:dLblPos val="inEnd"/>
            <c:showVal val="1"/>
          </c:dLbls>
          <c:cat>
            <c:multiLvlStrRef>
              <c:f>Resumen!$B$3:$P$4</c:f>
              <c:multiLvlStrCache>
                <c:ptCount val="15"/>
                <c:lvl>
                  <c:pt idx="0">
                    <c:v>Inic</c:v>
                  </c:pt>
                  <c:pt idx="1">
                    <c:v>Prim</c:v>
                  </c:pt>
                  <c:pt idx="2">
                    <c:v>Sec</c:v>
                  </c:pt>
                  <c:pt idx="3">
                    <c:v>Inic</c:v>
                  </c:pt>
                  <c:pt idx="4">
                    <c:v>Prim</c:v>
                  </c:pt>
                  <c:pt idx="5">
                    <c:v>Sec</c:v>
                  </c:pt>
                  <c:pt idx="6">
                    <c:v>Inic</c:v>
                  </c:pt>
                  <c:pt idx="7">
                    <c:v>Prim</c:v>
                  </c:pt>
                  <c:pt idx="8">
                    <c:v>Sec</c:v>
                  </c:pt>
                  <c:pt idx="9">
                    <c:v>Inic</c:v>
                  </c:pt>
                  <c:pt idx="10">
                    <c:v>Prim</c:v>
                  </c:pt>
                  <c:pt idx="11">
                    <c:v>Sec</c:v>
                  </c:pt>
                  <c:pt idx="12">
                    <c:v>Inic</c:v>
                  </c:pt>
                  <c:pt idx="13">
                    <c:v>Prim</c:v>
                  </c:pt>
                  <c:pt idx="14">
                    <c:v>Sec</c:v>
                  </c:pt>
                </c:lvl>
                <c:lvl>
                  <c:pt idx="0">
                    <c:v>2005</c:v>
                  </c:pt>
                  <c:pt idx="3">
                    <c:v>2006</c:v>
                  </c:pt>
                  <c:pt idx="6">
                    <c:v>2007</c:v>
                  </c:pt>
                  <c:pt idx="9">
                    <c:v>2008</c:v>
                  </c:pt>
                  <c:pt idx="12">
                    <c:v>2009</c:v>
                  </c:pt>
                </c:lvl>
              </c:multiLvlStrCache>
            </c:multiLvlStrRef>
          </c:cat>
          <c:val>
            <c:numRef>
              <c:f>Resumen!$B$6:$P$6</c:f>
              <c:numCache>
                <c:formatCode>0.0</c:formatCode>
                <c:ptCount val="15"/>
                <c:pt idx="0">
                  <c:v>45.9</c:v>
                </c:pt>
                <c:pt idx="1">
                  <c:v>92.5</c:v>
                </c:pt>
                <c:pt idx="2">
                  <c:v>56.8</c:v>
                </c:pt>
                <c:pt idx="3">
                  <c:v>47</c:v>
                </c:pt>
                <c:pt idx="4">
                  <c:v>92.2</c:v>
                </c:pt>
                <c:pt idx="5">
                  <c:v>56.4</c:v>
                </c:pt>
                <c:pt idx="6">
                  <c:v>52.8</c:v>
                </c:pt>
                <c:pt idx="7">
                  <c:v>93.7</c:v>
                </c:pt>
                <c:pt idx="8">
                  <c:v>63.5</c:v>
                </c:pt>
                <c:pt idx="9">
                  <c:v>55.4</c:v>
                </c:pt>
                <c:pt idx="10">
                  <c:v>94.1</c:v>
                </c:pt>
                <c:pt idx="11">
                  <c:v>64</c:v>
                </c:pt>
                <c:pt idx="12">
                  <c:v>55</c:v>
                </c:pt>
                <c:pt idx="13">
                  <c:v>95</c:v>
                </c:pt>
                <c:pt idx="14">
                  <c:v>66.400000000000006</c:v>
                </c:pt>
              </c:numCache>
            </c:numRef>
          </c:val>
        </c:ser>
        <c:gapWidth val="30"/>
        <c:axId val="81972224"/>
        <c:axId val="81986304"/>
      </c:barChart>
      <c:catAx>
        <c:axId val="81972224"/>
        <c:scaling>
          <c:orientation val="minMax"/>
        </c:scaling>
        <c:axPos val="b"/>
        <c:numFmt formatCode="General" sourceLinked="1"/>
        <c:majorTickMark val="cross"/>
        <c:tickLblPos val="nextTo"/>
        <c:spPr>
          <a:solidFill>
            <a:sysClr val="window" lastClr="FFFFFF"/>
          </a:solidFill>
        </c:spPr>
        <c:crossAx val="81986304"/>
        <c:crosses val="autoZero"/>
        <c:auto val="1"/>
        <c:lblAlgn val="ctr"/>
        <c:lblOffset val="100"/>
      </c:catAx>
      <c:valAx>
        <c:axId val="81986304"/>
        <c:scaling>
          <c:orientation val="minMax"/>
        </c:scaling>
        <c:axPos val="l"/>
        <c:title>
          <c:tx>
            <c:rich>
              <a:bodyPr rot="-5400000" vert="horz"/>
              <a:lstStyle/>
              <a:p>
                <a:pPr>
                  <a:defRPr b="0"/>
                </a:pPr>
                <a:r>
                  <a:rPr lang="es-PE" b="0"/>
                  <a:t>%</a:t>
                </a:r>
                <a:r>
                  <a:rPr lang="es-PE" b="0" baseline="0"/>
                  <a:t> de edades</a:t>
                </a:r>
                <a:endParaRPr lang="es-PE" b="0"/>
              </a:p>
            </c:rich>
          </c:tx>
          <c:layout>
            <c:manualLayout>
              <c:xMode val="edge"/>
              <c:yMode val="edge"/>
              <c:x val="6.2695924764890314E-3"/>
              <c:y val="0.31840972510015336"/>
            </c:manualLayout>
          </c:layout>
        </c:title>
        <c:numFmt formatCode="0.0" sourceLinked="1"/>
        <c:tickLblPos val="nextTo"/>
        <c:crossAx val="81972224"/>
        <c:crosses val="autoZero"/>
        <c:crossBetween val="between"/>
      </c:valAx>
    </c:plotArea>
    <c:legend>
      <c:legendPos val="r"/>
      <c:layout>
        <c:manualLayout>
          <c:xMode val="edge"/>
          <c:yMode val="edge"/>
          <c:x val="0.42517842009560836"/>
          <c:y val="2.1261131832205186E-2"/>
          <c:w val="0.20390146372769308"/>
          <c:h val="7.12687756135746E-2"/>
        </c:manualLayout>
      </c:layout>
    </c:legend>
    <c:plotVisOnly val="1"/>
    <c:dispBlanksAs val="gap"/>
  </c:chart>
  <c:txPr>
    <a:bodyPr/>
    <a:lstStyle/>
    <a:p>
      <a:pPr>
        <a:defRPr sz="900">
          <a:latin typeface="Times New Roman" pitchFamily="18" charset="0"/>
          <a:cs typeface="Times New Roman" pitchFamily="18" charset="0"/>
        </a:defRPr>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100">
                <a:latin typeface="Times New Roman" pitchFamily="18" charset="0"/>
                <a:cs typeface="Times New Roman" pitchFamily="18" charset="0"/>
              </a:defRPr>
            </a:pPr>
            <a:r>
              <a:rPr lang="en-US" sz="1100">
                <a:latin typeface="Times New Roman" pitchFamily="18" charset="0"/>
                <a:cs typeface="Times New Roman" pitchFamily="18" charset="0"/>
              </a:rPr>
              <a:t>Tasa Neta de Matrícula en Educación Inicial </a:t>
            </a:r>
          </a:p>
          <a:p>
            <a:pPr>
              <a:defRPr sz="1100">
                <a:latin typeface="Times New Roman" pitchFamily="18" charset="0"/>
                <a:cs typeface="Times New Roman" pitchFamily="18" charset="0"/>
              </a:defRPr>
            </a:pPr>
            <a:r>
              <a:rPr lang="en-US" sz="1100" baseline="0">
                <a:latin typeface="Times New Roman" pitchFamily="18" charset="0"/>
                <a:cs typeface="Times New Roman" pitchFamily="18" charset="0"/>
              </a:rPr>
              <a:t>por Áreas (3-5 años)</a:t>
            </a:r>
            <a:endParaRPr lang="en-US" sz="1100">
              <a:latin typeface="Times New Roman" pitchFamily="18" charset="0"/>
              <a:cs typeface="Times New Roman" pitchFamily="18" charset="0"/>
            </a:endParaRPr>
          </a:p>
        </c:rich>
      </c:tx>
      <c:layout>
        <c:manualLayout>
          <c:xMode val="edge"/>
          <c:yMode val="edge"/>
          <c:x val="0.24654443882588181"/>
          <c:y val="2.2203659325193092E-2"/>
        </c:manualLayout>
      </c:layout>
    </c:title>
    <c:plotArea>
      <c:layout>
        <c:manualLayout>
          <c:layoutTarget val="inner"/>
          <c:xMode val="edge"/>
          <c:yMode val="edge"/>
          <c:x val="0.12335977268896436"/>
          <c:y val="0.19147141389934949"/>
          <c:w val="0.82037111416119113"/>
          <c:h val="0.69825797862223749"/>
        </c:manualLayout>
      </c:layout>
      <c:lineChart>
        <c:grouping val="standard"/>
        <c:ser>
          <c:idx val="0"/>
          <c:order val="0"/>
          <c:tx>
            <c:v>Urbana</c:v>
          </c:tx>
          <c:marker>
            <c:symbol val="diamond"/>
            <c:size val="5"/>
          </c:marker>
          <c:dLbls>
            <c:dLbl>
              <c:idx val="0"/>
              <c:layout>
                <c:manualLayout>
                  <c:x val="-4.1666666666666664E-2"/>
                  <c:y val="5.0925925925925923E-2"/>
                </c:manualLayout>
              </c:layout>
              <c:dLblPos val="r"/>
              <c:showVal val="1"/>
            </c:dLbl>
            <c:dLbl>
              <c:idx val="1"/>
              <c:layout>
                <c:manualLayout>
                  <c:x val="-3.333333333333334E-2"/>
                  <c:y val="5.0925925925925902E-2"/>
                </c:manualLayout>
              </c:layout>
              <c:dLblPos val="r"/>
              <c:showVal val="1"/>
            </c:dLbl>
            <c:dLbl>
              <c:idx val="2"/>
              <c:layout>
                <c:manualLayout>
                  <c:x val="-3.0555555555555582E-2"/>
                  <c:y val="4.6296296296296509E-2"/>
                </c:manualLayout>
              </c:layout>
              <c:dLblPos val="r"/>
              <c:showVal val="1"/>
            </c:dLbl>
            <c:dLbl>
              <c:idx val="3"/>
              <c:layout>
                <c:manualLayout>
                  <c:x val="-1.6666666666666701E-2"/>
                  <c:y val="4.6296296296296509E-2"/>
                </c:manualLayout>
              </c:layout>
              <c:dLblPos val="r"/>
              <c:showVal val="1"/>
            </c:dLbl>
            <c:dLbl>
              <c:idx val="4"/>
              <c:layout>
                <c:manualLayout>
                  <c:x val="-3.333333333333334E-2"/>
                  <c:y val="6.0185185185185147E-2"/>
                </c:manualLayout>
              </c:layout>
              <c:dLblPos val="r"/>
              <c:showVal val="1"/>
            </c:dLbl>
            <c:dLbl>
              <c:idx val="5"/>
              <c:layout>
                <c:manualLayout>
                  <c:x val="-3.0555555555555582E-2"/>
                  <c:y val="5.5555555555555455E-2"/>
                </c:manualLayout>
              </c:layout>
              <c:dLblPos val="r"/>
              <c:showVal val="1"/>
            </c:dLbl>
            <c:dLbl>
              <c:idx val="6"/>
              <c:layout>
                <c:manualLayout>
                  <c:x val="-1.3888888888888966E-2"/>
                  <c:y val="5.5555555555555455E-2"/>
                </c:manualLayout>
              </c:layout>
              <c:dLblPos val="r"/>
              <c:showVal val="1"/>
            </c:dLbl>
            <c:dLbl>
              <c:idx val="7"/>
              <c:layout>
                <c:manualLayout>
                  <c:x val="-1.1111111111111125E-2"/>
                  <c:y val="4.1666666666666664E-2"/>
                </c:manualLayout>
              </c:layout>
              <c:dLblPos val="r"/>
              <c:showVal val="1"/>
            </c:dLbl>
            <c:dLbl>
              <c:idx val="8"/>
              <c:layout>
                <c:manualLayout>
                  <c:x val="-5.5555555555555558E-3"/>
                  <c:y val="5.5555555555555455E-2"/>
                </c:manualLayout>
              </c:layout>
              <c:dLblPos val="r"/>
              <c:showVal val="1"/>
            </c:dLbl>
            <c:txPr>
              <a:bodyPr/>
              <a:lstStyle/>
              <a:p>
                <a:pPr>
                  <a:defRPr sz="800">
                    <a:latin typeface="Times New Roman" pitchFamily="18" charset="0"/>
                    <a:cs typeface="Times New Roman" pitchFamily="18" charset="0"/>
                  </a:defRPr>
                </a:pPr>
                <a:endParaRPr lang="en-US"/>
              </a:p>
            </c:txPr>
            <c:showVal val="1"/>
          </c:dLbls>
          <c:cat>
            <c:numRef>
              <c:f>'C:\Users\Ana Gonzales\Documents\unfpa\ELVISIN\[educacionnprimaria - elvis.xls]Inicial'!$B$6:$K$6</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'C:\Users\Ana Gonzales\Documents\unfpa\ELVISIN\[educacionnprimaria - elvis.xls]Inicial'!$B$16:$K$16</c:f>
              <c:numCache>
                <c:formatCode>General</c:formatCode>
                <c:ptCount val="10"/>
                <c:pt idx="0">
                  <c:v>56.6</c:v>
                </c:pt>
                <c:pt idx="1">
                  <c:v>59.1</c:v>
                </c:pt>
                <c:pt idx="2">
                  <c:v>59.6</c:v>
                </c:pt>
                <c:pt idx="3">
                  <c:v>61.6</c:v>
                </c:pt>
                <c:pt idx="4">
                  <c:v>71.099999999999994</c:v>
                </c:pt>
                <c:pt idx="5">
                  <c:v>67.400000000000006</c:v>
                </c:pt>
                <c:pt idx="6">
                  <c:v>69.400000000000006</c:v>
                </c:pt>
                <c:pt idx="7">
                  <c:v>72.400000000000006</c:v>
                </c:pt>
                <c:pt idx="8">
                  <c:v>74</c:v>
                </c:pt>
                <c:pt idx="9">
                  <c:v>74.5</c:v>
                </c:pt>
              </c:numCache>
            </c:numRef>
          </c:val>
        </c:ser>
        <c:ser>
          <c:idx val="1"/>
          <c:order val="1"/>
          <c:tx>
            <c:v>Rural</c:v>
          </c:tx>
          <c:marker>
            <c:symbol val="square"/>
            <c:size val="5"/>
          </c:marker>
          <c:dLbls>
            <c:dLbl>
              <c:idx val="0"/>
              <c:layout>
                <c:manualLayout>
                  <c:x val="-3.333333333333334E-2"/>
                  <c:y val="4.6296296296296509E-2"/>
                </c:manualLayout>
              </c:layout>
              <c:dLblPos val="r"/>
              <c:showVal val="1"/>
            </c:dLbl>
            <c:dLbl>
              <c:idx val="1"/>
              <c:layout>
                <c:manualLayout>
                  <c:x val="-4.1666666666666664E-2"/>
                  <c:y val="6.4814814814815144E-2"/>
                </c:manualLayout>
              </c:layout>
              <c:dLblPos val="r"/>
              <c:showVal val="1"/>
            </c:dLbl>
            <c:dLbl>
              <c:idx val="2"/>
              <c:layout>
                <c:manualLayout>
                  <c:x val="-3.6111111111111212E-2"/>
                  <c:y val="6.0185185185185147E-2"/>
                </c:manualLayout>
              </c:layout>
              <c:dLblPos val="r"/>
              <c:showVal val="1"/>
            </c:dLbl>
            <c:dLbl>
              <c:idx val="3"/>
              <c:layout>
                <c:manualLayout>
                  <c:x val="-3.6111111111111212E-2"/>
                  <c:y val="5.5555555555555455E-2"/>
                </c:manualLayout>
              </c:layout>
              <c:dLblPos val="r"/>
              <c:showVal val="1"/>
            </c:dLbl>
            <c:dLbl>
              <c:idx val="4"/>
              <c:layout>
                <c:manualLayout>
                  <c:x val="-2.7777777777778012E-2"/>
                  <c:y val="5.5555555555555455E-2"/>
                </c:manualLayout>
              </c:layout>
              <c:dLblPos val="r"/>
              <c:showVal val="1"/>
            </c:dLbl>
            <c:dLbl>
              <c:idx val="5"/>
              <c:layout>
                <c:manualLayout>
                  <c:x val="-2.2222222222222251E-2"/>
                  <c:y val="6.9444444444444503E-2"/>
                </c:manualLayout>
              </c:layout>
              <c:dLblPos val="r"/>
              <c:showVal val="1"/>
            </c:dLbl>
            <c:dLbl>
              <c:idx val="6"/>
              <c:layout>
                <c:manualLayout>
                  <c:x val="-1.1111111111111125E-2"/>
                  <c:y val="4.1666666666666664E-2"/>
                </c:manualLayout>
              </c:layout>
              <c:dLblPos val="r"/>
              <c:showVal val="1"/>
            </c:dLbl>
            <c:dLbl>
              <c:idx val="7"/>
              <c:layout>
                <c:manualLayout>
                  <c:x val="-3.333333333333334E-2"/>
                  <c:y val="5.0925925925925923E-2"/>
                </c:manualLayout>
              </c:layout>
              <c:dLblPos val="r"/>
              <c:showVal val="1"/>
            </c:dLbl>
            <c:dLbl>
              <c:idx val="8"/>
              <c:layout>
                <c:manualLayout>
                  <c:x val="-2.7777777777778012E-2"/>
                  <c:y val="6.4814814814815144E-2"/>
                </c:manualLayout>
              </c:layout>
              <c:dLblPos val="r"/>
              <c:showVal val="1"/>
            </c:dLbl>
            <c:txPr>
              <a:bodyPr/>
              <a:lstStyle/>
              <a:p>
                <a:pPr>
                  <a:defRPr sz="800">
                    <a:latin typeface="Times New Roman" pitchFamily="18" charset="0"/>
                    <a:cs typeface="Times New Roman" pitchFamily="18" charset="0"/>
                  </a:defRPr>
                </a:pPr>
                <a:endParaRPr lang="en-US"/>
              </a:p>
            </c:txPr>
            <c:showVal val="1"/>
          </c:dLbls>
          <c:cat>
            <c:numRef>
              <c:f>'C:\Users\Ana Gonzales\Documents\unfpa\ELVISIN\[educacionnprimaria - elvis.xls]Inicial'!$B$6:$K$6</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'C:\Users\Ana Gonzales\Documents\unfpa\ELVISIN\[educacionnprimaria - elvis.xls]Inicial'!$B$19:$K$19</c:f>
              <c:numCache>
                <c:formatCode>General</c:formatCode>
                <c:ptCount val="10"/>
                <c:pt idx="0">
                  <c:v>45.3</c:v>
                </c:pt>
                <c:pt idx="1">
                  <c:v>44</c:v>
                </c:pt>
                <c:pt idx="2">
                  <c:v>42.7</c:v>
                </c:pt>
                <c:pt idx="3">
                  <c:v>42.5</c:v>
                </c:pt>
                <c:pt idx="4">
                  <c:v>42.5</c:v>
                </c:pt>
                <c:pt idx="5">
                  <c:v>45.9</c:v>
                </c:pt>
                <c:pt idx="6">
                  <c:v>47</c:v>
                </c:pt>
                <c:pt idx="7">
                  <c:v>52.8</c:v>
                </c:pt>
                <c:pt idx="8">
                  <c:v>55.4</c:v>
                </c:pt>
                <c:pt idx="9">
                  <c:v>55</c:v>
                </c:pt>
              </c:numCache>
            </c:numRef>
          </c:val>
        </c:ser>
        <c:marker val="1"/>
        <c:axId val="82040320"/>
        <c:axId val="82041856"/>
      </c:lineChart>
      <c:catAx>
        <c:axId val="82040320"/>
        <c:scaling>
          <c:orientation val="minMax"/>
        </c:scaling>
        <c:axPos val="b"/>
        <c:numFmt formatCode="General" sourceLinked="1"/>
        <c:majorTickMark val="cross"/>
        <c:tickLblPos val="nextTo"/>
        <c:txPr>
          <a:bodyPr/>
          <a:lstStyle/>
          <a:p>
            <a:pPr>
              <a:defRPr sz="900">
                <a:latin typeface="Times New Roman" pitchFamily="18" charset="0"/>
                <a:cs typeface="Times New Roman" pitchFamily="18" charset="0"/>
              </a:defRPr>
            </a:pPr>
            <a:endParaRPr lang="en-US"/>
          </a:p>
        </c:txPr>
        <c:crossAx val="82041856"/>
        <c:crosses val="autoZero"/>
        <c:auto val="1"/>
        <c:lblAlgn val="ctr"/>
        <c:lblOffset val="100"/>
      </c:catAx>
      <c:valAx>
        <c:axId val="82041856"/>
        <c:scaling>
          <c:orientation val="minMax"/>
          <c:min val="20"/>
        </c:scaling>
        <c:axPos val="l"/>
        <c:title>
          <c:tx>
            <c:rich>
              <a:bodyPr rot="-5400000" vert="horz"/>
              <a:lstStyle/>
              <a:p>
                <a:pPr>
                  <a:defRPr sz="1000" b="0">
                    <a:latin typeface="Times New Roman" pitchFamily="18" charset="0"/>
                    <a:cs typeface="Times New Roman" pitchFamily="18" charset="0"/>
                  </a:defRPr>
                </a:pPr>
                <a:r>
                  <a:rPr lang="es-PE" sz="1000" b="0">
                    <a:latin typeface="Times New Roman" pitchFamily="18" charset="0"/>
                    <a:cs typeface="Times New Roman" pitchFamily="18" charset="0"/>
                  </a:rPr>
                  <a:t>% de edades</a:t>
                </a:r>
                <a:r>
                  <a:rPr lang="es-PE" sz="1000" b="0" baseline="0">
                    <a:latin typeface="Times New Roman" pitchFamily="18" charset="0"/>
                    <a:cs typeface="Times New Roman" pitchFamily="18" charset="0"/>
                  </a:rPr>
                  <a:t> (3-5 años)</a:t>
                </a:r>
                <a:endParaRPr lang="es-PE" sz="1000" b="0">
                  <a:latin typeface="Times New Roman" pitchFamily="18" charset="0"/>
                  <a:cs typeface="Times New Roman" pitchFamily="18" charset="0"/>
                </a:endParaRPr>
              </a:p>
            </c:rich>
          </c:tx>
          <c:layout>
            <c:manualLayout>
              <c:xMode val="edge"/>
              <c:yMode val="edge"/>
              <c:x val="1.1009174311926667E-2"/>
              <c:y val="0.33078504317395241"/>
            </c:manualLayout>
          </c:layout>
        </c:title>
        <c:numFmt formatCode="General" sourceLinked="1"/>
        <c:majorTickMark val="cross"/>
        <c:tickLblPos val="nextTo"/>
        <c:txPr>
          <a:bodyPr/>
          <a:lstStyle/>
          <a:p>
            <a:pPr>
              <a:defRPr sz="900">
                <a:latin typeface="Times New Roman" pitchFamily="18" charset="0"/>
                <a:cs typeface="Times New Roman" pitchFamily="18" charset="0"/>
              </a:defRPr>
            </a:pPr>
            <a:endParaRPr lang="en-US"/>
          </a:p>
        </c:txPr>
        <c:crossAx val="82040320"/>
        <c:crosses val="autoZero"/>
        <c:crossBetween val="between"/>
        <c:majorUnit val="20"/>
      </c:valAx>
    </c:plotArea>
    <c:legend>
      <c:legendPos val="t"/>
      <c:layout>
        <c:manualLayout>
          <c:xMode val="edge"/>
          <c:yMode val="edge"/>
          <c:x val="0.36865303763635049"/>
          <c:y val="0.15708227775875838"/>
          <c:w val="0.27737263117339794"/>
          <c:h val="6.1315379055878902E-2"/>
        </c:manualLayout>
      </c:layout>
      <c:spPr>
        <a:ln w="0">
          <a:solidFill>
            <a:schemeClr val="tx1"/>
          </a:solidFill>
        </a:ln>
      </c:spPr>
      <c:txPr>
        <a:bodyPr/>
        <a:lstStyle/>
        <a:p>
          <a:pPr>
            <a:defRPr sz="900">
              <a:latin typeface="Times New Roman" pitchFamily="18" charset="0"/>
              <a:cs typeface="Times New Roman" pitchFamily="18" charset="0"/>
            </a:defRPr>
          </a:pPr>
          <a:endParaRPr lang="en-US"/>
        </a:p>
      </c:txPr>
    </c:legend>
    <c:plotVisOnly val="1"/>
    <c:dispBlanksAs val="gap"/>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100">
                <a:latin typeface="Times New Roman" pitchFamily="18" charset="0"/>
                <a:cs typeface="Times New Roman" pitchFamily="18" charset="0"/>
              </a:defRPr>
            </a:pPr>
            <a:r>
              <a:rPr lang="es-PE"/>
              <a:t>Tasa</a:t>
            </a:r>
            <a:r>
              <a:rPr lang="es-PE" baseline="0"/>
              <a:t> Neta de Matrícula en Educación Secundaria </a:t>
            </a:r>
          </a:p>
          <a:p>
            <a:pPr>
              <a:defRPr sz="1100">
                <a:latin typeface="Times New Roman" pitchFamily="18" charset="0"/>
                <a:cs typeface="Times New Roman" pitchFamily="18" charset="0"/>
              </a:defRPr>
            </a:pPr>
            <a:r>
              <a:rPr lang="es-PE" baseline="0"/>
              <a:t>por Áreas ( 12-16 años)</a:t>
            </a:r>
            <a:endParaRPr lang="es-PE"/>
          </a:p>
        </c:rich>
      </c:tx>
      <c:layout>
        <c:manualLayout>
          <c:xMode val="edge"/>
          <c:yMode val="edge"/>
          <c:x val="0.2240792977800852"/>
          <c:y val="1.0609507144940225E-2"/>
        </c:manualLayout>
      </c:layout>
    </c:title>
    <c:plotArea>
      <c:layout>
        <c:manualLayout>
          <c:layoutTarget val="inner"/>
          <c:xMode val="edge"/>
          <c:yMode val="edge"/>
          <c:x val="0.12335977268896436"/>
          <c:y val="0.19147141389934949"/>
          <c:w val="0.82037111416119146"/>
          <c:h val="0.69825797862223749"/>
        </c:manualLayout>
      </c:layout>
      <c:lineChart>
        <c:grouping val="standard"/>
        <c:ser>
          <c:idx val="0"/>
          <c:order val="0"/>
          <c:tx>
            <c:v>Urbana</c:v>
          </c:tx>
          <c:marker>
            <c:symbol val="diamond"/>
            <c:size val="5"/>
          </c:marker>
          <c:dLbls>
            <c:dLbl>
              <c:idx val="0"/>
              <c:layout>
                <c:manualLayout>
                  <c:x val="-4.1666666666666664E-2"/>
                  <c:y val="5.0925925925925923E-2"/>
                </c:manualLayout>
              </c:layout>
              <c:dLblPos val="r"/>
              <c:showVal val="1"/>
            </c:dLbl>
            <c:dLbl>
              <c:idx val="1"/>
              <c:layout>
                <c:manualLayout>
                  <c:x val="-3.333333333333334E-2"/>
                  <c:y val="5.0925925925925902E-2"/>
                </c:manualLayout>
              </c:layout>
              <c:dLblPos val="r"/>
              <c:showVal val="1"/>
            </c:dLbl>
            <c:dLbl>
              <c:idx val="2"/>
              <c:layout>
                <c:manualLayout>
                  <c:x val="-3.0555555555555582E-2"/>
                  <c:y val="4.6296296296296523E-2"/>
                </c:manualLayout>
              </c:layout>
              <c:dLblPos val="r"/>
              <c:showVal val="1"/>
            </c:dLbl>
            <c:dLbl>
              <c:idx val="3"/>
              <c:layout>
                <c:manualLayout>
                  <c:x val="-1.6666666666666701E-2"/>
                  <c:y val="4.6296296296296523E-2"/>
                </c:manualLayout>
              </c:layout>
              <c:dLblPos val="r"/>
              <c:showVal val="1"/>
            </c:dLbl>
            <c:dLbl>
              <c:idx val="4"/>
              <c:layout>
                <c:manualLayout>
                  <c:x val="-3.333333333333334E-2"/>
                  <c:y val="6.0185185185185147E-2"/>
                </c:manualLayout>
              </c:layout>
              <c:dLblPos val="r"/>
              <c:showVal val="1"/>
            </c:dLbl>
            <c:dLbl>
              <c:idx val="5"/>
              <c:layout>
                <c:manualLayout>
                  <c:x val="-3.0555555555555582E-2"/>
                  <c:y val="5.5555555555555455E-2"/>
                </c:manualLayout>
              </c:layout>
              <c:dLblPos val="r"/>
              <c:showVal val="1"/>
            </c:dLbl>
            <c:dLbl>
              <c:idx val="6"/>
              <c:layout>
                <c:manualLayout>
                  <c:x val="-1.3888888888888978E-2"/>
                  <c:y val="5.5555555555555455E-2"/>
                </c:manualLayout>
              </c:layout>
              <c:dLblPos val="r"/>
              <c:showVal val="1"/>
            </c:dLbl>
            <c:dLbl>
              <c:idx val="7"/>
              <c:layout>
                <c:manualLayout>
                  <c:x val="-1.1111111111111125E-2"/>
                  <c:y val="4.1666666666666664E-2"/>
                </c:manualLayout>
              </c:layout>
              <c:dLblPos val="r"/>
              <c:showVal val="1"/>
            </c:dLbl>
            <c:dLbl>
              <c:idx val="8"/>
              <c:layout>
                <c:manualLayout>
                  <c:x val="-5.5555555555555558E-3"/>
                  <c:y val="5.5555555555555455E-2"/>
                </c:manualLayout>
              </c:layout>
              <c:dLblPos val="r"/>
              <c:showVal val="1"/>
            </c:dLbl>
            <c:txPr>
              <a:bodyPr/>
              <a:lstStyle/>
              <a:p>
                <a:pPr>
                  <a:defRPr sz="800">
                    <a:latin typeface="Times New Roman" pitchFamily="18" charset="0"/>
                    <a:cs typeface="Times New Roman" pitchFamily="18" charset="0"/>
                  </a:defRPr>
                </a:pPr>
                <a:endParaRPr lang="en-US"/>
              </a:p>
            </c:txPr>
            <c:showVal val="1"/>
          </c:dLbls>
          <c:cat>
            <c:numLit>
              <c:formatCode>General</c:formatCode>
              <c:ptCount val="10"/>
              <c:pt idx="0">
                <c:v>2000</c:v>
              </c:pt>
              <c:pt idx="1">
                <c:v>2001</c:v>
              </c:pt>
              <c:pt idx="2">
                <c:v>2002</c:v>
              </c:pt>
              <c:pt idx="3">
                <c:v>2003</c:v>
              </c:pt>
              <c:pt idx="4">
                <c:v>2004</c:v>
              </c:pt>
              <c:pt idx="5">
                <c:v>2005</c:v>
              </c:pt>
              <c:pt idx="6">
                <c:v>2006</c:v>
              </c:pt>
              <c:pt idx="7">
                <c:v>2007</c:v>
              </c:pt>
              <c:pt idx="8">
                <c:v>2008</c:v>
              </c:pt>
              <c:pt idx="9">
                <c:v>2009</c:v>
              </c:pt>
            </c:numLit>
          </c:cat>
          <c:val>
            <c:numLit>
              <c:formatCode>General</c:formatCode>
              <c:ptCount val="10"/>
              <c:pt idx="0">
                <c:v>74.900000000000006</c:v>
              </c:pt>
              <c:pt idx="1">
                <c:v>77.099999999999895</c:v>
              </c:pt>
              <c:pt idx="2">
                <c:v>79.7</c:v>
              </c:pt>
              <c:pt idx="3">
                <c:v>80.900000000000006</c:v>
              </c:pt>
              <c:pt idx="4">
                <c:v>79.400000000000006</c:v>
              </c:pt>
              <c:pt idx="5">
                <c:v>80.400000000000006</c:v>
              </c:pt>
              <c:pt idx="6">
                <c:v>83.4</c:v>
              </c:pt>
              <c:pt idx="7">
                <c:v>82</c:v>
              </c:pt>
              <c:pt idx="8">
                <c:v>82.5</c:v>
              </c:pt>
              <c:pt idx="9">
                <c:v>83.7</c:v>
              </c:pt>
            </c:numLit>
          </c:val>
        </c:ser>
        <c:ser>
          <c:idx val="1"/>
          <c:order val="1"/>
          <c:tx>
            <c:v>Rural</c:v>
          </c:tx>
          <c:marker>
            <c:symbol val="square"/>
            <c:size val="5"/>
          </c:marker>
          <c:dLbls>
            <c:dLbl>
              <c:idx val="0"/>
              <c:layout>
                <c:manualLayout>
                  <c:x val="-3.333333333333334E-2"/>
                  <c:y val="4.6296296296296523E-2"/>
                </c:manualLayout>
              </c:layout>
              <c:dLblPos val="r"/>
              <c:showVal val="1"/>
            </c:dLbl>
            <c:dLbl>
              <c:idx val="1"/>
              <c:layout>
                <c:manualLayout>
                  <c:x val="-4.1666666666666664E-2"/>
                  <c:y val="6.4814814814815214E-2"/>
                </c:manualLayout>
              </c:layout>
              <c:dLblPos val="r"/>
              <c:showVal val="1"/>
            </c:dLbl>
            <c:dLbl>
              <c:idx val="2"/>
              <c:layout>
                <c:manualLayout>
                  <c:x val="-3.6111111111111212E-2"/>
                  <c:y val="6.0185185185185147E-2"/>
                </c:manualLayout>
              </c:layout>
              <c:dLblPos val="r"/>
              <c:showVal val="1"/>
            </c:dLbl>
            <c:dLbl>
              <c:idx val="3"/>
              <c:layout>
                <c:manualLayout>
                  <c:x val="-3.6111111111111212E-2"/>
                  <c:y val="5.5555555555555455E-2"/>
                </c:manualLayout>
              </c:layout>
              <c:dLblPos val="r"/>
              <c:showVal val="1"/>
            </c:dLbl>
            <c:dLbl>
              <c:idx val="4"/>
              <c:layout>
                <c:manualLayout>
                  <c:x val="-2.7777777777778043E-2"/>
                  <c:y val="5.5555555555555455E-2"/>
                </c:manualLayout>
              </c:layout>
              <c:dLblPos val="r"/>
              <c:showVal val="1"/>
            </c:dLbl>
            <c:dLbl>
              <c:idx val="5"/>
              <c:layout>
                <c:manualLayout>
                  <c:x val="-2.2222222222222251E-2"/>
                  <c:y val="6.9444444444444503E-2"/>
                </c:manualLayout>
              </c:layout>
              <c:dLblPos val="r"/>
              <c:showVal val="1"/>
            </c:dLbl>
            <c:dLbl>
              <c:idx val="6"/>
              <c:layout>
                <c:manualLayout>
                  <c:x val="-1.1111111111111125E-2"/>
                  <c:y val="4.1666666666666664E-2"/>
                </c:manualLayout>
              </c:layout>
              <c:dLblPos val="r"/>
              <c:showVal val="1"/>
            </c:dLbl>
            <c:dLbl>
              <c:idx val="7"/>
              <c:layout>
                <c:manualLayout>
                  <c:x val="-3.333333333333334E-2"/>
                  <c:y val="5.0925925925925923E-2"/>
                </c:manualLayout>
              </c:layout>
              <c:dLblPos val="r"/>
              <c:showVal val="1"/>
            </c:dLbl>
            <c:dLbl>
              <c:idx val="8"/>
              <c:layout>
                <c:manualLayout>
                  <c:x val="-2.7777777777778043E-2"/>
                  <c:y val="6.4814814814815214E-2"/>
                </c:manualLayout>
              </c:layout>
              <c:dLblPos val="r"/>
              <c:showVal val="1"/>
            </c:dLbl>
            <c:txPr>
              <a:bodyPr/>
              <a:lstStyle/>
              <a:p>
                <a:pPr>
                  <a:defRPr sz="800">
                    <a:latin typeface="Times New Roman" pitchFamily="18" charset="0"/>
                    <a:cs typeface="Times New Roman" pitchFamily="18" charset="0"/>
                  </a:defRPr>
                </a:pPr>
                <a:endParaRPr lang="en-US"/>
              </a:p>
            </c:txPr>
            <c:showVal val="1"/>
          </c:dLbls>
          <c:cat>
            <c:numLit>
              <c:formatCode>General</c:formatCode>
              <c:ptCount val="10"/>
              <c:pt idx="0">
                <c:v>2000</c:v>
              </c:pt>
              <c:pt idx="1">
                <c:v>2001</c:v>
              </c:pt>
              <c:pt idx="2">
                <c:v>2002</c:v>
              </c:pt>
              <c:pt idx="3">
                <c:v>2003</c:v>
              </c:pt>
              <c:pt idx="4">
                <c:v>2004</c:v>
              </c:pt>
              <c:pt idx="5">
                <c:v>2005</c:v>
              </c:pt>
              <c:pt idx="6">
                <c:v>2006</c:v>
              </c:pt>
              <c:pt idx="7">
                <c:v>2007</c:v>
              </c:pt>
              <c:pt idx="8">
                <c:v>2008</c:v>
              </c:pt>
              <c:pt idx="9">
                <c:v>2009</c:v>
              </c:pt>
            </c:numLit>
          </c:cat>
          <c:val>
            <c:numLit>
              <c:formatCode>General</c:formatCode>
              <c:ptCount val="10"/>
              <c:pt idx="0">
                <c:v>45.9</c:v>
              </c:pt>
              <c:pt idx="1">
                <c:v>52.2</c:v>
              </c:pt>
              <c:pt idx="2">
                <c:v>53.1</c:v>
              </c:pt>
              <c:pt idx="3">
                <c:v>52.6</c:v>
              </c:pt>
              <c:pt idx="4">
                <c:v>54.3</c:v>
              </c:pt>
              <c:pt idx="5">
                <c:v>56.8</c:v>
              </c:pt>
              <c:pt idx="6">
                <c:v>56.4</c:v>
              </c:pt>
              <c:pt idx="7">
                <c:v>63.5</c:v>
              </c:pt>
              <c:pt idx="8">
                <c:v>64</c:v>
              </c:pt>
              <c:pt idx="9">
                <c:v>66.400000000000006</c:v>
              </c:pt>
            </c:numLit>
          </c:val>
        </c:ser>
        <c:marker val="1"/>
        <c:axId val="82093568"/>
        <c:axId val="82095104"/>
      </c:lineChart>
      <c:catAx>
        <c:axId val="82093568"/>
        <c:scaling>
          <c:orientation val="minMax"/>
        </c:scaling>
        <c:axPos val="b"/>
        <c:numFmt formatCode="General" sourceLinked="1"/>
        <c:majorTickMark val="cross"/>
        <c:tickLblPos val="nextTo"/>
        <c:txPr>
          <a:bodyPr/>
          <a:lstStyle/>
          <a:p>
            <a:pPr>
              <a:defRPr sz="900">
                <a:latin typeface="Times New Roman" pitchFamily="18" charset="0"/>
                <a:cs typeface="Times New Roman" pitchFamily="18" charset="0"/>
              </a:defRPr>
            </a:pPr>
            <a:endParaRPr lang="en-US"/>
          </a:p>
        </c:txPr>
        <c:crossAx val="82095104"/>
        <c:crosses val="autoZero"/>
        <c:auto val="1"/>
        <c:lblAlgn val="ctr"/>
        <c:lblOffset val="100"/>
      </c:catAx>
      <c:valAx>
        <c:axId val="82095104"/>
        <c:scaling>
          <c:orientation val="minMax"/>
          <c:min val="20"/>
        </c:scaling>
        <c:axPos val="l"/>
        <c:title>
          <c:tx>
            <c:rich>
              <a:bodyPr rot="-5400000" vert="horz"/>
              <a:lstStyle/>
              <a:p>
                <a:pPr>
                  <a:defRPr sz="1000" b="0">
                    <a:latin typeface="Times New Roman" pitchFamily="18" charset="0"/>
                    <a:cs typeface="Times New Roman" pitchFamily="18" charset="0"/>
                  </a:defRPr>
                </a:pPr>
                <a:r>
                  <a:rPr lang="es-PE"/>
                  <a:t>%</a:t>
                </a:r>
                <a:r>
                  <a:rPr lang="es-PE" baseline="0"/>
                  <a:t> de edades (12-16 años)</a:t>
                </a:r>
                <a:endParaRPr lang="es-PE"/>
              </a:p>
            </c:rich>
          </c:tx>
          <c:layout>
            <c:manualLayout>
              <c:xMode val="edge"/>
              <c:yMode val="edge"/>
              <c:x val="8.5716208550854246E-3"/>
              <c:y val="0.27840988626421848"/>
            </c:manualLayout>
          </c:layout>
        </c:title>
        <c:numFmt formatCode="General" sourceLinked="1"/>
        <c:majorTickMark val="cross"/>
        <c:tickLblPos val="nextTo"/>
        <c:txPr>
          <a:bodyPr/>
          <a:lstStyle/>
          <a:p>
            <a:pPr>
              <a:defRPr sz="900">
                <a:latin typeface="Times New Roman" pitchFamily="18" charset="0"/>
                <a:cs typeface="Times New Roman" pitchFamily="18" charset="0"/>
              </a:defRPr>
            </a:pPr>
            <a:endParaRPr lang="en-US"/>
          </a:p>
        </c:txPr>
        <c:crossAx val="82093568"/>
        <c:crosses val="autoZero"/>
        <c:crossBetween val="between"/>
        <c:majorUnit val="20"/>
      </c:valAx>
    </c:plotArea>
    <c:legend>
      <c:legendPos val="t"/>
      <c:layout>
        <c:manualLayout>
          <c:xMode val="edge"/>
          <c:yMode val="edge"/>
          <c:x val="0.37621970330631782"/>
          <c:y val="0.18652777777777776"/>
          <c:w val="0.27686462269139434"/>
          <c:h val="7.3450714494021824E-2"/>
        </c:manualLayout>
      </c:layout>
      <c:spPr>
        <a:ln w="0">
          <a:solidFill>
            <a:sysClr val="windowText" lastClr="000000"/>
          </a:solidFill>
        </a:ln>
      </c:spPr>
      <c:txPr>
        <a:bodyPr/>
        <a:lstStyle/>
        <a:p>
          <a:pPr>
            <a:defRPr sz="900">
              <a:latin typeface="Times New Roman" pitchFamily="18" charset="0"/>
              <a:cs typeface="Times New Roman" pitchFamily="18" charset="0"/>
            </a:defRPr>
          </a:pPr>
          <a:endParaRPr lang="en-US"/>
        </a:p>
      </c:txPr>
    </c:legend>
    <c:plotVisOnly val="1"/>
    <c:dispBlanksAs val="gap"/>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200" b="1" i="0" u="none" strike="noStrike" baseline="0">
                <a:solidFill>
                  <a:srgbClr val="000000"/>
                </a:solidFill>
                <a:latin typeface="Times New Roman"/>
                <a:ea typeface="Times New Roman"/>
                <a:cs typeface="Times New Roman"/>
              </a:defRPr>
            </a:pPr>
            <a:r>
              <a:rPr lang="es-PE"/>
              <a:t>Apoyo</a:t>
            </a:r>
            <a:r>
              <a:rPr lang="es-PE" baseline="0"/>
              <a:t> a</a:t>
            </a:r>
            <a:r>
              <a:rPr lang="es-PE"/>
              <a:t> la Democracia</a:t>
            </a:r>
          </a:p>
        </c:rich>
      </c:tx>
      <c:layout>
        <c:manualLayout>
          <c:xMode val="edge"/>
          <c:yMode val="edge"/>
          <c:x val="0.37478584407718268"/>
          <c:y val="3.7600262467191753E-2"/>
        </c:manualLayout>
      </c:layout>
    </c:title>
    <c:plotArea>
      <c:layout>
        <c:manualLayout>
          <c:layoutTarget val="inner"/>
          <c:xMode val="edge"/>
          <c:yMode val="edge"/>
          <c:x val="9.8242005463602761E-2"/>
          <c:y val="9.8194567784290948E-2"/>
          <c:w val="0.84758196434236732"/>
          <c:h val="0.72246258691347787"/>
        </c:manualLayout>
      </c:layout>
      <c:lineChart>
        <c:grouping val="standard"/>
        <c:ser>
          <c:idx val="0"/>
          <c:order val="0"/>
          <c:tx>
            <c:v>América Latina</c:v>
          </c:tx>
          <c:marker>
            <c:symbol val="diamond"/>
            <c:size val="5"/>
          </c:marker>
          <c:dLbls>
            <c:dLbl>
              <c:idx val="0"/>
              <c:layout>
                <c:manualLayout>
                  <c:x val="-3.3294025060054314E-2"/>
                  <c:y val="3.2619206352066402E-2"/>
                </c:manualLayout>
              </c:layout>
              <c:dLblPos val="r"/>
              <c:showVal val="1"/>
            </c:dLbl>
            <c:dLbl>
              <c:idx val="1"/>
              <c:layout>
                <c:manualLayout>
                  <c:x val="-2.0774546038887988E-2"/>
                  <c:y val="-3.1219099656463099E-2"/>
                </c:manualLayout>
              </c:layout>
              <c:dLblPos val="r"/>
              <c:showVal val="1"/>
            </c:dLbl>
            <c:dLbl>
              <c:idx val="2"/>
              <c:layout>
                <c:manualLayout>
                  <c:x val="-2.8462486145275787E-2"/>
                  <c:y val="3.6399779329942435E-2"/>
                </c:manualLayout>
              </c:layout>
              <c:dLblPos val="r"/>
              <c:showVal val="1"/>
            </c:dLbl>
            <c:dLbl>
              <c:idx val="3"/>
              <c:layout>
                <c:manualLayout>
                  <c:x val="-3.3411867472610074E-2"/>
                  <c:y val="4.6296329663597466E-2"/>
                </c:manualLayout>
              </c:layout>
              <c:dLblPos val="r"/>
              <c:showVal val="1"/>
            </c:dLbl>
            <c:dLbl>
              <c:idx val="4"/>
              <c:layout>
                <c:manualLayout>
                  <c:x val="-2.7053816075188412E-2"/>
                  <c:y val="3.2725154206982708E-2"/>
                </c:manualLayout>
              </c:layout>
              <c:dLblPos val="r"/>
              <c:showVal val="1"/>
            </c:dLbl>
            <c:dLbl>
              <c:idx val="5"/>
              <c:layout>
                <c:manualLayout>
                  <c:x val="-5.1487080598441842E-2"/>
                  <c:y val="-1.5156917486161632E-3"/>
                </c:manualLayout>
              </c:layout>
              <c:dLblPos val="r"/>
              <c:showVal val="1"/>
            </c:dLbl>
            <c:dLbl>
              <c:idx val="6"/>
              <c:layout>
                <c:manualLayout>
                  <c:x val="-1.8075213125831796E-2"/>
                  <c:y val="-2.3988031856477143E-2"/>
                </c:manualLayout>
              </c:layout>
              <c:dLblPos val="r"/>
              <c:showVal val="1"/>
            </c:dLbl>
            <c:dLbl>
              <c:idx val="7"/>
              <c:layout>
                <c:manualLayout>
                  <c:x val="-2.36700082819318E-2"/>
                  <c:y val="-2.2993291770392152E-2"/>
                </c:manualLayout>
              </c:layout>
              <c:dLblPos val="r"/>
              <c:showVal val="1"/>
            </c:dLbl>
            <c:dLbl>
              <c:idx val="8"/>
              <c:layout>
                <c:manualLayout>
                  <c:x val="-2.858032855783138E-2"/>
                  <c:y val="-2.5102970825898401E-2"/>
                </c:manualLayout>
              </c:layout>
              <c:dLblPos val="r"/>
              <c:showVal val="1"/>
            </c:dLbl>
            <c:dLbl>
              <c:idx val="9"/>
              <c:layout>
                <c:manualLayout>
                  <c:x val="-2.3024594453165868E-2"/>
                  <c:y val="-2.9532811734860671E-2"/>
                </c:manualLayout>
              </c:layout>
              <c:dLblPos val="r"/>
              <c:showVal val="1"/>
            </c:dLbl>
            <c:dLbl>
              <c:idx val="10"/>
              <c:layout>
                <c:manualLayout>
                  <c:x val="-2.5117739403453691E-2"/>
                  <c:y val="-3.7571314186136469E-2"/>
                </c:manualLayout>
              </c:layout>
              <c:dLblPos val="r"/>
              <c:showVal val="1"/>
            </c:dLbl>
            <c:dLbl>
              <c:idx val="11"/>
              <c:layout>
                <c:manualLayout>
                  <c:x val="-3.1397174254317109E-2"/>
                  <c:y val="-2.3880499671609112E-2"/>
                </c:manualLayout>
              </c:layout>
              <c:dLblPos val="r"/>
              <c:showVal val="1"/>
            </c:dLbl>
            <c:txPr>
              <a:bodyPr/>
              <a:lstStyle/>
              <a:p>
                <a:pPr>
                  <a:defRPr sz="800" b="0" i="0" u="none" strike="noStrike" baseline="0">
                    <a:solidFill>
                      <a:srgbClr val="000000"/>
                    </a:solidFill>
                    <a:latin typeface="Times New Roman"/>
                    <a:ea typeface="Times New Roman"/>
                    <a:cs typeface="Times New Roman"/>
                  </a:defRPr>
                </a:pPr>
                <a:endParaRPr lang="en-US"/>
              </a:p>
            </c:txPr>
            <c:showVal val="1"/>
          </c:dLbls>
          <c:cat>
            <c:strRef>
              <c:f>Apoyo!$B$6:$N$6</c:f>
              <c:strCache>
                <c:ptCount val="13"/>
                <c:pt idx="0">
                  <c:v>1996</c:v>
                </c:pt>
                <c:pt idx="1">
                  <c:v>1997</c:v>
                </c:pt>
                <c:pt idx="2">
                  <c:v>1998</c:v>
                </c:pt>
                <c:pt idx="3">
                  <c:v>1999-2000</c:v>
                </c:pt>
                <c:pt idx="4">
                  <c:v>2001</c:v>
                </c:pt>
                <c:pt idx="5">
                  <c:v>2002</c:v>
                </c:pt>
                <c:pt idx="6">
                  <c:v>2003</c:v>
                </c:pt>
                <c:pt idx="7">
                  <c:v>2004</c:v>
                </c:pt>
                <c:pt idx="8">
                  <c:v>2005</c:v>
                </c:pt>
                <c:pt idx="9">
                  <c:v>2006</c:v>
                </c:pt>
                <c:pt idx="10">
                  <c:v>2007</c:v>
                </c:pt>
                <c:pt idx="11">
                  <c:v>2008</c:v>
                </c:pt>
                <c:pt idx="12">
                  <c:v>2009</c:v>
                </c:pt>
              </c:strCache>
            </c:strRef>
          </c:cat>
          <c:val>
            <c:numRef>
              <c:f>Apoyo!$B$7:$N$7</c:f>
              <c:numCache>
                <c:formatCode>General</c:formatCode>
                <c:ptCount val="13"/>
                <c:pt idx="0">
                  <c:v>61</c:v>
                </c:pt>
                <c:pt idx="1">
                  <c:v>62</c:v>
                </c:pt>
                <c:pt idx="2">
                  <c:v>62</c:v>
                </c:pt>
                <c:pt idx="3">
                  <c:v>60</c:v>
                </c:pt>
                <c:pt idx="4">
                  <c:v>48</c:v>
                </c:pt>
                <c:pt idx="5">
                  <c:v>56</c:v>
                </c:pt>
                <c:pt idx="6">
                  <c:v>53</c:v>
                </c:pt>
                <c:pt idx="7">
                  <c:v>53</c:v>
                </c:pt>
                <c:pt idx="8">
                  <c:v>53</c:v>
                </c:pt>
                <c:pt idx="9">
                  <c:v>58</c:v>
                </c:pt>
                <c:pt idx="10">
                  <c:v>54</c:v>
                </c:pt>
                <c:pt idx="11">
                  <c:v>57</c:v>
                </c:pt>
                <c:pt idx="12">
                  <c:v>59</c:v>
                </c:pt>
              </c:numCache>
            </c:numRef>
          </c:val>
        </c:ser>
        <c:ser>
          <c:idx val="1"/>
          <c:order val="1"/>
          <c:tx>
            <c:v>Perú</c:v>
          </c:tx>
          <c:marker>
            <c:symbol val="square"/>
            <c:size val="5"/>
          </c:marker>
          <c:dLbls>
            <c:dLbl>
              <c:idx val="0"/>
              <c:layout>
                <c:manualLayout>
                  <c:x val="-3.1240105975764161E-2"/>
                  <c:y val="-3.7198320341882238E-2"/>
                </c:manualLayout>
              </c:layout>
              <c:dLblPos val="r"/>
              <c:showVal val="1"/>
            </c:dLbl>
            <c:dLbl>
              <c:idx val="1"/>
              <c:layout>
                <c:manualLayout>
                  <c:x val="-3.5387170010342112E-2"/>
                  <c:y val="3.4303801269692548E-2"/>
                </c:manualLayout>
              </c:layout>
              <c:dLblPos val="r"/>
              <c:showVal val="1"/>
            </c:dLbl>
            <c:dLbl>
              <c:idx val="2"/>
              <c:layout>
                <c:manualLayout>
                  <c:x val="-2.5645310819664226E-2"/>
                  <c:y val="-3.6843652784773868E-2"/>
                </c:manualLayout>
              </c:layout>
              <c:dLblPos val="r"/>
              <c:showVal val="1"/>
            </c:dLbl>
            <c:dLbl>
              <c:idx val="3"/>
              <c:layout>
                <c:manualLayout>
                  <c:x val="-2.5645640448790176E-2"/>
                  <c:y val="-4.2959512111115497E-2"/>
                </c:manualLayout>
              </c:layout>
              <c:dLblPos val="r"/>
              <c:showVal val="1"/>
            </c:dLbl>
            <c:dLbl>
              <c:idx val="4"/>
              <c:layout>
                <c:manualLayout>
                  <c:x val="-8.9395418979221417E-3"/>
                  <c:y val="-2.4359678179617556E-2"/>
                </c:manualLayout>
              </c:layout>
              <c:dLblPos val="r"/>
              <c:showVal val="1"/>
            </c:dLbl>
            <c:dLbl>
              <c:idx val="5"/>
              <c:layout>
                <c:manualLayout>
                  <c:x val="-7.570262508395262E-3"/>
                  <c:y val="-3.3315033996610184E-2"/>
                </c:manualLayout>
              </c:layout>
              <c:dLblPos val="r"/>
              <c:showVal val="1"/>
            </c:dLbl>
            <c:dLbl>
              <c:idx val="6"/>
              <c:layout>
                <c:manualLayout>
                  <c:x val="-3.2042588083083051E-2"/>
                  <c:y val="4.5460780802244201E-2"/>
                </c:manualLayout>
              </c:layout>
              <c:dLblPos val="r"/>
              <c:showVal val="1"/>
            </c:dLbl>
            <c:dLbl>
              <c:idx val="7"/>
              <c:layout>
                <c:manualLayout>
                  <c:x val="-2.2867526174612792E-2"/>
                  <c:y val="3.2619206352066402E-2"/>
                </c:manualLayout>
              </c:layout>
              <c:dLblPos val="r"/>
              <c:showVal val="1"/>
            </c:dLbl>
            <c:dLbl>
              <c:idx val="8"/>
              <c:layout>
                <c:manualLayout>
                  <c:x val="-1.7312121699073396E-2"/>
                  <c:y val="3.1252695243758143E-2"/>
                </c:manualLayout>
              </c:layout>
              <c:dLblPos val="r"/>
              <c:showVal val="1"/>
            </c:dLbl>
            <c:dLbl>
              <c:idx val="9"/>
              <c:layout>
                <c:manualLayout>
                  <c:x val="-2.0931449502878202E-2"/>
                  <c:y val="3.9664378337147213E-2"/>
                </c:manualLayout>
              </c:layout>
              <c:dLblPos val="r"/>
              <c:showVal val="1"/>
            </c:dLbl>
            <c:dLbl>
              <c:idx val="10"/>
              <c:layout>
                <c:manualLayout>
                  <c:x val="-3.1397174254317109E-2"/>
                  <c:y val="2.7459954233409609E-2"/>
                </c:manualLayout>
              </c:layout>
              <c:dLblPos val="r"/>
              <c:showVal val="1"/>
            </c:dLbl>
            <c:txPr>
              <a:bodyPr/>
              <a:lstStyle/>
              <a:p>
                <a:pPr>
                  <a:defRPr sz="800" b="0" i="0" u="none" strike="noStrike" baseline="0">
                    <a:solidFill>
                      <a:srgbClr val="000000"/>
                    </a:solidFill>
                    <a:latin typeface="Times New Roman"/>
                    <a:ea typeface="Times New Roman"/>
                    <a:cs typeface="Times New Roman"/>
                  </a:defRPr>
                </a:pPr>
                <a:endParaRPr lang="en-US"/>
              </a:p>
            </c:txPr>
            <c:showVal val="1"/>
          </c:dLbls>
          <c:cat>
            <c:strRef>
              <c:f>Apoyo!$B$6:$N$6</c:f>
              <c:strCache>
                <c:ptCount val="13"/>
                <c:pt idx="0">
                  <c:v>1996</c:v>
                </c:pt>
                <c:pt idx="1">
                  <c:v>1997</c:v>
                </c:pt>
                <c:pt idx="2">
                  <c:v>1998</c:v>
                </c:pt>
                <c:pt idx="3">
                  <c:v>1999-2000</c:v>
                </c:pt>
                <c:pt idx="4">
                  <c:v>2001</c:v>
                </c:pt>
                <c:pt idx="5">
                  <c:v>2002</c:v>
                </c:pt>
                <c:pt idx="6">
                  <c:v>2003</c:v>
                </c:pt>
                <c:pt idx="7">
                  <c:v>2004</c:v>
                </c:pt>
                <c:pt idx="8">
                  <c:v>2005</c:v>
                </c:pt>
                <c:pt idx="9">
                  <c:v>2006</c:v>
                </c:pt>
                <c:pt idx="10">
                  <c:v>2007</c:v>
                </c:pt>
                <c:pt idx="11">
                  <c:v>2008</c:v>
                </c:pt>
                <c:pt idx="12">
                  <c:v>2009</c:v>
                </c:pt>
              </c:strCache>
            </c:strRef>
          </c:cat>
          <c:val>
            <c:numRef>
              <c:f>Apoyo!$B$8:$N$8</c:f>
              <c:numCache>
                <c:formatCode>General</c:formatCode>
                <c:ptCount val="13"/>
                <c:pt idx="0">
                  <c:v>63</c:v>
                </c:pt>
                <c:pt idx="1">
                  <c:v>60</c:v>
                </c:pt>
                <c:pt idx="2">
                  <c:v>63</c:v>
                </c:pt>
                <c:pt idx="3">
                  <c:v>64</c:v>
                </c:pt>
                <c:pt idx="4">
                  <c:v>62</c:v>
                </c:pt>
                <c:pt idx="5">
                  <c:v>57</c:v>
                </c:pt>
                <c:pt idx="6">
                  <c:v>52</c:v>
                </c:pt>
                <c:pt idx="7">
                  <c:v>45</c:v>
                </c:pt>
                <c:pt idx="8">
                  <c:v>40</c:v>
                </c:pt>
                <c:pt idx="9">
                  <c:v>55</c:v>
                </c:pt>
                <c:pt idx="10">
                  <c:v>47</c:v>
                </c:pt>
                <c:pt idx="11">
                  <c:v>45</c:v>
                </c:pt>
                <c:pt idx="12">
                  <c:v>52</c:v>
                </c:pt>
              </c:numCache>
            </c:numRef>
          </c:val>
        </c:ser>
        <c:marker val="1"/>
        <c:axId val="82236928"/>
        <c:axId val="82238464"/>
      </c:lineChart>
      <c:dateAx>
        <c:axId val="82236928"/>
        <c:scaling>
          <c:orientation val="minMax"/>
        </c:scaling>
        <c:axPos val="b"/>
        <c:numFmt formatCode="General" sourceLinked="0"/>
        <c:majorTickMark val="cross"/>
        <c:tickLblPos val="nextTo"/>
        <c:txPr>
          <a:bodyPr rot="-5400000" vert="horz"/>
          <a:lstStyle/>
          <a:p>
            <a:pPr>
              <a:defRPr sz="900" b="0" i="0" u="none" strike="noStrike" baseline="0">
                <a:solidFill>
                  <a:srgbClr val="000000"/>
                </a:solidFill>
                <a:latin typeface="Times New Roman"/>
                <a:ea typeface="Times New Roman"/>
                <a:cs typeface="Times New Roman"/>
              </a:defRPr>
            </a:pPr>
            <a:endParaRPr lang="en-US"/>
          </a:p>
        </c:txPr>
        <c:crossAx val="82238464"/>
        <c:crosses val="autoZero"/>
        <c:lblOffset val="100"/>
        <c:baseTimeUnit val="days"/>
      </c:dateAx>
      <c:valAx>
        <c:axId val="82238464"/>
        <c:scaling>
          <c:orientation val="minMax"/>
          <c:min val="20"/>
        </c:scaling>
        <c:axPos val="l"/>
        <c:title>
          <c:tx>
            <c:rich>
              <a:bodyPr/>
              <a:lstStyle/>
              <a:p>
                <a:pPr>
                  <a:defRPr sz="1000" b="0" i="0" u="none" strike="noStrike" baseline="0">
                    <a:solidFill>
                      <a:srgbClr val="000000"/>
                    </a:solidFill>
                    <a:latin typeface="Times New Roman"/>
                    <a:ea typeface="Times New Roman"/>
                    <a:cs typeface="Times New Roman"/>
                  </a:defRPr>
                </a:pPr>
                <a:r>
                  <a:rPr lang="es-PE"/>
                  <a:t>(%)</a:t>
                </a:r>
              </a:p>
            </c:rich>
          </c:tx>
          <c:layout>
            <c:manualLayout>
              <c:xMode val="edge"/>
              <c:yMode val="edge"/>
              <c:x val="9.2693358385147317E-3"/>
              <c:y val="0.42128950131233678"/>
            </c:manualLayout>
          </c:layout>
        </c:title>
        <c:numFmt formatCode="General" sourceLinked="1"/>
        <c:majorTickMark val="cross"/>
        <c:tickLblPos val="nextTo"/>
        <c:txPr>
          <a:bodyPr rot="0" vert="horz"/>
          <a:lstStyle/>
          <a:p>
            <a:pPr>
              <a:defRPr sz="900" b="0" i="0" u="none" strike="noStrike" baseline="0">
                <a:solidFill>
                  <a:srgbClr val="000000"/>
                </a:solidFill>
                <a:latin typeface="Times New Roman"/>
                <a:ea typeface="Times New Roman"/>
                <a:cs typeface="Times New Roman"/>
              </a:defRPr>
            </a:pPr>
            <a:endParaRPr lang="en-US"/>
          </a:p>
        </c:txPr>
        <c:crossAx val="82236928"/>
        <c:crosses val="autoZero"/>
        <c:crossBetween val="between"/>
        <c:majorUnit val="20"/>
      </c:valAx>
    </c:plotArea>
    <c:legend>
      <c:legendPos val="r"/>
      <c:layout>
        <c:manualLayout>
          <c:xMode val="edge"/>
          <c:yMode val="edge"/>
          <c:x val="0.36936047829186369"/>
          <c:y val="0.1200278215223097"/>
          <c:w val="0.25435897435897548"/>
          <c:h val="5.1639107611548551E-2"/>
        </c:manualLayout>
      </c:layout>
      <c:overlay val="1"/>
      <c:spPr>
        <a:ln w="3175">
          <a:noFill/>
        </a:ln>
      </c:spPr>
      <c:txPr>
        <a:bodyPr/>
        <a:lstStyle/>
        <a:p>
          <a:pPr>
            <a:defRPr sz="825" b="0" i="0" u="none" strike="noStrike" baseline="0">
              <a:solidFill>
                <a:srgbClr val="000000"/>
              </a:solidFill>
              <a:latin typeface="Times New Roman"/>
              <a:ea typeface="Times New Roman"/>
              <a:cs typeface="Times New Roman"/>
            </a:defRPr>
          </a:pPr>
          <a:endParaRPr lang="en-US"/>
        </a:p>
      </c:txPr>
    </c:legend>
    <c:plotVisOnly val="1"/>
    <c:dispBlanksAs val="gap"/>
  </c:chart>
  <c:txPr>
    <a:bodyPr/>
    <a:lstStyle/>
    <a:p>
      <a:pPr>
        <a:defRPr sz="1000" b="0" i="0" u="none" strike="noStrike" baseline="0">
          <a:solidFill>
            <a:srgbClr val="000000"/>
          </a:solidFill>
          <a:latin typeface="Calibri"/>
          <a:ea typeface="Calibri"/>
          <a:cs typeface="Calibri"/>
        </a:defRPr>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3071766819450101E-2"/>
          <c:y val="0.142465753424658"/>
          <c:w val="0.88362710616853901"/>
          <c:h val="0.6301369863013685"/>
        </c:manualLayout>
      </c:layout>
      <c:lineChart>
        <c:grouping val="standard"/>
        <c:ser>
          <c:idx val="0"/>
          <c:order val="0"/>
          <c:spPr>
            <a:ln w="25400">
              <a:solidFill>
                <a:schemeClr val="accent1"/>
              </a:solidFill>
              <a:prstDash val="solid"/>
            </a:ln>
          </c:spPr>
          <c:marker>
            <c:symbol val="circle"/>
            <c:size val="7"/>
            <c:spPr>
              <a:solidFill>
                <a:schemeClr val="accent1"/>
              </a:solidFill>
              <a:ln>
                <a:solidFill>
                  <a:srgbClr val="000080"/>
                </a:solidFill>
                <a:prstDash val="solid"/>
              </a:ln>
            </c:spPr>
          </c:marker>
          <c:dLbls>
            <c:dLbl>
              <c:idx val="0"/>
              <c:layout>
                <c:manualLayout>
                  <c:x val="-3.5675087489064145E-2"/>
                  <c:y val="-3.8380734124652302E-2"/>
                </c:manualLayout>
              </c:layout>
              <c:dLblPos val="r"/>
              <c:showVal val="1"/>
            </c:dLbl>
            <c:dLbl>
              <c:idx val="1"/>
              <c:layout>
                <c:manualLayout>
                  <c:x val="-1.9837160979877505E-2"/>
                  <c:y val="-3.4854663689427016E-2"/>
                </c:manualLayout>
              </c:layout>
              <c:dLblPos val="r"/>
              <c:showVal val="1"/>
            </c:dLbl>
            <c:dLbl>
              <c:idx val="2"/>
              <c:layout>
                <c:manualLayout>
                  <c:x val="-2.0737423447069189E-2"/>
                  <c:y val="-3.3560347866964442E-2"/>
                </c:manualLayout>
              </c:layout>
              <c:dLblPos val="r"/>
              <c:showVal val="1"/>
            </c:dLbl>
            <c:dLbl>
              <c:idx val="3"/>
              <c:layout>
                <c:manualLayout>
                  <c:x val="-2.1387685914260712E-2"/>
                  <c:y val="-4.4091550123398833E-2"/>
                </c:manualLayout>
              </c:layout>
              <c:dLblPos val="r"/>
              <c:showVal val="1"/>
            </c:dLbl>
            <c:dLbl>
              <c:idx val="4"/>
              <c:layout>
                <c:manualLayout>
                  <c:x val="-2.0827646544182E-2"/>
                  <c:y val="-3.9359501704078009E-2"/>
                </c:manualLayout>
              </c:layout>
              <c:dLblPos val="r"/>
              <c:showVal val="1"/>
            </c:dLbl>
            <c:dLbl>
              <c:idx val="5"/>
              <c:layout>
                <c:manualLayout>
                  <c:x val="-3.1057305336832902E-2"/>
                  <c:y val="4.6271986524072356E-2"/>
                </c:manualLayout>
              </c:layout>
              <c:dLblPos val="r"/>
              <c:showVal val="1"/>
            </c:dLbl>
            <c:dLbl>
              <c:idx val="6"/>
              <c:layout>
                <c:manualLayout>
                  <c:x val="-2.2128171478565252E-2"/>
                  <c:y val="4.3022877737297807E-2"/>
                </c:manualLayout>
              </c:layout>
              <c:dLblPos val="r"/>
              <c:showVal val="1"/>
            </c:dLbl>
            <c:dLbl>
              <c:idx val="7"/>
              <c:layout>
                <c:manualLayout>
                  <c:x val="-2.2778543307086604E-2"/>
                  <c:y val="3.6705057390214312E-2"/>
                </c:manualLayout>
              </c:layout>
              <c:dLblPos val="r"/>
              <c:showVal val="1"/>
            </c:dLbl>
            <c:dLbl>
              <c:idx val="8"/>
              <c:layout>
                <c:manualLayout>
                  <c:x val="-1.6627187226596701E-2"/>
                  <c:y val="4.0871821992400324E-2"/>
                </c:manualLayout>
              </c:layout>
              <c:dLblPos val="r"/>
              <c:showVal val="1"/>
            </c:dLbl>
            <c:dLbl>
              <c:idx val="9"/>
              <c:layout>
                <c:manualLayout>
                  <c:x val="-4.0781386701662287E-2"/>
                  <c:y val="-4.2540643240490505E-2"/>
                </c:manualLayout>
              </c:layout>
              <c:dLblPos val="r"/>
              <c:showVal val="1"/>
            </c:dLbl>
            <c:dLbl>
              <c:idx val="10"/>
              <c:layout>
                <c:manualLayout>
                  <c:x val="-6.6503062117235404E-2"/>
                  <c:y val="-5.5449132291299375E-3"/>
                </c:manualLayout>
              </c:layout>
              <c:dLblPos val="r"/>
              <c:showVal val="1"/>
            </c:dLbl>
            <c:dLbl>
              <c:idx val="11"/>
              <c:layout>
                <c:manualLayout>
                  <c:x val="-3.3927384076990294E-2"/>
                  <c:y val="-4.1147216672542695E-2"/>
                </c:manualLayout>
              </c:layout>
              <c:dLblPos val="r"/>
              <c:showVal val="1"/>
            </c:dLbl>
            <c:dLbl>
              <c:idx val="12"/>
              <c:layout>
                <c:manualLayout>
                  <c:x val="-2.774015748031507E-2"/>
                  <c:y val="3.2912210600540642E-2"/>
                </c:manualLayout>
              </c:layout>
              <c:dLblPos val="r"/>
              <c:showVal val="1"/>
            </c:dLbl>
            <c:dLbl>
              <c:idx val="13"/>
              <c:layout>
                <c:manualLayout>
                  <c:x val="-3.5477690288714087E-2"/>
                  <c:y val="-3.2510087358483097E-2"/>
                </c:manualLayout>
              </c:layout>
              <c:dLblPos val="r"/>
              <c:showVal val="1"/>
            </c:dLbl>
            <c:dLbl>
              <c:idx val="14"/>
              <c:layout>
                <c:manualLayout>
                  <c:x val="-2.6620078740157541E-2"/>
                  <c:y val="3.1416147608414775E-2"/>
                </c:manualLayout>
              </c:layout>
              <c:dLblPos val="r"/>
              <c:showVal val="1"/>
            </c:dLbl>
            <c:numFmt formatCode="#,##0.00" sourceLinked="0"/>
            <c:spPr>
              <a:noFill/>
              <a:ln w="25400">
                <a:noFill/>
              </a:ln>
            </c:spPr>
            <c:txPr>
              <a:bodyPr/>
              <a:lstStyle/>
              <a:p>
                <a:pPr>
                  <a:defRPr lang="es-PE" sz="1100" b="1" i="0" u="none" strike="noStrike" baseline="0">
                    <a:solidFill>
                      <a:schemeClr val="accent1"/>
                    </a:solidFill>
                    <a:latin typeface="Arial"/>
                    <a:ea typeface="Arial"/>
                    <a:cs typeface="Arial"/>
                  </a:defRPr>
                </a:pPr>
                <a:endParaRPr lang="en-US"/>
              </a:p>
            </c:txPr>
            <c:showVal val="1"/>
          </c:dLbls>
          <c:cat>
            <c:numRef>
              <c:f>'Tasa x 100mil hab'!$G$3:$U$3</c:f>
              <c:numCache>
                <c:formatCode>@</c:formatCode>
                <c:ptCount val="15"/>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numCache>
            </c:numRef>
          </c:cat>
          <c:val>
            <c:numRef>
              <c:f>'Tasa x 100mil hab'!$G$4:$U$4</c:f>
              <c:numCache>
                <c:formatCode>0.0</c:formatCode>
                <c:ptCount val="15"/>
                <c:pt idx="0">
                  <c:v>12.312810589184332</c:v>
                </c:pt>
                <c:pt idx="1">
                  <c:v>11.926993002995049</c:v>
                </c:pt>
                <c:pt idx="2">
                  <c:v>10.117978209928568</c:v>
                </c:pt>
                <c:pt idx="3">
                  <c:v>7.862675122722262</c:v>
                </c:pt>
                <c:pt idx="4">
                  <c:v>5.1272940635235775</c:v>
                </c:pt>
                <c:pt idx="5">
                  <c:v>5.0108553137465046</c:v>
                </c:pt>
                <c:pt idx="6">
                  <c:v>4.9077366371983757</c:v>
                </c:pt>
                <c:pt idx="7">
                  <c:v>4.248415791555967</c:v>
                </c:pt>
                <c:pt idx="8">
                  <c:v>4.8554691750207404</c:v>
                </c:pt>
                <c:pt idx="9">
                  <c:v>5.5571592981562645</c:v>
                </c:pt>
                <c:pt idx="10">
                  <c:v>10.99223531797657</c:v>
                </c:pt>
                <c:pt idx="11">
                  <c:v>11.157509758913626</c:v>
                </c:pt>
                <c:pt idx="12">
                  <c:v>10.33287771065562</c:v>
                </c:pt>
                <c:pt idx="13">
                  <c:v>11.566619458289312</c:v>
                </c:pt>
                <c:pt idx="14">
                  <c:v>10.246459796650498</c:v>
                </c:pt>
              </c:numCache>
            </c:numRef>
          </c:val>
        </c:ser>
        <c:marker val="1"/>
        <c:axId val="82391808"/>
        <c:axId val="82393344"/>
      </c:lineChart>
      <c:catAx>
        <c:axId val="82391808"/>
        <c:scaling>
          <c:orientation val="minMax"/>
        </c:scaling>
        <c:axPos val="b"/>
        <c:numFmt formatCode="@" sourceLinked="1"/>
        <c:tickLblPos val="nextTo"/>
        <c:spPr>
          <a:ln w="3175">
            <a:solidFill>
              <a:srgbClr val="000000"/>
            </a:solidFill>
            <a:prstDash val="solid"/>
          </a:ln>
        </c:spPr>
        <c:txPr>
          <a:bodyPr rot="0" vert="horz"/>
          <a:lstStyle/>
          <a:p>
            <a:pPr>
              <a:defRPr lang="es-PE" sz="650" b="0" i="0" u="none" strike="noStrike" baseline="0">
                <a:solidFill>
                  <a:srgbClr val="000000"/>
                </a:solidFill>
                <a:latin typeface="Arial"/>
                <a:ea typeface="Arial"/>
                <a:cs typeface="Arial"/>
              </a:defRPr>
            </a:pPr>
            <a:endParaRPr lang="en-US"/>
          </a:p>
        </c:txPr>
        <c:crossAx val="82393344"/>
        <c:crosses val="autoZero"/>
        <c:auto val="1"/>
        <c:lblAlgn val="ctr"/>
        <c:lblOffset val="100"/>
        <c:tickLblSkip val="1"/>
        <c:tickMarkSkip val="1"/>
      </c:catAx>
      <c:valAx>
        <c:axId val="82393344"/>
        <c:scaling>
          <c:orientation val="minMax"/>
          <c:max val="20"/>
        </c:scaling>
        <c:axPos val="l"/>
        <c:majorGridlines>
          <c:spPr>
            <a:ln w="3175">
              <a:solidFill>
                <a:srgbClr val="000000"/>
              </a:solidFill>
              <a:prstDash val="solid"/>
            </a:ln>
          </c:spPr>
        </c:majorGridlines>
        <c:numFmt formatCode="0.0" sourceLinked="1"/>
        <c:tickLblPos val="nextTo"/>
        <c:spPr>
          <a:ln w="3175">
            <a:solidFill>
              <a:srgbClr val="000000"/>
            </a:solidFill>
            <a:prstDash val="solid"/>
          </a:ln>
        </c:spPr>
        <c:txPr>
          <a:bodyPr rot="0" vert="horz"/>
          <a:lstStyle/>
          <a:p>
            <a:pPr>
              <a:defRPr lang="es-PE" sz="650" b="0" i="0" u="none" strike="noStrike" baseline="0">
                <a:solidFill>
                  <a:srgbClr val="000000"/>
                </a:solidFill>
                <a:latin typeface="Arial"/>
                <a:ea typeface="Arial"/>
                <a:cs typeface="Arial"/>
              </a:defRPr>
            </a:pPr>
            <a:endParaRPr lang="en-US"/>
          </a:p>
        </c:txPr>
        <c:crossAx val="82391808"/>
        <c:crosses val="autoZero"/>
        <c:crossBetween val="between"/>
        <c:majorUnit val="4"/>
        <c:minorUnit val="1"/>
      </c:valAx>
      <c:spPr>
        <a:noFill/>
        <a:ln w="12700">
          <a:solidFill>
            <a:srgbClr val="808080"/>
          </a:solidFill>
          <a:prstDash val="solid"/>
        </a:ln>
      </c:spPr>
    </c:plotArea>
    <c:plotVisOnly val="1"/>
    <c:dispBlanksAs val="gap"/>
  </c:chart>
  <c:spPr>
    <a:noFill/>
    <a:ln w="3175">
      <a:solidFill>
        <a:srgbClr val="000000"/>
      </a:solidFill>
      <a:prstDash val="solid"/>
    </a:ln>
  </c:spPr>
  <c:txPr>
    <a:bodyPr/>
    <a:lstStyle/>
    <a:p>
      <a:pPr>
        <a:defRPr sz="1475" b="0" i="0" u="none" strike="noStrike" baseline="0">
          <a:solidFill>
            <a:srgbClr val="000000"/>
          </a:solidFill>
          <a:latin typeface="Arial"/>
          <a:ea typeface="Arial"/>
          <a:cs typeface="Arial"/>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'c.9'!$P$9</c:f>
              <c:strCache>
                <c:ptCount val="1"/>
                <c:pt idx="0">
                  <c:v>% Únicamente EsSALUD</c:v>
                </c:pt>
              </c:strCache>
            </c:strRef>
          </c:tx>
          <c:dLbls>
            <c:dLbl>
              <c:idx val="0"/>
              <c:layout>
                <c:manualLayout>
                  <c:x val="-7.5000000000000011E-2"/>
                  <c:y val="-2.7777777777778012E-2"/>
                </c:manualLayout>
              </c:layout>
              <c:spPr/>
              <c:txPr>
                <a:bodyPr/>
                <a:lstStyle/>
                <a:p>
                  <a:pPr>
                    <a:defRPr/>
                  </a:pPr>
                  <a:endParaRPr lang="en-US"/>
                </a:p>
              </c:txPr>
              <c:dLblPos val="r"/>
              <c:showVal val="1"/>
            </c:dLbl>
            <c:dLbl>
              <c:idx val="2"/>
              <c:layout>
                <c:manualLayout>
                  <c:x val="-8.3333333333333367E-3"/>
                  <c:y val="2.7777777777778012E-2"/>
                </c:manualLayout>
              </c:layout>
              <c:spPr/>
              <c:txPr>
                <a:bodyPr/>
                <a:lstStyle/>
                <a:p>
                  <a:pPr>
                    <a:defRPr/>
                  </a:pPr>
                  <a:endParaRPr lang="en-US"/>
                </a:p>
              </c:txPr>
              <c:dLblPos val="r"/>
              <c:showVal val="1"/>
            </c:dLbl>
            <c:showVal val="1"/>
          </c:dLbls>
          <c:cat>
            <c:numRef>
              <c:f>'c.9'!$Q$8:$T$8</c:f>
              <c:numCache>
                <c:formatCode>General</c:formatCode>
                <c:ptCount val="4"/>
                <c:pt idx="0">
                  <c:v>2006</c:v>
                </c:pt>
                <c:pt idx="1">
                  <c:v>2007</c:v>
                </c:pt>
                <c:pt idx="2">
                  <c:v>2008</c:v>
                </c:pt>
                <c:pt idx="3">
                  <c:v>2009</c:v>
                </c:pt>
              </c:numCache>
            </c:numRef>
          </c:cat>
          <c:val>
            <c:numRef>
              <c:f>'c.9'!$Q$9:$T$9</c:f>
              <c:numCache>
                <c:formatCode>0.0</c:formatCode>
                <c:ptCount val="4"/>
                <c:pt idx="0">
                  <c:v>17.524152874810326</c:v>
                </c:pt>
                <c:pt idx="1">
                  <c:v>18.314902634702925</c:v>
                </c:pt>
                <c:pt idx="2">
                  <c:v>20.147992609953757</c:v>
                </c:pt>
                <c:pt idx="3">
                  <c:v>21.184801923367008</c:v>
                </c:pt>
              </c:numCache>
            </c:numRef>
          </c:val>
        </c:ser>
        <c:ser>
          <c:idx val="1"/>
          <c:order val="1"/>
          <c:tx>
            <c:strRef>
              <c:f>'c.9'!$P$10</c:f>
              <c:strCache>
                <c:ptCount val="1"/>
                <c:pt idx="0">
                  <c:v>% Únicamente SIS</c:v>
                </c:pt>
              </c:strCache>
            </c:strRef>
          </c:tx>
          <c:dLbls>
            <c:dLbl>
              <c:idx val="0"/>
              <c:layout>
                <c:manualLayout>
                  <c:x val="-1.9444444444444445E-2"/>
                  <c:y val="4.1666666666666664E-2"/>
                </c:manualLayout>
              </c:layout>
              <c:spPr/>
              <c:txPr>
                <a:bodyPr/>
                <a:lstStyle/>
                <a:p>
                  <a:pPr>
                    <a:defRPr/>
                  </a:pPr>
                  <a:endParaRPr lang="en-US"/>
                </a:p>
              </c:txPr>
              <c:dLblPos val="r"/>
              <c:showVal val="1"/>
            </c:dLbl>
            <c:showVal val="1"/>
          </c:dLbls>
          <c:cat>
            <c:numRef>
              <c:f>'c.9'!$Q$8:$T$8</c:f>
              <c:numCache>
                <c:formatCode>General</c:formatCode>
                <c:ptCount val="4"/>
                <c:pt idx="0">
                  <c:v>2006</c:v>
                </c:pt>
                <c:pt idx="1">
                  <c:v>2007</c:v>
                </c:pt>
                <c:pt idx="2">
                  <c:v>2008</c:v>
                </c:pt>
                <c:pt idx="3">
                  <c:v>2009</c:v>
                </c:pt>
              </c:numCache>
            </c:numRef>
          </c:cat>
          <c:val>
            <c:numRef>
              <c:f>'c.9'!$Q$10:$T$10</c:f>
              <c:numCache>
                <c:formatCode>0.0</c:formatCode>
                <c:ptCount val="4"/>
                <c:pt idx="0">
                  <c:v>16.307758060079191</c:v>
                </c:pt>
                <c:pt idx="1">
                  <c:v>18.34197280844819</c:v>
                </c:pt>
                <c:pt idx="2">
                  <c:v>28.097725980445592</c:v>
                </c:pt>
                <c:pt idx="3">
                  <c:v>33.765126475032297</c:v>
                </c:pt>
              </c:numCache>
            </c:numRef>
          </c:val>
        </c:ser>
        <c:ser>
          <c:idx val="2"/>
          <c:order val="2"/>
          <c:tx>
            <c:strRef>
              <c:f>'c.9'!$P$11</c:f>
              <c:strCache>
                <c:ptCount val="1"/>
                <c:pt idx="0">
                  <c:v>% Con SIS y EsSALUD</c:v>
                </c:pt>
              </c:strCache>
            </c:strRef>
          </c:tx>
          <c:dLbls>
            <c:dLbl>
              <c:idx val="0"/>
              <c:layout>
                <c:manualLayout>
                  <c:x val="-8.3333333333333228E-3"/>
                  <c:y val="-2.7777777777778012E-2"/>
                </c:manualLayout>
              </c:layout>
              <c:spPr/>
              <c:txPr>
                <a:bodyPr/>
                <a:lstStyle/>
                <a:p>
                  <a:pPr>
                    <a:defRPr/>
                  </a:pPr>
                  <a:endParaRPr lang="en-US"/>
                </a:p>
              </c:txPr>
              <c:dLblPos val="r"/>
              <c:showVal val="1"/>
            </c:dLbl>
            <c:dLbl>
              <c:idx val="1"/>
              <c:layout>
                <c:manualLayout>
                  <c:x val="-1.9444444444444445E-2"/>
                  <c:y val="-3.2407407407407607E-2"/>
                </c:manualLayout>
              </c:layout>
              <c:spPr/>
              <c:txPr>
                <a:bodyPr/>
                <a:lstStyle/>
                <a:p>
                  <a:pPr>
                    <a:defRPr/>
                  </a:pPr>
                  <a:endParaRPr lang="en-US"/>
                </a:p>
              </c:txPr>
              <c:dLblPos val="r"/>
              <c:showVal val="1"/>
            </c:dLbl>
            <c:dLbl>
              <c:idx val="2"/>
              <c:layout>
                <c:manualLayout>
                  <c:x val="0"/>
                  <c:y val="-3.7037037037037056E-2"/>
                </c:manualLayout>
              </c:layout>
              <c:spPr/>
              <c:txPr>
                <a:bodyPr/>
                <a:lstStyle/>
                <a:p>
                  <a:pPr>
                    <a:defRPr/>
                  </a:pPr>
                  <a:endParaRPr lang="en-US"/>
                </a:p>
              </c:txPr>
              <c:dLblPos val="r"/>
              <c:showVal val="1"/>
            </c:dLbl>
            <c:dLbl>
              <c:idx val="3"/>
              <c:layout>
                <c:manualLayout>
                  <c:x val="-1.9444444444444445E-2"/>
                  <c:y val="-3.2407407407407607E-2"/>
                </c:manualLayout>
              </c:layout>
              <c:spPr/>
              <c:txPr>
                <a:bodyPr/>
                <a:lstStyle/>
                <a:p>
                  <a:pPr>
                    <a:defRPr/>
                  </a:pPr>
                  <a:endParaRPr lang="en-US"/>
                </a:p>
              </c:txPr>
              <c:dLblPos val="r"/>
              <c:showVal val="1"/>
            </c:dLbl>
            <c:showVal val="1"/>
          </c:dLbls>
          <c:cat>
            <c:numRef>
              <c:f>'c.9'!$Q$8:$T$8</c:f>
              <c:numCache>
                <c:formatCode>General</c:formatCode>
                <c:ptCount val="4"/>
                <c:pt idx="0">
                  <c:v>2006</c:v>
                </c:pt>
                <c:pt idx="1">
                  <c:v>2007</c:v>
                </c:pt>
                <c:pt idx="2">
                  <c:v>2008</c:v>
                </c:pt>
                <c:pt idx="3">
                  <c:v>2009</c:v>
                </c:pt>
              </c:numCache>
            </c:numRef>
          </c:cat>
          <c:val>
            <c:numRef>
              <c:f>'c.9'!$Q$11:$T$11</c:f>
              <c:numCache>
                <c:formatCode>0.0</c:formatCode>
                <c:ptCount val="4"/>
                <c:pt idx="0">
                  <c:v>0.1282619629841722</c:v>
                </c:pt>
                <c:pt idx="1">
                  <c:v>9.3071936002618857E-2</c:v>
                </c:pt>
                <c:pt idx="2">
                  <c:v>0.14150362491584967</c:v>
                </c:pt>
                <c:pt idx="3">
                  <c:v>0.1584582208169282</c:v>
                </c:pt>
              </c:numCache>
            </c:numRef>
          </c:val>
        </c:ser>
        <c:ser>
          <c:idx val="3"/>
          <c:order val="3"/>
          <c:tx>
            <c:strRef>
              <c:f>'c.9'!$P$12</c:f>
              <c:strCache>
                <c:ptCount val="1"/>
                <c:pt idx="0">
                  <c:v>% Con otros seguros 1/</c:v>
                </c:pt>
              </c:strCache>
            </c:strRef>
          </c:tx>
          <c:dLbls>
            <c:dLbl>
              <c:idx val="0"/>
              <c:layout>
                <c:manualLayout>
                  <c:x val="-1.6666666666666701E-2"/>
                  <c:y val="-4.1666666666666664E-2"/>
                </c:manualLayout>
              </c:layout>
              <c:spPr/>
              <c:txPr>
                <a:bodyPr/>
                <a:lstStyle/>
                <a:p>
                  <a:pPr>
                    <a:defRPr/>
                  </a:pPr>
                  <a:endParaRPr lang="en-US"/>
                </a:p>
              </c:txPr>
              <c:dLblPos val="r"/>
              <c:showVal val="1"/>
            </c:dLbl>
            <c:dLbl>
              <c:idx val="1"/>
              <c:layout>
                <c:manualLayout>
                  <c:x val="-1.1111111111111125E-2"/>
                  <c:y val="-4.1666666666666664E-2"/>
                </c:manualLayout>
              </c:layout>
              <c:spPr/>
              <c:txPr>
                <a:bodyPr/>
                <a:lstStyle/>
                <a:p>
                  <a:pPr>
                    <a:defRPr/>
                  </a:pPr>
                  <a:endParaRPr lang="en-US"/>
                </a:p>
              </c:txPr>
              <c:dLblPos val="r"/>
              <c:showVal val="1"/>
            </c:dLbl>
            <c:dLbl>
              <c:idx val="2"/>
              <c:layout>
                <c:manualLayout>
                  <c:x val="-8.3333333333333367E-3"/>
                  <c:y val="-4.6296296296296509E-2"/>
                </c:manualLayout>
              </c:layout>
              <c:spPr/>
              <c:txPr>
                <a:bodyPr/>
                <a:lstStyle/>
                <a:p>
                  <a:pPr>
                    <a:defRPr/>
                  </a:pPr>
                  <a:endParaRPr lang="en-US"/>
                </a:p>
              </c:txPr>
              <c:dLblPos val="r"/>
              <c:showVal val="1"/>
            </c:dLbl>
            <c:dLbl>
              <c:idx val="3"/>
              <c:layout>
                <c:manualLayout>
                  <c:x val="-8.3333333333333367E-3"/>
                  <c:y val="-3.7037037037037056E-2"/>
                </c:manualLayout>
              </c:layout>
              <c:spPr/>
              <c:txPr>
                <a:bodyPr/>
                <a:lstStyle/>
                <a:p>
                  <a:pPr>
                    <a:defRPr/>
                  </a:pPr>
                  <a:endParaRPr lang="en-US"/>
                </a:p>
              </c:txPr>
              <c:dLblPos val="r"/>
              <c:showVal val="1"/>
            </c:dLbl>
            <c:showVal val="1"/>
          </c:dLbls>
          <c:cat>
            <c:numRef>
              <c:f>'c.9'!$Q$8:$T$8</c:f>
              <c:numCache>
                <c:formatCode>General</c:formatCode>
                <c:ptCount val="4"/>
                <c:pt idx="0">
                  <c:v>2006</c:v>
                </c:pt>
                <c:pt idx="1">
                  <c:v>2007</c:v>
                </c:pt>
                <c:pt idx="2">
                  <c:v>2008</c:v>
                </c:pt>
                <c:pt idx="3">
                  <c:v>2009</c:v>
                </c:pt>
              </c:numCache>
            </c:numRef>
          </c:cat>
          <c:val>
            <c:numRef>
              <c:f>'c.9'!$Q$12:$T$12</c:f>
              <c:numCache>
                <c:formatCode>0.0</c:formatCode>
                <c:ptCount val="4"/>
                <c:pt idx="0">
                  <c:v>4.0869604477897177</c:v>
                </c:pt>
                <c:pt idx="1">
                  <c:v>5.0724294090047417</c:v>
                </c:pt>
                <c:pt idx="2">
                  <c:v>5.3224474031580691</c:v>
                </c:pt>
                <c:pt idx="3">
                  <c:v>5.5</c:v>
                </c:pt>
              </c:numCache>
            </c:numRef>
          </c:val>
        </c:ser>
        <c:dLbls>
          <c:showVal val="1"/>
        </c:dLbls>
        <c:marker val="1"/>
        <c:axId val="81242368"/>
        <c:axId val="81260544"/>
      </c:lineChart>
      <c:catAx>
        <c:axId val="81242368"/>
        <c:scaling>
          <c:orientation val="minMax"/>
        </c:scaling>
        <c:axPos val="b"/>
        <c:numFmt formatCode="General" sourceLinked="1"/>
        <c:majorTickMark val="none"/>
        <c:tickLblPos val="nextTo"/>
        <c:crossAx val="81260544"/>
        <c:crosses val="autoZero"/>
        <c:auto val="1"/>
        <c:lblAlgn val="ctr"/>
        <c:lblOffset val="100"/>
      </c:catAx>
      <c:valAx>
        <c:axId val="81260544"/>
        <c:scaling>
          <c:orientation val="minMax"/>
        </c:scaling>
        <c:axPos val="l"/>
        <c:majorGridlines/>
        <c:numFmt formatCode="0.0" sourceLinked="1"/>
        <c:majorTickMark val="none"/>
        <c:tickLblPos val="nextTo"/>
        <c:crossAx val="81242368"/>
        <c:crosses val="autoZero"/>
        <c:crossBetween val="between"/>
      </c:valAx>
    </c:plotArea>
    <c:legend>
      <c:legendPos val="r"/>
      <c:layout/>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7027691373289094"/>
          <c:y val="0.26076011538161692"/>
          <c:w val="0.63240540244970556"/>
          <c:h val="0.64854407904894262"/>
        </c:manualLayout>
      </c:layout>
      <c:lineChart>
        <c:grouping val="standard"/>
        <c:ser>
          <c:idx val="0"/>
          <c:order val="0"/>
          <c:tx>
            <c:strRef>
              <c:f>iNFANTIL!$B$1</c:f>
              <c:strCache>
                <c:ptCount val="1"/>
                <c:pt idx="0">
                  <c:v>Nacional</c:v>
                </c:pt>
              </c:strCache>
            </c:strRef>
          </c:tx>
          <c:dLbls>
            <c:showVal val="1"/>
          </c:dLbls>
          <c:cat>
            <c:numRef>
              <c:f>iNFANTIL!$A$2:$A$6</c:f>
              <c:numCache>
                <c:formatCode>General</c:formatCode>
                <c:ptCount val="5"/>
                <c:pt idx="0">
                  <c:v>1992</c:v>
                </c:pt>
                <c:pt idx="1">
                  <c:v>1996</c:v>
                </c:pt>
                <c:pt idx="2">
                  <c:v>2000</c:v>
                </c:pt>
                <c:pt idx="3">
                  <c:v>2004</c:v>
                </c:pt>
                <c:pt idx="4">
                  <c:v>2009</c:v>
                </c:pt>
              </c:numCache>
            </c:numRef>
          </c:cat>
          <c:val>
            <c:numRef>
              <c:f>iNFANTIL!$B$2:$B$6</c:f>
              <c:numCache>
                <c:formatCode>General</c:formatCode>
                <c:ptCount val="5"/>
                <c:pt idx="0">
                  <c:v>57</c:v>
                </c:pt>
                <c:pt idx="1">
                  <c:v>43</c:v>
                </c:pt>
                <c:pt idx="2">
                  <c:v>33</c:v>
                </c:pt>
                <c:pt idx="3">
                  <c:v>21</c:v>
                </c:pt>
                <c:pt idx="4">
                  <c:v>20</c:v>
                </c:pt>
              </c:numCache>
            </c:numRef>
          </c:val>
        </c:ser>
        <c:ser>
          <c:idx val="1"/>
          <c:order val="1"/>
          <c:tx>
            <c:strRef>
              <c:f>iNFANTIL!$C$1</c:f>
              <c:strCache>
                <c:ptCount val="1"/>
                <c:pt idx="0">
                  <c:v>Urbano </c:v>
                </c:pt>
              </c:strCache>
            </c:strRef>
          </c:tx>
          <c:dLbls>
            <c:showVal val="1"/>
          </c:dLbls>
          <c:cat>
            <c:numRef>
              <c:f>iNFANTIL!$A$2:$A$6</c:f>
              <c:numCache>
                <c:formatCode>General</c:formatCode>
                <c:ptCount val="5"/>
                <c:pt idx="0">
                  <c:v>1992</c:v>
                </c:pt>
                <c:pt idx="1">
                  <c:v>1996</c:v>
                </c:pt>
                <c:pt idx="2">
                  <c:v>2000</c:v>
                </c:pt>
                <c:pt idx="3">
                  <c:v>2004</c:v>
                </c:pt>
                <c:pt idx="4">
                  <c:v>2009</c:v>
                </c:pt>
              </c:numCache>
            </c:numRef>
          </c:cat>
          <c:val>
            <c:numRef>
              <c:f>iNFANTIL!$C$2:$C$6</c:f>
              <c:numCache>
                <c:formatCode>General</c:formatCode>
                <c:ptCount val="5"/>
                <c:pt idx="0">
                  <c:v>40</c:v>
                </c:pt>
                <c:pt idx="1">
                  <c:v>30</c:v>
                </c:pt>
                <c:pt idx="2">
                  <c:v>24</c:v>
                </c:pt>
                <c:pt idx="3">
                  <c:v>17</c:v>
                </c:pt>
                <c:pt idx="4">
                  <c:v>17</c:v>
                </c:pt>
              </c:numCache>
            </c:numRef>
          </c:val>
        </c:ser>
        <c:ser>
          <c:idx val="2"/>
          <c:order val="2"/>
          <c:tx>
            <c:strRef>
              <c:f>iNFANTIL!$D$1</c:f>
              <c:strCache>
                <c:ptCount val="1"/>
                <c:pt idx="0">
                  <c:v>Rural</c:v>
                </c:pt>
              </c:strCache>
            </c:strRef>
          </c:tx>
          <c:dLbls>
            <c:showVal val="1"/>
          </c:dLbls>
          <c:cat>
            <c:numRef>
              <c:f>iNFANTIL!$A$2:$A$6</c:f>
              <c:numCache>
                <c:formatCode>General</c:formatCode>
                <c:ptCount val="5"/>
                <c:pt idx="0">
                  <c:v>1992</c:v>
                </c:pt>
                <c:pt idx="1">
                  <c:v>1996</c:v>
                </c:pt>
                <c:pt idx="2">
                  <c:v>2000</c:v>
                </c:pt>
                <c:pt idx="3">
                  <c:v>2004</c:v>
                </c:pt>
                <c:pt idx="4">
                  <c:v>2009</c:v>
                </c:pt>
              </c:numCache>
            </c:numRef>
          </c:cat>
          <c:val>
            <c:numRef>
              <c:f>iNFANTIL!$D$2:$D$6</c:f>
              <c:numCache>
                <c:formatCode>General</c:formatCode>
                <c:ptCount val="5"/>
                <c:pt idx="0">
                  <c:v>78</c:v>
                </c:pt>
                <c:pt idx="1">
                  <c:v>62</c:v>
                </c:pt>
                <c:pt idx="2">
                  <c:v>45</c:v>
                </c:pt>
                <c:pt idx="3">
                  <c:v>32</c:v>
                </c:pt>
                <c:pt idx="4">
                  <c:v>27</c:v>
                </c:pt>
              </c:numCache>
            </c:numRef>
          </c:val>
        </c:ser>
        <c:marker val="1"/>
        <c:axId val="81683968"/>
        <c:axId val="81685504"/>
      </c:lineChart>
      <c:catAx>
        <c:axId val="81683968"/>
        <c:scaling>
          <c:orientation val="minMax"/>
        </c:scaling>
        <c:axPos val="b"/>
        <c:numFmt formatCode="General" sourceLinked="1"/>
        <c:tickLblPos val="nextTo"/>
        <c:crossAx val="81685504"/>
        <c:crosses val="autoZero"/>
        <c:auto val="1"/>
        <c:lblAlgn val="ctr"/>
        <c:lblOffset val="100"/>
      </c:catAx>
      <c:valAx>
        <c:axId val="81685504"/>
        <c:scaling>
          <c:orientation val="minMax"/>
        </c:scaling>
        <c:axPos val="l"/>
        <c:majorGridlines/>
        <c:numFmt formatCode="General" sourceLinked="1"/>
        <c:tickLblPos val="nextTo"/>
        <c:crossAx val="81683968"/>
        <c:crosses val="autoZero"/>
        <c:crossBetween val="between"/>
      </c:valAx>
    </c:plotArea>
    <c:legend>
      <c:legendPos val="r"/>
      <c:layout/>
    </c:legend>
    <c:plotVisOnly val="1"/>
  </c:chart>
  <c:spPr>
    <a:noFill/>
    <a:ln cmpd="sng">
      <a:solidFill>
        <a:schemeClr val="tx1">
          <a:alpha val="89000"/>
        </a:schemeClr>
      </a:solidFill>
      <a:prstDash val="solid"/>
    </a:ln>
    <a:effectLst>
      <a:outerShdw blurRad="50800" dist="50800" dir="5400000" algn="ctr" rotWithShape="0">
        <a:schemeClr val="bg2"/>
      </a:outerShdw>
    </a:effectLst>
  </c:sp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4"/>
  <c:chart>
    <c:autoTitleDeleted val="1"/>
    <c:view3D>
      <c:depthPercent val="100"/>
      <c:rAngAx val="1"/>
    </c:view3D>
    <c:floor>
      <c:spPr>
        <a:solidFill>
          <a:schemeClr val="bg1">
            <a:lumMod val="95000"/>
          </a:schemeClr>
        </a:solidFill>
      </c:spPr>
    </c:floor>
    <c:plotArea>
      <c:layout/>
      <c:bar3DChart>
        <c:barDir val="col"/>
        <c:grouping val="clustered"/>
        <c:ser>
          <c:idx val="0"/>
          <c:order val="0"/>
          <c:tx>
            <c:strRef>
              <c:f>'c.2'!$L$8</c:f>
              <c:strCache>
                <c:ptCount val="1"/>
                <c:pt idx="0">
                  <c:v>Tasa de mortalidad materna (x 1000,000 nacidos vivos)</c:v>
                </c:pt>
              </c:strCache>
            </c:strRef>
          </c:tx>
          <c:spPr>
            <a:solidFill>
              <a:schemeClr val="accent2"/>
            </a:solidFill>
          </c:spPr>
          <c:dPt>
            <c:idx val="1"/>
            <c:spPr>
              <a:solidFill>
                <a:schemeClr val="accent6">
                  <a:lumMod val="75000"/>
                </a:schemeClr>
              </a:solidFill>
            </c:spPr>
          </c:dPt>
          <c:dPt>
            <c:idx val="2"/>
            <c:spPr>
              <a:solidFill>
                <a:schemeClr val="accent6">
                  <a:lumMod val="60000"/>
                  <a:lumOff val="40000"/>
                </a:schemeClr>
              </a:solidFill>
            </c:spPr>
          </c:dPt>
          <c:dLbls>
            <c:dLbl>
              <c:idx val="0"/>
              <c:layout>
                <c:manualLayout>
                  <c:x val="2.5000000000000001E-2"/>
                  <c:y val="-4.1666666666666664E-2"/>
                </c:manualLayout>
              </c:layout>
              <c:spPr/>
              <c:txPr>
                <a:bodyPr/>
                <a:lstStyle/>
                <a:p>
                  <a:pPr>
                    <a:defRPr/>
                  </a:pPr>
                  <a:endParaRPr lang="en-US"/>
                </a:p>
              </c:txPr>
              <c:showVal val="1"/>
            </c:dLbl>
            <c:dLbl>
              <c:idx val="1"/>
              <c:layout>
                <c:manualLayout>
                  <c:x val="3.333333333333334E-2"/>
                  <c:y val="-4.1666666666666664E-2"/>
                </c:manualLayout>
              </c:layout>
              <c:spPr/>
              <c:txPr>
                <a:bodyPr/>
                <a:lstStyle/>
                <a:p>
                  <a:pPr>
                    <a:defRPr/>
                  </a:pPr>
                  <a:endParaRPr lang="en-US"/>
                </a:p>
              </c:txPr>
              <c:showVal val="1"/>
            </c:dLbl>
            <c:dLbl>
              <c:idx val="2"/>
              <c:layout>
                <c:manualLayout>
                  <c:x val="5.5555555555555455E-2"/>
                  <c:y val="-6.0185185185185147E-2"/>
                </c:manualLayout>
              </c:layout>
              <c:spPr/>
              <c:txPr>
                <a:bodyPr/>
                <a:lstStyle/>
                <a:p>
                  <a:pPr>
                    <a:defRPr/>
                  </a:pPr>
                  <a:endParaRPr lang="en-US"/>
                </a:p>
              </c:txPr>
              <c:showVal val="1"/>
            </c:dLbl>
            <c:showVal val="1"/>
          </c:dLbls>
          <c:cat>
            <c:strRef>
              <c:f>'c.2'!$M$7:$O$7</c:f>
              <c:strCache>
                <c:ptCount val="3"/>
                <c:pt idx="0">
                  <c:v>Año Base 1990-1996</c:v>
                </c:pt>
                <c:pt idx="1">
                  <c:v>2000</c:v>
                </c:pt>
                <c:pt idx="2">
                  <c:v>2009</c:v>
                </c:pt>
              </c:strCache>
            </c:strRef>
          </c:cat>
          <c:val>
            <c:numRef>
              <c:f>'c.2'!$M$8:$O$8</c:f>
              <c:numCache>
                <c:formatCode>#,##0</c:formatCode>
                <c:ptCount val="3"/>
                <c:pt idx="0">
                  <c:v>265</c:v>
                </c:pt>
                <c:pt idx="1">
                  <c:v>185</c:v>
                </c:pt>
                <c:pt idx="2">
                  <c:v>103</c:v>
                </c:pt>
              </c:numCache>
            </c:numRef>
          </c:val>
        </c:ser>
        <c:dLbls>
          <c:showVal val="1"/>
        </c:dLbls>
        <c:gapWidth val="75"/>
        <c:shape val="cylinder"/>
        <c:axId val="81726080"/>
        <c:axId val="81740160"/>
        <c:axId val="0"/>
      </c:bar3DChart>
      <c:catAx>
        <c:axId val="81726080"/>
        <c:scaling>
          <c:orientation val="minMax"/>
        </c:scaling>
        <c:axPos val="b"/>
        <c:numFmt formatCode="General" sourceLinked="1"/>
        <c:majorTickMark val="none"/>
        <c:tickLblPos val="nextTo"/>
        <c:crossAx val="81740160"/>
        <c:crosses val="autoZero"/>
        <c:auto val="1"/>
        <c:lblAlgn val="ctr"/>
        <c:lblOffset val="100"/>
      </c:catAx>
      <c:valAx>
        <c:axId val="81740160"/>
        <c:scaling>
          <c:orientation val="minMax"/>
        </c:scaling>
        <c:axPos val="l"/>
        <c:numFmt formatCode="#,##0" sourceLinked="1"/>
        <c:majorTickMark val="none"/>
        <c:tickLblPos val="nextTo"/>
        <c:crossAx val="81726080"/>
        <c:crosses val="autoZero"/>
        <c:crossBetween val="between"/>
      </c:valAx>
      <c:spPr>
        <a:noFill/>
        <a:ln w="25400">
          <a:noFill/>
        </a:ln>
      </c:spPr>
    </c:plotArea>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4"/>
  <c:chart>
    <c:autoTitleDeleted val="1"/>
    <c:view3D>
      <c:depthPercent val="100"/>
      <c:rAngAx val="1"/>
    </c:view3D>
    <c:floor>
      <c:spPr>
        <a:solidFill>
          <a:schemeClr val="bg1">
            <a:lumMod val="95000"/>
          </a:schemeClr>
        </a:solidFill>
      </c:spPr>
    </c:floor>
    <c:plotArea>
      <c:layout/>
      <c:bar3DChart>
        <c:barDir val="col"/>
        <c:grouping val="clustered"/>
        <c:ser>
          <c:idx val="0"/>
          <c:order val="0"/>
          <c:tx>
            <c:strRef>
              <c:f>'c.2'!$R$9</c:f>
              <c:strCache>
                <c:ptCount val="1"/>
                <c:pt idx="0">
                  <c:v>% de partos atendidos por personal de salud</c:v>
                </c:pt>
              </c:strCache>
            </c:strRef>
          </c:tx>
          <c:dPt>
            <c:idx val="1"/>
            <c:spPr>
              <a:solidFill>
                <a:schemeClr val="accent6">
                  <a:lumMod val="60000"/>
                  <a:lumOff val="40000"/>
                </a:schemeClr>
              </a:solidFill>
            </c:spPr>
          </c:dPt>
          <c:dLbls>
            <c:dLbl>
              <c:idx val="0"/>
              <c:layout>
                <c:manualLayout>
                  <c:x val="8.3333333333333367E-3"/>
                  <c:y val="-0.10648148148148191"/>
                </c:manualLayout>
              </c:layout>
              <c:spPr/>
              <c:txPr>
                <a:bodyPr/>
                <a:lstStyle/>
                <a:p>
                  <a:pPr>
                    <a:defRPr/>
                  </a:pPr>
                  <a:endParaRPr lang="en-US"/>
                </a:p>
              </c:txPr>
              <c:showVal val="1"/>
            </c:dLbl>
            <c:dLbl>
              <c:idx val="1"/>
              <c:layout>
                <c:manualLayout>
                  <c:x val="4.7222222222222332E-2"/>
                  <c:y val="-9.7222222222222224E-2"/>
                </c:manualLayout>
              </c:layout>
              <c:spPr/>
              <c:txPr>
                <a:bodyPr/>
                <a:lstStyle/>
                <a:p>
                  <a:pPr>
                    <a:defRPr/>
                  </a:pPr>
                  <a:endParaRPr lang="en-US"/>
                </a:p>
              </c:txPr>
              <c:showVal val="1"/>
            </c:dLbl>
            <c:showVal val="1"/>
          </c:dLbls>
          <c:cat>
            <c:numRef>
              <c:f>'c.2'!$S$7:$T$7</c:f>
              <c:numCache>
                <c:formatCode>General</c:formatCode>
                <c:ptCount val="2"/>
                <c:pt idx="0">
                  <c:v>2000</c:v>
                </c:pt>
                <c:pt idx="1">
                  <c:v>2009</c:v>
                </c:pt>
              </c:numCache>
            </c:numRef>
          </c:cat>
          <c:val>
            <c:numRef>
              <c:f>'c.2'!$S$9:$T$9</c:f>
              <c:numCache>
                <c:formatCode>#,##0.0</c:formatCode>
                <c:ptCount val="2"/>
                <c:pt idx="0">
                  <c:v>59.3</c:v>
                </c:pt>
                <c:pt idx="1">
                  <c:v>82.5</c:v>
                </c:pt>
              </c:numCache>
            </c:numRef>
          </c:val>
        </c:ser>
        <c:dLbls>
          <c:showVal val="1"/>
        </c:dLbls>
        <c:gapWidth val="75"/>
        <c:shape val="cylinder"/>
        <c:axId val="81774464"/>
        <c:axId val="81776000"/>
        <c:axId val="0"/>
      </c:bar3DChart>
      <c:catAx>
        <c:axId val="81774464"/>
        <c:scaling>
          <c:orientation val="minMax"/>
        </c:scaling>
        <c:axPos val="b"/>
        <c:numFmt formatCode="General" sourceLinked="1"/>
        <c:majorTickMark val="none"/>
        <c:tickLblPos val="nextTo"/>
        <c:crossAx val="81776000"/>
        <c:crosses val="autoZero"/>
        <c:auto val="1"/>
        <c:lblAlgn val="ctr"/>
        <c:lblOffset val="100"/>
      </c:catAx>
      <c:valAx>
        <c:axId val="81776000"/>
        <c:scaling>
          <c:orientation val="minMax"/>
        </c:scaling>
        <c:axPos val="l"/>
        <c:numFmt formatCode="#,##0.0" sourceLinked="1"/>
        <c:majorTickMark val="none"/>
        <c:tickLblPos val="nextTo"/>
        <c:crossAx val="81774464"/>
        <c:crosses val="autoZero"/>
        <c:crossBetween val="between"/>
      </c:valAx>
      <c:spPr>
        <a:noFill/>
        <a:ln w="25400">
          <a:noFill/>
        </a:ln>
      </c:spPr>
    </c:plotArea>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s-ES"/>
            </a:pPr>
            <a:r>
              <a:rPr lang="es-ES" sz="1100" dirty="0" smtClean="0"/>
              <a:t>Porcentaje de desnutrición</a:t>
            </a:r>
            <a:r>
              <a:rPr lang="es-ES" sz="1100" baseline="0" dirty="0" smtClean="0"/>
              <a:t> crónica en niños menores de 5 años</a:t>
            </a:r>
            <a:endParaRPr lang="es-ES" sz="1100" dirty="0"/>
          </a:p>
        </c:rich>
      </c:tx>
      <c:layout>
        <c:manualLayout>
          <c:xMode val="edge"/>
          <c:yMode val="edge"/>
          <c:x val="0.19864013266998343"/>
          <c:y val="2.6182001222449952E-3"/>
        </c:manualLayout>
      </c:layout>
    </c:title>
    <c:plotArea>
      <c:layout>
        <c:manualLayout>
          <c:layoutTarget val="inner"/>
          <c:xMode val="edge"/>
          <c:yMode val="edge"/>
          <c:x val="3.9221954894527074E-2"/>
          <c:y val="7.0772717286991124E-2"/>
          <c:w val="0.96077804510547482"/>
          <c:h val="0.83743525963424814"/>
        </c:manualLayout>
      </c:layout>
      <c:barChart>
        <c:barDir val="col"/>
        <c:grouping val="clustered"/>
        <c:ser>
          <c:idx val="0"/>
          <c:order val="0"/>
          <c:tx>
            <c:strRef>
              <c:f>Hoja1!$B$1</c:f>
              <c:strCache>
                <c:ptCount val="1"/>
                <c:pt idx="0">
                  <c:v>Mas pobre</c:v>
                </c:pt>
              </c:strCache>
            </c:strRef>
          </c:tx>
          <c:spPr>
            <a:solidFill>
              <a:schemeClr val="accent6">
                <a:lumMod val="75000"/>
              </a:schemeClr>
            </a:solidFill>
          </c:spPr>
          <c:dLbls>
            <c:dLbl>
              <c:idx val="0"/>
              <c:layout>
                <c:manualLayout>
                  <c:x val="0"/>
                  <c:y val="8.2191780821917276E-2"/>
                </c:manualLayout>
              </c:layout>
              <c:tx>
                <c:rich>
                  <a:bodyPr/>
                  <a:lstStyle/>
                  <a:p>
                    <a:r>
                      <a:rPr lang="en-US" sz="900" baseline="0"/>
                      <a:t>37.1</a:t>
                    </a:r>
                  </a:p>
                </c:rich>
              </c:tx>
              <c:showVal val="1"/>
            </c:dLbl>
            <c:showVal val="1"/>
          </c:dLbls>
          <c:cat>
            <c:numRef>
              <c:f>Hoja1!$A$2</c:f>
              <c:numCache>
                <c:formatCode>General</c:formatCode>
                <c:ptCount val="1"/>
              </c:numCache>
            </c:numRef>
          </c:cat>
          <c:val>
            <c:numRef>
              <c:f>Hoja1!$B$2</c:f>
              <c:numCache>
                <c:formatCode>General</c:formatCode>
                <c:ptCount val="1"/>
                <c:pt idx="0">
                  <c:v>37.1</c:v>
                </c:pt>
              </c:numCache>
            </c:numRef>
          </c:val>
        </c:ser>
        <c:ser>
          <c:idx val="1"/>
          <c:order val="1"/>
          <c:tx>
            <c:strRef>
              <c:f>Hoja1!$C$1</c:f>
              <c:strCache>
                <c:ptCount val="1"/>
                <c:pt idx="0">
                  <c:v>Menos pobre</c:v>
                </c:pt>
              </c:strCache>
            </c:strRef>
          </c:tx>
          <c:spPr>
            <a:solidFill>
              <a:schemeClr val="accent1">
                <a:lumMod val="75000"/>
              </a:schemeClr>
            </a:solidFill>
          </c:spPr>
          <c:dLbls>
            <c:txPr>
              <a:bodyPr/>
              <a:lstStyle/>
              <a:p>
                <a:pPr>
                  <a:defRPr lang="es-ES" sz="1100" b="1" baseline="0"/>
                </a:pPr>
                <a:endParaRPr lang="en-US"/>
              </a:p>
            </c:txPr>
            <c:showVal val="1"/>
          </c:dLbls>
          <c:cat>
            <c:numRef>
              <c:f>Hoja1!$A$2</c:f>
              <c:numCache>
                <c:formatCode>General</c:formatCode>
                <c:ptCount val="1"/>
              </c:numCache>
            </c:numRef>
          </c:cat>
          <c:val>
            <c:numRef>
              <c:f>Hoja1!$C$2</c:f>
              <c:numCache>
                <c:formatCode>General</c:formatCode>
                <c:ptCount val="1"/>
                <c:pt idx="0">
                  <c:v>2.2999999999999998</c:v>
                </c:pt>
              </c:numCache>
            </c:numRef>
          </c:val>
        </c:ser>
        <c:ser>
          <c:idx val="2"/>
          <c:order val="2"/>
          <c:tx>
            <c:strRef>
              <c:f>Hoja1!$D$1</c:f>
              <c:strCache>
                <c:ptCount val="1"/>
                <c:pt idx="0">
                  <c:v>Columna1</c:v>
                </c:pt>
              </c:strCache>
            </c:strRef>
          </c:tx>
          <c:cat>
            <c:numRef>
              <c:f>Hoja1!$A$2</c:f>
              <c:numCache>
                <c:formatCode>General</c:formatCode>
                <c:ptCount val="1"/>
              </c:numCache>
            </c:numRef>
          </c:cat>
          <c:val>
            <c:numRef>
              <c:f>Hoja1!$D$2</c:f>
              <c:numCache>
                <c:formatCode>General</c:formatCode>
                <c:ptCount val="1"/>
              </c:numCache>
            </c:numRef>
          </c:val>
        </c:ser>
        <c:ser>
          <c:idx val="3"/>
          <c:order val="3"/>
          <c:tx>
            <c:strRef>
              <c:f>Hoja1!$E$1</c:f>
              <c:strCache>
                <c:ptCount val="1"/>
                <c:pt idx="0">
                  <c:v>Rural</c:v>
                </c:pt>
              </c:strCache>
            </c:strRef>
          </c:tx>
          <c:spPr>
            <a:solidFill>
              <a:schemeClr val="accent6">
                <a:lumMod val="75000"/>
              </a:schemeClr>
            </a:solidFill>
          </c:spPr>
          <c:dLbls>
            <c:dLbl>
              <c:idx val="0"/>
              <c:layout>
                <c:manualLayout>
                  <c:x val="0"/>
                  <c:y val="6.8493150684931503E-2"/>
                </c:manualLayout>
              </c:layout>
              <c:showVal val="1"/>
            </c:dLbl>
            <c:txPr>
              <a:bodyPr/>
              <a:lstStyle/>
              <a:p>
                <a:pPr>
                  <a:defRPr lang="es-ES" sz="900" b="1" baseline="0"/>
                </a:pPr>
                <a:endParaRPr lang="en-US"/>
              </a:p>
            </c:txPr>
            <c:showVal val="1"/>
          </c:dLbls>
          <c:cat>
            <c:numRef>
              <c:f>Hoja1!$A$2</c:f>
              <c:numCache>
                <c:formatCode>General</c:formatCode>
                <c:ptCount val="1"/>
              </c:numCache>
            </c:numRef>
          </c:cat>
          <c:val>
            <c:numRef>
              <c:f>Hoja1!$E$2</c:f>
              <c:numCache>
                <c:formatCode>General</c:formatCode>
                <c:ptCount val="1"/>
                <c:pt idx="0">
                  <c:v>32.800000000000004</c:v>
                </c:pt>
              </c:numCache>
            </c:numRef>
          </c:val>
        </c:ser>
        <c:ser>
          <c:idx val="4"/>
          <c:order val="4"/>
          <c:tx>
            <c:strRef>
              <c:f>Hoja1!$F$1</c:f>
              <c:strCache>
                <c:ptCount val="1"/>
                <c:pt idx="0">
                  <c:v>Urbano</c:v>
                </c:pt>
              </c:strCache>
            </c:strRef>
          </c:tx>
          <c:spPr>
            <a:solidFill>
              <a:schemeClr val="accent1">
                <a:lumMod val="75000"/>
              </a:schemeClr>
            </a:solidFill>
          </c:spPr>
          <c:dLbls>
            <c:txPr>
              <a:bodyPr/>
              <a:lstStyle/>
              <a:p>
                <a:pPr>
                  <a:defRPr lang="es-ES" sz="900" b="1" baseline="0"/>
                </a:pPr>
                <a:endParaRPr lang="en-US"/>
              </a:p>
            </c:txPr>
            <c:showVal val="1"/>
          </c:dLbls>
          <c:cat>
            <c:numRef>
              <c:f>Hoja1!$A$2</c:f>
              <c:numCache>
                <c:formatCode>General</c:formatCode>
                <c:ptCount val="1"/>
              </c:numCache>
            </c:numRef>
          </c:cat>
          <c:val>
            <c:numRef>
              <c:f>Hoja1!$F$2</c:f>
              <c:numCache>
                <c:formatCode>General</c:formatCode>
                <c:ptCount val="1"/>
                <c:pt idx="0">
                  <c:v>9.9</c:v>
                </c:pt>
              </c:numCache>
            </c:numRef>
          </c:val>
        </c:ser>
        <c:ser>
          <c:idx val="5"/>
          <c:order val="5"/>
          <c:tx>
            <c:strRef>
              <c:f>Hoja1!$G$1</c:f>
              <c:strCache>
                <c:ptCount val="1"/>
                <c:pt idx="0">
                  <c:v>Columna2</c:v>
                </c:pt>
              </c:strCache>
            </c:strRef>
          </c:tx>
          <c:cat>
            <c:numRef>
              <c:f>Hoja1!$A$2</c:f>
              <c:numCache>
                <c:formatCode>General</c:formatCode>
                <c:ptCount val="1"/>
              </c:numCache>
            </c:numRef>
          </c:cat>
          <c:val>
            <c:numRef>
              <c:f>Hoja1!$G$2</c:f>
              <c:numCache>
                <c:formatCode>General</c:formatCode>
                <c:ptCount val="1"/>
              </c:numCache>
            </c:numRef>
          </c:val>
        </c:ser>
        <c:ser>
          <c:idx val="6"/>
          <c:order val="6"/>
          <c:tx>
            <c:strRef>
              <c:f>Hoja1!$H$1</c:f>
              <c:strCache>
                <c:ptCount val="1"/>
                <c:pt idx="0">
                  <c:v>Peru</c:v>
                </c:pt>
              </c:strCache>
            </c:strRef>
          </c:tx>
          <c:spPr>
            <a:solidFill>
              <a:srgbClr val="C00000"/>
            </a:solidFill>
          </c:spPr>
          <c:dLbls>
            <c:dLbl>
              <c:idx val="0"/>
              <c:spPr/>
              <c:txPr>
                <a:bodyPr/>
                <a:lstStyle/>
                <a:p>
                  <a:pPr>
                    <a:defRPr lang="es-ES" sz="900" b="1" baseline="0"/>
                  </a:pPr>
                  <a:endParaRPr lang="en-US"/>
                </a:p>
              </c:txPr>
            </c:dLbl>
            <c:txPr>
              <a:bodyPr/>
              <a:lstStyle/>
              <a:p>
                <a:pPr>
                  <a:defRPr lang="es-ES" b="1"/>
                </a:pPr>
                <a:endParaRPr lang="en-US"/>
              </a:p>
            </c:txPr>
            <c:showVal val="1"/>
          </c:dLbls>
          <c:cat>
            <c:numRef>
              <c:f>Hoja1!$A$2</c:f>
              <c:numCache>
                <c:formatCode>General</c:formatCode>
                <c:ptCount val="1"/>
              </c:numCache>
            </c:numRef>
          </c:cat>
          <c:val>
            <c:numRef>
              <c:f>Hoja1!$H$2</c:f>
              <c:numCache>
                <c:formatCode>General</c:formatCode>
                <c:ptCount val="1"/>
                <c:pt idx="0">
                  <c:v>18.3</c:v>
                </c:pt>
              </c:numCache>
            </c:numRef>
          </c:val>
        </c:ser>
        <c:axId val="86425600"/>
        <c:axId val="86427136"/>
      </c:barChart>
      <c:catAx>
        <c:axId val="86425600"/>
        <c:scaling>
          <c:orientation val="minMax"/>
        </c:scaling>
        <c:axPos val="b"/>
        <c:numFmt formatCode="General" sourceLinked="1"/>
        <c:majorTickMark val="none"/>
        <c:tickLblPos val="nextTo"/>
        <c:txPr>
          <a:bodyPr/>
          <a:lstStyle/>
          <a:p>
            <a:pPr>
              <a:defRPr lang="es-ES"/>
            </a:pPr>
            <a:endParaRPr lang="en-US"/>
          </a:p>
        </c:txPr>
        <c:crossAx val="86427136"/>
        <c:crosses val="autoZero"/>
        <c:auto val="1"/>
        <c:lblAlgn val="ctr"/>
        <c:lblOffset val="100"/>
      </c:catAx>
      <c:valAx>
        <c:axId val="86427136"/>
        <c:scaling>
          <c:orientation val="minMax"/>
        </c:scaling>
        <c:axPos val="l"/>
        <c:numFmt formatCode="General" sourceLinked="1"/>
        <c:majorTickMark val="none"/>
        <c:tickLblPos val="nextTo"/>
        <c:txPr>
          <a:bodyPr/>
          <a:lstStyle/>
          <a:p>
            <a:pPr>
              <a:defRPr lang="es-ES" sz="1000" baseline="0"/>
            </a:pPr>
            <a:endParaRPr lang="en-US"/>
          </a:p>
        </c:txPr>
        <c:crossAx val="86425600"/>
        <c:crosses val="autoZero"/>
        <c:crossBetween val="between"/>
      </c:valAx>
      <c:spPr>
        <a:noFill/>
        <a:ln w="25400">
          <a:noFill/>
        </a:ln>
      </c:spPr>
    </c:plotArea>
    <c:plotVisOnly val="1"/>
    <c:dispBlanksAs val="gap"/>
  </c:chart>
  <c:txPr>
    <a:bodyPr/>
    <a:lstStyle/>
    <a:p>
      <a:pPr>
        <a:defRPr sz="1800"/>
      </a:pPr>
      <a:endParaRPr lang="en-US"/>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6"/>
  <c:chart>
    <c:autoTitleDeleted val="1"/>
    <c:view3D>
      <c:depthPercent val="100"/>
      <c:rAngAx val="1"/>
    </c:view3D>
    <c:plotArea>
      <c:layout/>
      <c:bar3DChart>
        <c:barDir val="col"/>
        <c:grouping val="clustered"/>
        <c:ser>
          <c:idx val="0"/>
          <c:order val="0"/>
          <c:tx>
            <c:strRef>
              <c:f>'Deficit calorico'!$Q$7</c:f>
              <c:strCache>
                <c:ptCount val="1"/>
                <c:pt idx="0">
                  <c:v>Poblacion con deficit calorico aparente</c:v>
                </c:pt>
              </c:strCache>
            </c:strRef>
          </c:tx>
          <c:cat>
            <c:strRef>
              <c:f>'Deficit calorico'!$R$6:$X$6</c:f>
              <c:strCache>
                <c:ptCount val="7"/>
                <c:pt idx="0">
                  <c:v>Año Base 1997</c:v>
                </c:pt>
                <c:pt idx="1">
                  <c:v>2004</c:v>
                </c:pt>
                <c:pt idx="2">
                  <c:v>2005</c:v>
                </c:pt>
                <c:pt idx="3">
                  <c:v>2006</c:v>
                </c:pt>
                <c:pt idx="4">
                  <c:v>2007</c:v>
                </c:pt>
                <c:pt idx="5">
                  <c:v>2008</c:v>
                </c:pt>
                <c:pt idx="6">
                  <c:v>2009</c:v>
                </c:pt>
              </c:strCache>
            </c:strRef>
          </c:cat>
          <c:val>
            <c:numRef>
              <c:f>'Deficit calorico'!$R$7:$X$7</c:f>
              <c:numCache>
                <c:formatCode>#,##0.0</c:formatCode>
                <c:ptCount val="7"/>
                <c:pt idx="0">
                  <c:v>32.9</c:v>
                </c:pt>
                <c:pt idx="1">
                  <c:v>32</c:v>
                </c:pt>
                <c:pt idx="2">
                  <c:v>28.6</c:v>
                </c:pt>
                <c:pt idx="3">
                  <c:v>27.4</c:v>
                </c:pt>
                <c:pt idx="4">
                  <c:v>26.3</c:v>
                </c:pt>
                <c:pt idx="5">
                  <c:v>30</c:v>
                </c:pt>
                <c:pt idx="6" formatCode="General">
                  <c:v>29.1</c:v>
                </c:pt>
              </c:numCache>
            </c:numRef>
          </c:val>
        </c:ser>
        <c:dLbls>
          <c:showVal val="1"/>
        </c:dLbls>
        <c:gapWidth val="75"/>
        <c:shape val="cylinder"/>
        <c:axId val="81820288"/>
        <c:axId val="81830272"/>
        <c:axId val="0"/>
      </c:bar3DChart>
      <c:catAx>
        <c:axId val="81820288"/>
        <c:scaling>
          <c:orientation val="minMax"/>
        </c:scaling>
        <c:axPos val="b"/>
        <c:numFmt formatCode="General" sourceLinked="1"/>
        <c:majorTickMark val="none"/>
        <c:tickLblPos val="nextTo"/>
        <c:crossAx val="81830272"/>
        <c:crosses val="autoZero"/>
        <c:auto val="1"/>
        <c:lblAlgn val="ctr"/>
        <c:lblOffset val="100"/>
      </c:catAx>
      <c:valAx>
        <c:axId val="81830272"/>
        <c:scaling>
          <c:orientation val="minMax"/>
        </c:scaling>
        <c:axPos val="l"/>
        <c:numFmt formatCode="#,##0.0" sourceLinked="1"/>
        <c:majorTickMark val="none"/>
        <c:tickLblPos val="nextTo"/>
        <c:crossAx val="81820288"/>
        <c:crosses val="autoZero"/>
        <c:crossBetween val="between"/>
      </c:valAx>
      <c:spPr>
        <a:noFill/>
        <a:ln w="25400">
          <a:noFill/>
        </a:ln>
      </c:spPr>
    </c:plotArea>
    <c:legend>
      <c:legendPos val="b"/>
      <c:layout/>
    </c:legend>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view3D>
      <c:depthPercent val="100"/>
      <c:rAngAx val="1"/>
    </c:view3D>
    <c:plotArea>
      <c:layout>
        <c:manualLayout>
          <c:layoutTarget val="inner"/>
          <c:xMode val="edge"/>
          <c:yMode val="edge"/>
          <c:x val="9.7960934231047209E-2"/>
          <c:y val="3.7771482530689444E-3"/>
          <c:w val="0.82652573319639588"/>
          <c:h val="0.81656740499505331"/>
        </c:manualLayout>
      </c:layout>
      <c:bar3DChart>
        <c:barDir val="bar"/>
        <c:grouping val="clustered"/>
        <c:ser>
          <c:idx val="0"/>
          <c:order val="0"/>
          <c:tx>
            <c:strRef>
              <c:f>'c.17'!$N$10</c:f>
              <c:strCache>
                <c:ptCount val="1"/>
                <c:pt idx="0">
                  <c:v>Conexiones de agua potable</c:v>
                </c:pt>
              </c:strCache>
            </c:strRef>
          </c:tx>
          <c:dLbls>
            <c:dLbl>
              <c:idx val="0"/>
              <c:layout>
                <c:manualLayout>
                  <c:x val="7.2463768115942359E-3"/>
                  <c:y val="-3.5460992907801452E-3"/>
                </c:manualLayout>
              </c:layout>
              <c:spPr/>
              <c:txPr>
                <a:bodyPr/>
                <a:lstStyle/>
                <a:p>
                  <a:pPr>
                    <a:defRPr/>
                  </a:pPr>
                  <a:endParaRPr lang="en-US"/>
                </a:p>
              </c:txPr>
              <c:showVal val="1"/>
            </c:dLbl>
            <c:dLbl>
              <c:idx val="1"/>
              <c:layout>
                <c:manualLayout>
                  <c:x val="1.4492753623188409E-2"/>
                  <c:y val="-3.5460992907801452E-3"/>
                </c:manualLayout>
              </c:layout>
              <c:spPr/>
              <c:txPr>
                <a:bodyPr/>
                <a:lstStyle/>
                <a:p>
                  <a:pPr>
                    <a:defRPr/>
                  </a:pPr>
                  <a:endParaRPr lang="en-US"/>
                </a:p>
              </c:txPr>
              <c:showVal val="1"/>
            </c:dLbl>
            <c:dLbl>
              <c:idx val="2"/>
              <c:layout>
                <c:manualLayout>
                  <c:x val="1.4492753623188409E-2"/>
                  <c:y val="-1.0638297872340356E-2"/>
                </c:manualLayout>
              </c:layout>
              <c:spPr/>
              <c:txPr>
                <a:bodyPr/>
                <a:lstStyle/>
                <a:p>
                  <a:pPr>
                    <a:defRPr/>
                  </a:pPr>
                  <a:endParaRPr lang="en-US"/>
                </a:p>
              </c:txPr>
              <c:showVal val="1"/>
            </c:dLbl>
            <c:dLbl>
              <c:idx val="3"/>
              <c:layout>
                <c:manualLayout>
                  <c:x val="1.932367149758463E-2"/>
                  <c:y val="-7.092198581560287E-3"/>
                </c:manualLayout>
              </c:layout>
              <c:spPr/>
              <c:txPr>
                <a:bodyPr/>
                <a:lstStyle/>
                <a:p>
                  <a:pPr>
                    <a:defRPr/>
                  </a:pPr>
                  <a:endParaRPr lang="en-US"/>
                </a:p>
              </c:txPr>
              <c:showVal val="1"/>
            </c:dLbl>
            <c:showVal val="1"/>
          </c:dLbls>
          <c:cat>
            <c:numRef>
              <c:f>'c.17'!$O$9:$R$9</c:f>
              <c:numCache>
                <c:formatCode>General</c:formatCode>
                <c:ptCount val="4"/>
                <c:pt idx="0">
                  <c:v>2005</c:v>
                </c:pt>
                <c:pt idx="1">
                  <c:v>2006</c:v>
                </c:pt>
                <c:pt idx="2">
                  <c:v>2007</c:v>
                </c:pt>
                <c:pt idx="3">
                  <c:v>2008</c:v>
                </c:pt>
              </c:numCache>
            </c:numRef>
          </c:cat>
          <c:val>
            <c:numRef>
              <c:f>'c.17'!$O$10:$R$10</c:f>
              <c:numCache>
                <c:formatCode>#,##0</c:formatCode>
                <c:ptCount val="4"/>
                <c:pt idx="0">
                  <c:v>2620642</c:v>
                </c:pt>
                <c:pt idx="1">
                  <c:v>2681569</c:v>
                </c:pt>
                <c:pt idx="2">
                  <c:v>2790342</c:v>
                </c:pt>
                <c:pt idx="3">
                  <c:v>2891374</c:v>
                </c:pt>
              </c:numCache>
            </c:numRef>
          </c:val>
        </c:ser>
        <c:ser>
          <c:idx val="1"/>
          <c:order val="1"/>
          <c:tx>
            <c:strRef>
              <c:f>'c.17'!$N$11</c:f>
              <c:strCache>
                <c:ptCount val="1"/>
                <c:pt idx="0">
                  <c:v>Conexiones de alcantarillado</c:v>
                </c:pt>
              </c:strCache>
            </c:strRef>
          </c:tx>
          <c:dLbls>
            <c:dLbl>
              <c:idx val="0"/>
              <c:layout>
                <c:manualLayout>
                  <c:x val="1.6908212560386472E-2"/>
                  <c:y val="-2.8368794326241127E-2"/>
                </c:manualLayout>
              </c:layout>
              <c:spPr/>
              <c:txPr>
                <a:bodyPr/>
                <a:lstStyle/>
                <a:p>
                  <a:pPr>
                    <a:defRPr/>
                  </a:pPr>
                  <a:endParaRPr lang="en-US"/>
                </a:p>
              </c:txPr>
              <c:showVal val="1"/>
            </c:dLbl>
            <c:dLbl>
              <c:idx val="1"/>
              <c:layout>
                <c:manualLayout>
                  <c:x val="2.1739130434782612E-2"/>
                  <c:y val="-7.0921985815602913E-3"/>
                </c:manualLayout>
              </c:layout>
              <c:spPr/>
              <c:txPr>
                <a:bodyPr/>
                <a:lstStyle/>
                <a:p>
                  <a:pPr>
                    <a:defRPr/>
                  </a:pPr>
                  <a:endParaRPr lang="en-US"/>
                </a:p>
              </c:txPr>
              <c:showVal val="1"/>
            </c:dLbl>
            <c:dLbl>
              <c:idx val="2"/>
              <c:layout>
                <c:manualLayout>
                  <c:x val="1.2077294685990338E-2"/>
                  <c:y val="-2.1276595744680847E-2"/>
                </c:manualLayout>
              </c:layout>
              <c:spPr/>
              <c:txPr>
                <a:bodyPr/>
                <a:lstStyle/>
                <a:p>
                  <a:pPr>
                    <a:defRPr/>
                  </a:pPr>
                  <a:endParaRPr lang="en-US"/>
                </a:p>
              </c:txPr>
              <c:showVal val="1"/>
            </c:dLbl>
            <c:dLbl>
              <c:idx val="3"/>
              <c:layout>
                <c:manualLayout>
                  <c:x val="1.2077294685990338E-2"/>
                  <c:y val="-2.1276595744680847E-2"/>
                </c:manualLayout>
              </c:layout>
              <c:spPr/>
              <c:txPr>
                <a:bodyPr/>
                <a:lstStyle/>
                <a:p>
                  <a:pPr>
                    <a:defRPr/>
                  </a:pPr>
                  <a:endParaRPr lang="en-US"/>
                </a:p>
              </c:txPr>
              <c:showVal val="1"/>
            </c:dLbl>
            <c:showVal val="1"/>
          </c:dLbls>
          <c:cat>
            <c:numRef>
              <c:f>'c.17'!$O$9:$R$9</c:f>
              <c:numCache>
                <c:formatCode>General</c:formatCode>
                <c:ptCount val="4"/>
                <c:pt idx="0">
                  <c:v>2005</c:v>
                </c:pt>
                <c:pt idx="1">
                  <c:v>2006</c:v>
                </c:pt>
                <c:pt idx="2">
                  <c:v>2007</c:v>
                </c:pt>
                <c:pt idx="3">
                  <c:v>2008</c:v>
                </c:pt>
              </c:numCache>
            </c:numRef>
          </c:cat>
          <c:val>
            <c:numRef>
              <c:f>'c.17'!$O$11:$R$11</c:f>
              <c:numCache>
                <c:formatCode>#,##0</c:formatCode>
                <c:ptCount val="4"/>
                <c:pt idx="0">
                  <c:v>2341303</c:v>
                </c:pt>
                <c:pt idx="1">
                  <c:v>2393862</c:v>
                </c:pt>
                <c:pt idx="2">
                  <c:v>2490652</c:v>
                </c:pt>
                <c:pt idx="3">
                  <c:v>2529232.25</c:v>
                </c:pt>
              </c:numCache>
            </c:numRef>
          </c:val>
        </c:ser>
        <c:dLbls>
          <c:showVal val="1"/>
        </c:dLbls>
        <c:gapWidth val="75"/>
        <c:shape val="cylinder"/>
        <c:axId val="81873536"/>
        <c:axId val="81891712"/>
        <c:axId val="0"/>
      </c:bar3DChart>
      <c:catAx>
        <c:axId val="81873536"/>
        <c:scaling>
          <c:orientation val="minMax"/>
        </c:scaling>
        <c:axPos val="l"/>
        <c:numFmt formatCode="General" sourceLinked="1"/>
        <c:majorTickMark val="none"/>
        <c:tickLblPos val="nextTo"/>
        <c:crossAx val="81891712"/>
        <c:crosses val="autoZero"/>
        <c:auto val="1"/>
        <c:lblAlgn val="ctr"/>
        <c:lblOffset val="100"/>
      </c:catAx>
      <c:valAx>
        <c:axId val="81891712"/>
        <c:scaling>
          <c:orientation val="minMax"/>
        </c:scaling>
        <c:axPos val="b"/>
        <c:numFmt formatCode="#,##0" sourceLinked="1"/>
        <c:majorTickMark val="none"/>
        <c:tickLblPos val="nextTo"/>
        <c:crossAx val="81873536"/>
        <c:crosses val="autoZero"/>
        <c:crossBetween val="between"/>
      </c:valAx>
      <c:spPr>
        <a:noFill/>
        <a:ln w="25400">
          <a:noFill/>
        </a:ln>
      </c:spPr>
    </c:plotArea>
    <c:legend>
      <c:legendPos val="b"/>
      <c:layout/>
    </c:legend>
    <c:plotVisOnly val="1"/>
    <c:dispBlanksAs val="gap"/>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style val="32"/>
  <c:chart>
    <c:autoTitleDeleted val="1"/>
    <c:view3D>
      <c:depthPercent val="100"/>
      <c:rAngAx val="1"/>
    </c:view3D>
    <c:floor>
      <c:spPr>
        <a:solidFill>
          <a:schemeClr val="bg2"/>
        </a:solidFill>
      </c:spPr>
    </c:floor>
    <c:plotArea>
      <c:layout/>
      <c:bar3DChart>
        <c:barDir val="col"/>
        <c:grouping val="clustered"/>
        <c:ser>
          <c:idx val="0"/>
          <c:order val="0"/>
          <c:tx>
            <c:strRef>
              <c:f>'c.4'!$O$8</c:f>
              <c:strCache>
                <c:ptCount val="1"/>
                <c:pt idx="0">
                  <c:v>Total </c:v>
                </c:pt>
              </c:strCache>
            </c:strRef>
          </c:tx>
          <c:dPt>
            <c:idx val="1"/>
            <c:spPr>
              <a:solidFill>
                <a:schemeClr val="accent2">
                  <a:lumMod val="40000"/>
                  <a:lumOff val="60000"/>
                </a:schemeClr>
              </a:solidFill>
            </c:spPr>
          </c:dPt>
          <c:dPt>
            <c:idx val="2"/>
            <c:spPr>
              <a:solidFill>
                <a:schemeClr val="accent3">
                  <a:lumMod val="60000"/>
                  <a:lumOff val="40000"/>
                </a:schemeClr>
              </a:solidFill>
            </c:spPr>
          </c:dPt>
          <c:dPt>
            <c:idx val="3"/>
            <c:spPr>
              <a:solidFill>
                <a:schemeClr val="accent4">
                  <a:lumMod val="60000"/>
                  <a:lumOff val="40000"/>
                </a:schemeClr>
              </a:solidFill>
            </c:spPr>
          </c:dPt>
          <c:dPt>
            <c:idx val="4"/>
            <c:spPr>
              <a:solidFill>
                <a:schemeClr val="accent5">
                  <a:lumMod val="40000"/>
                  <a:lumOff val="60000"/>
                </a:schemeClr>
              </a:solidFill>
            </c:spPr>
          </c:dPt>
          <c:dPt>
            <c:idx val="5"/>
            <c:spPr>
              <a:solidFill>
                <a:schemeClr val="accent2"/>
              </a:solidFill>
            </c:spPr>
          </c:dPt>
          <c:cat>
            <c:strRef>
              <c:f>'c.4'!$P$7:$U$7</c:f>
              <c:strCache>
                <c:ptCount val="6"/>
                <c:pt idx="0">
                  <c:v>Año base 1991/1992 </c:v>
                </c:pt>
                <c:pt idx="1">
                  <c:v>1996</c:v>
                </c:pt>
                <c:pt idx="2">
                  <c:v>2000</c:v>
                </c:pt>
                <c:pt idx="3">
                  <c:v>2004/2006 </c:v>
                </c:pt>
                <c:pt idx="4">
                  <c:v>2007/2008 </c:v>
                </c:pt>
                <c:pt idx="5">
                  <c:v>2009</c:v>
                </c:pt>
              </c:strCache>
            </c:strRef>
          </c:cat>
          <c:val>
            <c:numRef>
              <c:f>'c.4'!$P$8:$U$8</c:f>
              <c:numCache>
                <c:formatCode>General</c:formatCode>
                <c:ptCount val="6"/>
                <c:pt idx="0">
                  <c:v>11.4</c:v>
                </c:pt>
                <c:pt idx="1">
                  <c:v>13.4</c:v>
                </c:pt>
                <c:pt idx="2" formatCode="0.0">
                  <c:v>13</c:v>
                </c:pt>
                <c:pt idx="3">
                  <c:v>12.2</c:v>
                </c:pt>
                <c:pt idx="4">
                  <c:v>13.6</c:v>
                </c:pt>
                <c:pt idx="5">
                  <c:v>13.7</c:v>
                </c:pt>
              </c:numCache>
            </c:numRef>
          </c:val>
        </c:ser>
        <c:dLbls>
          <c:showVal val="1"/>
        </c:dLbls>
        <c:gapWidth val="75"/>
        <c:shape val="cylinder"/>
        <c:axId val="81930112"/>
        <c:axId val="81931648"/>
        <c:axId val="0"/>
      </c:bar3DChart>
      <c:catAx>
        <c:axId val="81930112"/>
        <c:scaling>
          <c:orientation val="minMax"/>
        </c:scaling>
        <c:axPos val="b"/>
        <c:numFmt formatCode="General" sourceLinked="1"/>
        <c:majorTickMark val="none"/>
        <c:tickLblPos val="nextTo"/>
        <c:crossAx val="81931648"/>
        <c:crosses val="autoZero"/>
        <c:auto val="1"/>
        <c:lblAlgn val="ctr"/>
        <c:lblOffset val="100"/>
      </c:catAx>
      <c:valAx>
        <c:axId val="81931648"/>
        <c:scaling>
          <c:orientation val="minMax"/>
        </c:scaling>
        <c:axPos val="l"/>
        <c:numFmt formatCode="General" sourceLinked="1"/>
        <c:majorTickMark val="none"/>
        <c:tickLblPos val="nextTo"/>
        <c:crossAx val="81930112"/>
        <c:crosses val="autoZero"/>
        <c:crossBetween val="between"/>
      </c:valAx>
      <c:spPr>
        <a:noFill/>
        <a:ln w="25400">
          <a:noFill/>
        </a:ln>
      </c:spPr>
    </c:plotArea>
    <c:plotVisOnly val="1"/>
    <c:dispBlanksAs val="gap"/>
  </c:chart>
  <c:externalData r:id="rId1"/>
</c:chartSpace>
</file>

<file path=ppt/drawings/drawing1.xml><?xml version="1.0" encoding="utf-8"?>
<c:userShapes xmlns:c="http://schemas.openxmlformats.org/drawingml/2006/chart">
  <cdr:relSizeAnchor xmlns:cdr="http://schemas.openxmlformats.org/drawingml/2006/chartDrawing">
    <cdr:from>
      <cdr:x>0.05419</cdr:x>
      <cdr:y>0</cdr:y>
    </cdr:from>
    <cdr:to>
      <cdr:x>0.97783</cdr:x>
      <cdr:y>0.20297</cdr:y>
    </cdr:to>
    <cdr:sp macro="" textlink="">
      <cdr:nvSpPr>
        <cdr:cNvPr id="2" name="TextBox 1"/>
        <cdr:cNvSpPr txBox="1"/>
      </cdr:nvSpPr>
      <cdr:spPr>
        <a:xfrm xmlns:a="http://schemas.openxmlformats.org/drawingml/2006/main">
          <a:off x="209550" y="0"/>
          <a:ext cx="3571875" cy="61671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ctr"/>
          <a:r>
            <a:rPr lang="en-US" sz="1000" b="1"/>
            <a:t>EVOLUCION DE LA TASA DE MORTALIDAD INFANTIL, NACIONAL, URBANO, RURAL. 1992/2009. INEI-ENDES</a:t>
          </a:r>
        </a:p>
      </cdr:txBody>
    </cdr:sp>
  </cdr:relSizeAnchor>
</c:userShapes>
</file>

<file path=ppt/drawings/drawing2.xml><?xml version="1.0" encoding="utf-8"?>
<c:userShapes xmlns:c="http://schemas.openxmlformats.org/drawingml/2006/chart">
  <cdr:relSizeAnchor xmlns:cdr="http://schemas.openxmlformats.org/drawingml/2006/chartDrawing">
    <cdr:from>
      <cdr:x>0.18864</cdr:x>
      <cdr:y>0.79097</cdr:y>
    </cdr:from>
    <cdr:to>
      <cdr:x>0.31537</cdr:x>
      <cdr:y>0.86043</cdr:y>
    </cdr:to>
    <cdr:sp macro="" textlink="">
      <cdr:nvSpPr>
        <cdr:cNvPr id="2" name="1 CuadroTexto"/>
        <cdr:cNvSpPr txBox="1"/>
      </cdr:nvSpPr>
      <cdr:spPr>
        <a:xfrm xmlns:a="http://schemas.openxmlformats.org/drawingml/2006/main">
          <a:off x="722317" y="1710225"/>
          <a:ext cx="485255" cy="15018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s-ES" sz="800" b="1" dirty="0" smtClean="0"/>
            <a:t>Más pobre</a:t>
          </a:r>
          <a:endParaRPr lang="es-ES" sz="800" b="1" dirty="0"/>
        </a:p>
      </cdr:txBody>
    </cdr:sp>
  </cdr:relSizeAnchor>
  <cdr:relSizeAnchor xmlns:cdr="http://schemas.openxmlformats.org/drawingml/2006/chartDrawing">
    <cdr:from>
      <cdr:x>0.30641</cdr:x>
      <cdr:y>0.7941</cdr:y>
    </cdr:from>
    <cdr:to>
      <cdr:x>0.44877</cdr:x>
      <cdr:y>0.9163</cdr:y>
    </cdr:to>
    <cdr:sp macro="" textlink="">
      <cdr:nvSpPr>
        <cdr:cNvPr id="3" name="1 CuadroTexto"/>
        <cdr:cNvSpPr txBox="1"/>
      </cdr:nvSpPr>
      <cdr:spPr>
        <a:xfrm xmlns:a="http://schemas.openxmlformats.org/drawingml/2006/main">
          <a:off x="1173272" y="1716990"/>
          <a:ext cx="545104" cy="2642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ES" sz="800" b="1" dirty="0" smtClean="0"/>
            <a:t>Menos pobre</a:t>
          </a:r>
          <a:endParaRPr lang="es-ES" sz="800" b="1" dirty="0"/>
        </a:p>
      </cdr:txBody>
    </cdr:sp>
  </cdr:relSizeAnchor>
  <cdr:relSizeAnchor xmlns:cdr="http://schemas.openxmlformats.org/drawingml/2006/chartDrawing">
    <cdr:from>
      <cdr:x>0.46766</cdr:x>
      <cdr:y>0.79295</cdr:y>
    </cdr:from>
    <cdr:to>
      <cdr:x>0.58955</cdr:x>
      <cdr:y>1</cdr:y>
    </cdr:to>
    <cdr:sp macro="" textlink="">
      <cdr:nvSpPr>
        <cdr:cNvPr id="4" name="1 CuadroTexto"/>
        <cdr:cNvSpPr txBox="1"/>
      </cdr:nvSpPr>
      <cdr:spPr>
        <a:xfrm xmlns:a="http://schemas.openxmlformats.org/drawingml/2006/main">
          <a:off x="1790700" y="1714500"/>
          <a:ext cx="466725" cy="44767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ES" sz="800" b="1" dirty="0" smtClean="0"/>
            <a:t>Rural</a:t>
          </a:r>
          <a:endParaRPr lang="es-ES" sz="800" b="1" dirty="0"/>
        </a:p>
      </cdr:txBody>
    </cdr:sp>
  </cdr:relSizeAnchor>
  <cdr:relSizeAnchor xmlns:cdr="http://schemas.openxmlformats.org/drawingml/2006/chartDrawing">
    <cdr:from>
      <cdr:x>0.61516</cdr:x>
      <cdr:y>0.80589</cdr:y>
    </cdr:from>
    <cdr:to>
      <cdr:x>0.75622</cdr:x>
      <cdr:y>0.95154</cdr:y>
    </cdr:to>
    <cdr:sp macro="" textlink="">
      <cdr:nvSpPr>
        <cdr:cNvPr id="5" name="1 CuadroTexto"/>
        <cdr:cNvSpPr txBox="1"/>
      </cdr:nvSpPr>
      <cdr:spPr>
        <a:xfrm xmlns:a="http://schemas.openxmlformats.org/drawingml/2006/main">
          <a:off x="2355461" y="1742482"/>
          <a:ext cx="540139" cy="31491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ES" sz="800" b="1" dirty="0" smtClean="0"/>
            <a:t>Urbano</a:t>
          </a:r>
          <a:endParaRPr lang="es-ES" sz="800" b="1" dirty="0"/>
        </a:p>
      </cdr:txBody>
    </cdr:sp>
  </cdr:relSizeAnchor>
  <cdr:relSizeAnchor xmlns:cdr="http://schemas.openxmlformats.org/drawingml/2006/chartDrawing">
    <cdr:from>
      <cdr:x>0.83959</cdr:x>
      <cdr:y>0.77974</cdr:y>
    </cdr:from>
    <cdr:to>
      <cdr:x>0.95771</cdr:x>
      <cdr:y>0.89868</cdr:y>
    </cdr:to>
    <cdr:sp macro="" textlink="">
      <cdr:nvSpPr>
        <cdr:cNvPr id="6" name="1 CuadroTexto"/>
        <cdr:cNvSpPr txBox="1"/>
      </cdr:nvSpPr>
      <cdr:spPr>
        <a:xfrm xmlns:a="http://schemas.openxmlformats.org/drawingml/2006/main">
          <a:off x="3214814" y="1685925"/>
          <a:ext cx="452311" cy="25717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ES" sz="800" b="1" dirty="0" smtClean="0"/>
            <a:t>Perú</a:t>
          </a:r>
          <a:endParaRPr lang="es-ES" sz="8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0.00676</cdr:x>
      <cdr:y>0.83606</cdr:y>
    </cdr:from>
    <cdr:to>
      <cdr:x>0.45413</cdr:x>
      <cdr:y>0.98634</cdr:y>
    </cdr:to>
    <cdr:sp macro="" textlink="">
      <cdr:nvSpPr>
        <cdr:cNvPr id="27650" name="Text Box 1026"/>
        <cdr:cNvSpPr txBox="1">
          <a:spLocks xmlns:a="http://schemas.openxmlformats.org/drawingml/2006/main" noChangeArrowheads="1"/>
        </cdr:cNvSpPr>
      </cdr:nvSpPr>
      <cdr:spPr bwMode="auto">
        <a:xfrm xmlns:a="http://schemas.openxmlformats.org/drawingml/2006/main">
          <a:off x="50800" y="2917806"/>
          <a:ext cx="3153299" cy="523894"/>
        </a:xfrm>
        <a:prstGeom xmlns:a="http://schemas.openxmlformats.org/drawingml/2006/main" prst="rect">
          <a:avLst/>
        </a:prstGeom>
        <a:solidFill xmlns:a="http://schemas.openxmlformats.org/drawingml/2006/main">
          <a:srgbClr val="FFFFFF">
            <a:alpha val="0"/>
          </a:srgbClr>
        </a:solidFill>
        <a:ln xmlns:a="http://schemas.openxmlformats.org/drawingml/2006/main" w="9525">
          <a:noFill/>
          <a:miter lim="800000"/>
          <a:headEnd/>
          <a:tailEnd/>
        </a:ln>
      </cdr:spPr>
      <cdr:txBody>
        <a:bodyPr xmlns:a="http://schemas.openxmlformats.org/drawingml/2006/main" vertOverflow="clip" wrap="square" lIns="27432" tIns="27432" rIns="0" bIns="0" anchor="t" upright="1"/>
        <a:lstStyle xmlns:a="http://schemas.openxmlformats.org/drawingml/2006/main"/>
        <a:p xmlns:a="http://schemas.openxmlformats.org/drawingml/2006/main">
          <a:pPr algn="l" rtl="1">
            <a:defRPr sz="1000"/>
          </a:pPr>
          <a:r>
            <a:rPr lang="es-PE" sz="800" b="1" i="0" strike="noStrike" dirty="0" smtClean="0">
              <a:solidFill>
                <a:srgbClr val="000000"/>
              </a:solidFill>
              <a:latin typeface="Arial Narrow"/>
            </a:rPr>
            <a:t>Fuentes: </a:t>
          </a:r>
          <a:r>
            <a:rPr lang="es-PE" sz="800" b="1" i="0" strike="noStrike" dirty="0">
              <a:solidFill>
                <a:srgbClr val="000000"/>
              </a:solidFill>
              <a:latin typeface="Arial Narrow"/>
            </a:rPr>
            <a:t>Instituto Nacional de Estadística e Informática</a:t>
          </a:r>
        </a:p>
        <a:p xmlns:a="http://schemas.openxmlformats.org/drawingml/2006/main">
          <a:pPr algn="l" rtl="1">
            <a:defRPr sz="1000"/>
          </a:pPr>
          <a:r>
            <a:rPr lang="es-PE" sz="800" b="1" i="0" strike="noStrike" dirty="0">
              <a:solidFill>
                <a:srgbClr val="000000"/>
              </a:solidFill>
              <a:latin typeface="Arial Narrow"/>
            </a:rPr>
            <a:t>            Ministerio del Interior - Oficina General de </a:t>
          </a:r>
          <a:r>
            <a:rPr lang="es-PE" sz="800" b="1" i="0" strike="noStrike" dirty="0" smtClean="0">
              <a:solidFill>
                <a:srgbClr val="000000"/>
              </a:solidFill>
              <a:latin typeface="Arial Narrow"/>
            </a:rPr>
            <a:t>Planificación.</a:t>
          </a:r>
          <a:endParaRPr lang="es-PE" sz="800" b="1" i="0" strike="noStrike" dirty="0">
            <a:solidFill>
              <a:srgbClr val="000000"/>
            </a:solidFill>
            <a:latin typeface="Arial Narrow"/>
          </a:endParaRPr>
        </a:p>
        <a:p xmlns:a="http://schemas.openxmlformats.org/drawingml/2006/main">
          <a:pPr algn="l" rtl="1">
            <a:defRPr sz="1000"/>
          </a:pPr>
          <a:r>
            <a:rPr lang="es-PE" sz="800" b="1" i="0" strike="noStrike" dirty="0">
              <a:solidFill>
                <a:srgbClr val="000000"/>
              </a:solidFill>
              <a:latin typeface="Arial Narrow"/>
            </a:rPr>
            <a:t>Elaboración: Ciudad Nuestra</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132BEC0-6AC4-4D3C-94BA-6F96FADC2C29}" type="datetimeFigureOut">
              <a:rPr lang="en-US" smtClean="0"/>
              <a:pPr/>
              <a:t>20/01/2011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4BBDF3D-2EA9-4324-8D71-529476AB46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s-ES_tradnl" dirty="0" smtClean="0"/>
              <a:t>Con la reducción de las tasas de mortalidad por enfermedades transmisibles se puso en evidencia el importante peso que tienen las enfermedades no transmisibles, en particular las enfermedades cardiovasculares y algunos canceres, como causa de mortalidad. El cáncer de cuello uterino, que puede detectarse en etapas precoces y evitar secuelas graves y muerte, ocupa una de las primeras causas de mortalidad en mujeres de 24 a 59 años de edad, otros canceres muy prevalentes son el de estomago, próstata y pulmón.</a:t>
            </a:r>
          </a:p>
          <a:p>
            <a:pPr defTabSz="931774">
              <a:defRPr/>
            </a:pPr>
            <a:r>
              <a:rPr lang="es-ES_tradnl" dirty="0" smtClean="0"/>
              <a:t>La hipertensión afecta a más del 20% de la población adulta en algunas ciudades del país, así como la diabetes mellitas, las cuales producen una alta carga de enfermedad debido a sus complicaciones y la mortalidad prematura que producen.</a:t>
            </a:r>
            <a:endParaRPr lang="en-US" dirty="0" smtClean="0"/>
          </a:p>
          <a:p>
            <a:r>
              <a:rPr lang="es-ES_tradnl" dirty="0" smtClean="0"/>
              <a:t>Dengue, malaria continúan siendo importantes problemas de salud publica en la selva amazónica y la costa norte del país. En el caso del Dengue, la circulación de los 4 diferentes genotipos de virus del Dengue, hace muy alto el riesgo de dengue hemorrágico, habiéndose producido brotes de esta enfermedad en la zona norte del país.</a:t>
            </a:r>
            <a:endParaRPr lang="en-US" dirty="0" smtClean="0"/>
          </a:p>
          <a:p>
            <a:r>
              <a:rPr lang="es-ES_tradnl" dirty="0" smtClean="0"/>
              <a:t>Enfermedades como la peste, la leishmaniosis, la enfermedad de </a:t>
            </a:r>
            <a:r>
              <a:rPr lang="es-ES_tradnl" dirty="0" err="1" smtClean="0"/>
              <a:t>chagas</a:t>
            </a:r>
            <a:r>
              <a:rPr lang="es-ES_tradnl" dirty="0" smtClean="0"/>
              <a:t>, la </a:t>
            </a:r>
            <a:r>
              <a:rPr lang="es-ES_tradnl" dirty="0" err="1" smtClean="0"/>
              <a:t>fasioliosis</a:t>
            </a:r>
            <a:r>
              <a:rPr lang="es-ES_tradnl" dirty="0" smtClean="0"/>
              <a:t>, la hidatidosis y la rabia humana transmitida por vampiros, aunque limitadas a zonas rurales, aún afectan a las poblaciones más pobres, produciendo brotes con altos niveles de mortalidad.</a:t>
            </a:r>
            <a:endParaRPr lang="en-US" dirty="0" smtClean="0"/>
          </a:p>
          <a:p>
            <a:r>
              <a:rPr lang="es-ES_tradnl" dirty="0" smtClean="0"/>
              <a:t>Si bien a nivel nacional, las enfermedades diarreicas y las infecciones respiratorias agudas se han reducido en forma muy importante, lo cual ha llevado a una significativa reducción de la mortalidad infantil y de la niñez, en la zonas rurales de la sierra y selva aún constituyen una importante causa de mortalidad, que merece una focalización de las intervenciones del sector salud.</a:t>
            </a:r>
            <a:endParaRPr lang="en-US" dirty="0" smtClean="0"/>
          </a:p>
          <a:p>
            <a:r>
              <a:rPr lang="es-ES_tradnl" dirty="0" smtClean="0"/>
              <a:t>En la última década las enfermedades transmisibles se han reducido en forma importante en el país, en particular en la infancia y la niñez, pero a pesar de ello continúan siendo una de las principales causas de morbilidad y mortalidad.</a:t>
            </a:r>
          </a:p>
          <a:p>
            <a:r>
              <a:rPr lang="es-ES_tradnl" dirty="0" smtClean="0"/>
              <a:t> El Perú es el país que presenta la mayor tasa de morbilidad por TB en la región de las Américas, estando focalizada en las zonas urbanas de las principales ciudades, entre la población más pobre. A esto se agrega la presencia de la TB </a:t>
            </a:r>
            <a:r>
              <a:rPr lang="es-ES_tradnl" dirty="0" err="1" smtClean="0"/>
              <a:t>multidrogo</a:t>
            </a:r>
            <a:r>
              <a:rPr lang="es-ES_tradnl" dirty="0" smtClean="0"/>
              <a:t> resistente, que hace más complejo su manejo y tratamiento. La epidemia de VIH afecta zonas donde la TB tiene una alta incidencia, siendo la </a:t>
            </a:r>
            <a:r>
              <a:rPr lang="es-ES_tradnl" dirty="0" err="1" smtClean="0"/>
              <a:t>coinfección</a:t>
            </a:r>
            <a:r>
              <a:rPr lang="es-ES_tradnl" dirty="0" smtClean="0"/>
              <a:t> TB-VIH un potencial problema de salud publica, dado sus altos niveles de mortalidad.</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s-PE" dirty="0" smtClean="0"/>
              <a:t> cobertura de educación ha aumentado en todos los niveles en los últimos 10 anos, sigue siendo baja en educación inicial y secundaria, con menor cobertura en áreas rurales. La calidad educativa es relativamente pobre evidenciada por la baja tasa de conclusión oportuna en primaria (66.2%) y secundaria (39.3) en zonas rurales. Además, solo el 23.1% y 13.5% de niños a nivel nacional alcanzan niveles de comprensión lectora y matemática para su nivel. Estas cifras caen al 12% y 7% respectivamente en las zonas rurales</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s-PE" dirty="0" smtClean="0"/>
              <a:t>Falta de pertinencia de la oferta educativa genera inequidades. Entre los pueblos indígenas, la tasa de culminación primaria y secundaria es mucho más baja que entre niños hispano-hablante. Existe insuficiente conocimiento y demanda del derecho a una educación de calidad (débil conciencia de los derechos) y débil priorización de primera infancia entre las poblaciones indígenas mismas. </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27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Epidemia de VIH concentrada en hombres que tienen sexo con hombres (prevalencia de 10.1%) y población </a:t>
            </a:r>
            <a:r>
              <a:rPr lang="es-ES" dirty="0" err="1" smtClean="0"/>
              <a:t>trans</a:t>
            </a:r>
            <a:r>
              <a:rPr lang="es-ES" dirty="0" smtClean="0"/>
              <a:t> femenina (29%);  Las trabajadoras sexuales presentan asimismo una prevalencia superior a la de la población general (0.6%)  (fuente:  Informe UNGASS 2010). </a:t>
            </a:r>
          </a:p>
          <a:p>
            <a:r>
              <a:rPr lang="es-ES" dirty="0" smtClean="0"/>
              <a:t>70% de casos incidentes en el año 2010 correspondían a HSH (incluyendo </a:t>
            </a:r>
            <a:r>
              <a:rPr lang="es-ES" dirty="0" err="1" smtClean="0"/>
              <a:t>trans</a:t>
            </a:r>
            <a:r>
              <a:rPr lang="es-ES" dirty="0" smtClean="0"/>
              <a:t>), trabajadoras sexuales, parejas femeninas de HSH, clientes de trabajadoras sexuales y parejas de clientes de trabajadoras sexuales  (fuente: Alarcón, 2009) </a:t>
            </a:r>
          </a:p>
          <a:p>
            <a:r>
              <a:rPr lang="es-ES" dirty="0" smtClean="0"/>
              <a:t>La gran mayoría de casos nuevos de VIH en el país se encuentran en los grupos llamados de alto riesgo y en sus parejas.  Asimismo, un grupo importante de nuevos casos se está dando entre personas que practican el sexo casual heterosexual no protegido y sus parejas (11.8%) (fuente:  Alarcón, 2009).</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34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s-PE" dirty="0" smtClean="0"/>
              <a:t>Entre los años 2002 y 2005, las enfermedades más importantes causantes de morbilidad fueron las infecciones respiratorias agudas (</a:t>
            </a:r>
            <a:r>
              <a:rPr lang="es-PE" dirty="0" err="1" smtClean="0"/>
              <a:t>IRAs</a:t>
            </a:r>
            <a:r>
              <a:rPr lang="es-PE" dirty="0" smtClean="0"/>
              <a:t>) y las enfermedades crónicas de las vías respiratorias inferiores (Miranda 2007).</a:t>
            </a:r>
          </a:p>
          <a:p>
            <a:pPr lvl="0"/>
            <a:r>
              <a:rPr lang="es-PE" dirty="0" smtClean="0"/>
              <a:t>En el caso de Lima, la concentración de PM – 2.5 y PM - 10 fue menor en el año 2009 en comparación a la del año 2008. Así, se observó una disminución de 13.7% y 6.6%, respectivamente. Sin embargo, dicha concentración se encuentra por encima del estándar establecido (INEI 2010). </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47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s-MX" dirty="0" smtClean="0"/>
              <a:t>Recurso hídrico:. es necesario generar una cultura de uso de agua en la población.</a:t>
            </a:r>
          </a:p>
          <a:p>
            <a:r>
              <a:rPr lang="es-MX" dirty="0" smtClean="0"/>
              <a:t>Recurso suelo: existen 34 millones de hectáreas en proceso de desertificación (2005: 26.8% del territorio), 8.4 millones de hectáreas (1996: 6.4%) tienen erosión severa. Dado el crecimiento económico del país y la concentración de la población en la franja desértica (costa), se presupone que la degradación a la fecha sea mucho mayor.</a:t>
            </a:r>
          </a:p>
          <a:p>
            <a:r>
              <a:rPr lang="es-MX" dirty="0" smtClean="0"/>
              <a:t>En el país se generan 61 468 TM/año de residuos peligrosos, sólo existe una empresa autorizada para su disposición final y sólo un relleno sanitario especializado (MINAN, 2010b).</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48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s-ES" dirty="0" smtClean="0"/>
              <a:t>Pérdida de especies y el aumento de  especies en peligro de extinción debido a la alteración física de los hábitats, ocasionada por la sobreexplotación de los recursos, construcción de infraestructuras, incendios forestales, deforestación e intensificación de prácticas agropecuarias. </a:t>
            </a:r>
          </a:p>
          <a:p>
            <a:pPr lvl="0"/>
            <a:r>
              <a:rPr lang="es-ES" dirty="0" smtClean="0"/>
              <a:t>Existen 5354 especies endémicas de plantas en peligro de extinción y 301 especies de fauna silvestre en peligro; de ellas el 7.6% se encuentran en estado crítico, 23.6% se encuentran en peligro, 38.5% están en situación vulnerable y 30.2% en situación casi amenazada.</a:t>
            </a:r>
            <a:endParaRPr lang="en-US" dirty="0" smtClean="0"/>
          </a:p>
          <a:p>
            <a:pPr lvl="0"/>
            <a:r>
              <a:rPr lang="es-ES" dirty="0" smtClean="0"/>
              <a:t>La erosión genética, es considerada actualmente como uno de los problemas de la pérdida de la biodiversidad, debido a la introducción de especies y variedades foráneas y transformación de las prácticas y sistemas agropecuarios tradicionales .Sin embargo, su  impacto a nivel nacional aún no ha sido estudiado</a:t>
            </a:r>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49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s-ES" dirty="0" smtClean="0"/>
              <a:t>Incremento, según MINAM (2010ª), de las emisiones de GEI a nivel nacional proceden de dos fuentes: cambio de uso de suelo, incluyendo deforestación, en la Amazonía (47.5%) y otras actividades económicas (52.5%).  </a:t>
            </a:r>
          </a:p>
          <a:p>
            <a:pPr lvl="0"/>
            <a:r>
              <a:rPr lang="es-ES" dirty="0" smtClean="0"/>
              <a:t>En el sector energía, uno de los temas relevantes son los cambios que se están dando en la matriz energética nacional y los que faltan por realizarse. Si bien el petróleo  ha bajado a 60.1% (entre los años 2003 y 2005) en términos de participación, aún sigue siendo significativo. Las emisiones de GEI de la generación de energía eléctrica crecieron en 218% en el año 2009 respecto del año 2000 (MINAM 2009). Asimismo, la quema de combustibles fósiles para el sector transporte, reportó un incremento en las emisiones de 23.8% en el año 2009, respecto del año 2000 (MINAM 2009). </a:t>
            </a:r>
          </a:p>
          <a:p>
            <a:pPr lvl="0"/>
            <a:r>
              <a:rPr lang="es-ES" dirty="0" smtClean="0"/>
              <a:t>Por último, en el sector industrial, el alto consumo de petróleo y la quema de residuos ha generado un incremento de 80.2% en el periodo 2000 – 2009 (MINAM 2009).  </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51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s-ES" dirty="0" smtClean="0"/>
              <a:t>Puntos de inflexión climáticos de importancia global: la desaparición o </a:t>
            </a:r>
            <a:r>
              <a:rPr lang="es-ES" dirty="0" err="1" smtClean="0"/>
              <a:t>sabanización</a:t>
            </a:r>
            <a:r>
              <a:rPr lang="es-ES" dirty="0" smtClean="0"/>
              <a:t> de la Amazonia y la desaparición de los glaciares tropicales.</a:t>
            </a:r>
            <a:endParaRPr lang="en-US" dirty="0" smtClean="0"/>
          </a:p>
          <a:p>
            <a:pPr lvl="0"/>
            <a:r>
              <a:rPr lang="es-ES" dirty="0" smtClean="0"/>
              <a:t>El 77% de los glaciares tropicales del mundo se concentra en el territorio peruano; en los últimos 35 años se ha perdido el 22% del total de la masa glaciar. La disminución acelerada de los glaciares y la gran variabilidad en las precipitaciones pluviales en la región andina, están produciendo una sensible alteración en el ciclo normal de producción del agua y la actividad agrícola. Además, el agua producida por el acelerado derretimiento de glaciares, se pierde irreversiblemente por falta de sistemas y estructuras de retención y almacenamiento. </a:t>
            </a:r>
            <a:endParaRPr lang="en-US" dirty="0" smtClean="0"/>
          </a:p>
          <a:p>
            <a:endParaRPr lang="en-US" dirty="0"/>
          </a:p>
        </p:txBody>
      </p:sp>
      <p:sp>
        <p:nvSpPr>
          <p:cNvPr id="4" name="Slide Number Placeholder 3"/>
          <p:cNvSpPr>
            <a:spLocks noGrp="1"/>
          </p:cNvSpPr>
          <p:nvPr>
            <p:ph type="sldNum" sz="quarter" idx="10"/>
          </p:nvPr>
        </p:nvSpPr>
        <p:spPr/>
        <p:txBody>
          <a:bodyPr/>
          <a:lstStyle/>
          <a:p>
            <a:fld id="{A4BBDF3D-2EA9-4324-8D71-529476AB4674}" type="slidenum">
              <a:rPr lang="en-US" smtClean="0"/>
              <a:pPr/>
              <a:t>52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A5687A-5202-4861-A607-361FFFA78F08}" type="datetimeFigureOut">
              <a:rPr lang="en-US" smtClean="0"/>
              <a:pPr/>
              <a:t>20/01/2011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3C814-51A4-4078-B206-2050DAF7F67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A5687A-5202-4861-A607-361FFFA78F08}" type="datetimeFigureOut">
              <a:rPr lang="en-US" smtClean="0"/>
              <a:pPr/>
              <a:t>20/01/2011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03C814-51A4-4078-B206-2050DAF7F67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nu.org.pe/Publico/centroprensa/principalnoticiaseventos.aspx"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nu.org.pe/Publico/centroprensa/principalnoticiaseventos.aspx" TargetMode="Externa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nu.org.pe/Publico/centroprensa/principalnoticiaseventos.aspx" TargetMode="Externa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nu.org.pe/Publico/centroprensa/principalnoticiaseventos.aspx" TargetMode="Externa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nu.org.pe/Publico/centroprensa/principalnoticiaseventos.aspx" TargetMode="Externa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nu.org.pe/Publico/centroprensa/principalnoticiaseventos.aspx" TargetMode="Externa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nu.org.pe/Publico/centroprensa/principalnoticiaseventos.aspx" TargetMode="Externa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PE" dirty="0" smtClean="0"/>
              <a:t>Borrador de Análisis</a:t>
            </a:r>
            <a:r>
              <a:rPr lang="es-PE" dirty="0" smtClean="0"/>
              <a:t>:  Hacia una Evaluación Común de País</a:t>
            </a:r>
            <a:br>
              <a:rPr lang="es-PE" dirty="0" smtClean="0"/>
            </a:br>
            <a:r>
              <a:rPr lang="es-PE" dirty="0" smtClean="0"/>
              <a:t> </a:t>
            </a:r>
            <a:r>
              <a:rPr lang="es-PE" dirty="0" smtClean="0"/>
              <a:t>ONU - Perú</a:t>
            </a:r>
            <a:endParaRPr lang="en-US" dirty="0"/>
          </a:p>
        </p:txBody>
      </p:sp>
      <p:sp>
        <p:nvSpPr>
          <p:cNvPr id="3" name="Subtitle 2"/>
          <p:cNvSpPr>
            <a:spLocks noGrp="1"/>
          </p:cNvSpPr>
          <p:nvPr>
            <p:ph type="subTitle" idx="1"/>
          </p:nvPr>
        </p:nvSpPr>
        <p:spPr/>
        <p:txBody>
          <a:bodyPr/>
          <a:lstStyle/>
          <a:p>
            <a:r>
              <a:rPr lang="es-PE" dirty="0" smtClean="0"/>
              <a:t>Taller de Priorización</a:t>
            </a:r>
          </a:p>
          <a:p>
            <a:r>
              <a:rPr lang="es-PE" dirty="0" smtClean="0"/>
              <a:t>20 y 21 de  Enero 2011</a:t>
            </a:r>
            <a:endParaRPr lang="en-US" dirty="0"/>
          </a:p>
        </p:txBody>
      </p:sp>
      <p:grpSp>
        <p:nvGrpSpPr>
          <p:cNvPr id="4" name="Group 3"/>
          <p:cNvGrpSpPr>
            <a:grpSpLocks/>
          </p:cNvGrpSpPr>
          <p:nvPr/>
        </p:nvGrpSpPr>
        <p:grpSpPr bwMode="auto">
          <a:xfrm>
            <a:off x="0" y="0"/>
            <a:ext cx="9144000" cy="946150"/>
            <a:chOff x="0" y="0"/>
            <a:chExt cx="9144000" cy="945777"/>
          </a:xfrm>
        </p:grpSpPr>
        <p:pic>
          <p:nvPicPr>
            <p:cNvPr id="5" name="Picture 3" descr="Naciones Unidas">
              <a:hlinkClick r:id="rId2"/>
            </p:cNvPr>
            <p:cNvPicPr>
              <a:picLocks noChangeAspect="1" noChangeArrowheads="1"/>
            </p:cNvPicPr>
            <p:nvPr/>
          </p:nvPicPr>
          <p:blipFill>
            <a:blip r:embed="rId3" cstate="print"/>
            <a:srcRect/>
            <a:stretch>
              <a:fillRect/>
            </a:stretch>
          </p:blipFill>
          <p:spPr bwMode="auto">
            <a:xfrm>
              <a:off x="0" y="0"/>
              <a:ext cx="1219200" cy="945777"/>
            </a:xfrm>
            <a:prstGeom prst="rect">
              <a:avLst/>
            </a:prstGeom>
            <a:noFill/>
            <a:ln w="9525">
              <a:noFill/>
              <a:miter lim="800000"/>
              <a:headEnd/>
              <a:tailEnd/>
            </a:ln>
          </p:spPr>
        </p:pic>
        <p:pic>
          <p:nvPicPr>
            <p:cNvPr id="6" name="Picture 4" descr="Sistema de las Naciones Unidas en el Perú">
              <a:hlinkClick r:id="rId2"/>
            </p:cNvPr>
            <p:cNvPicPr>
              <a:picLocks noChangeAspect="1" noChangeArrowheads="1"/>
            </p:cNvPicPr>
            <p:nvPr/>
          </p:nvPicPr>
          <p:blipFill>
            <a:blip r:embed="rId4" cstate="print"/>
            <a:srcRect/>
            <a:stretch>
              <a:fillRect/>
            </a:stretch>
          </p:blipFill>
          <p:spPr bwMode="auto">
            <a:xfrm>
              <a:off x="1214882" y="0"/>
              <a:ext cx="7929118" cy="93834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ASEGURAMIENTO</a:t>
            </a:r>
            <a:endParaRPr lang="en-US" dirty="0"/>
          </a:p>
        </p:txBody>
      </p:sp>
      <p:graphicFrame>
        <p:nvGraphicFramePr>
          <p:cNvPr id="4" name="2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Salud</a:t>
            </a:r>
            <a:endParaRPr lang="en-US" dirty="0"/>
          </a:p>
        </p:txBody>
      </p:sp>
      <p:sp>
        <p:nvSpPr>
          <p:cNvPr id="3" name="Content Placeholder 2"/>
          <p:cNvSpPr>
            <a:spLocks noGrp="1"/>
          </p:cNvSpPr>
          <p:nvPr>
            <p:ph idx="1"/>
          </p:nvPr>
        </p:nvSpPr>
        <p:spPr/>
        <p:txBody>
          <a:bodyPr>
            <a:normAutofit fontScale="85000" lnSpcReduction="10000"/>
          </a:bodyPr>
          <a:lstStyle/>
          <a:p>
            <a:r>
              <a:rPr lang="es-ES_tradnl" dirty="0" smtClean="0"/>
              <a:t>Transición epidemiológica</a:t>
            </a:r>
          </a:p>
          <a:p>
            <a:r>
              <a:rPr lang="es-ES_tradnl" dirty="0" smtClean="0"/>
              <a:t>Dengue y  malaria :  en la selva amazónica y la costa norte del país. .</a:t>
            </a:r>
            <a:endParaRPr lang="en-US" dirty="0" smtClean="0"/>
          </a:p>
          <a:p>
            <a:r>
              <a:rPr lang="es-ES_tradnl" dirty="0" smtClean="0"/>
              <a:t>Enfermedades como la peste, la leishmaniosis, la enfermedad de </a:t>
            </a:r>
            <a:r>
              <a:rPr lang="es-ES_tradnl" dirty="0" err="1" smtClean="0"/>
              <a:t>chagas</a:t>
            </a:r>
            <a:r>
              <a:rPr lang="es-ES_tradnl" dirty="0" smtClean="0"/>
              <a:t>, la </a:t>
            </a:r>
            <a:r>
              <a:rPr lang="es-ES_tradnl" dirty="0" err="1" smtClean="0"/>
              <a:t>fasioliosis</a:t>
            </a:r>
            <a:r>
              <a:rPr lang="es-ES_tradnl" dirty="0" smtClean="0"/>
              <a:t>, la hidatidosis y la rabia humana transmitida por vampiros, aunque limitadas a zonas rurales, poblaciones más pobres, produciendo brotes con altos niveles de mortalidad.</a:t>
            </a:r>
            <a:endParaRPr lang="en-US" dirty="0" smtClean="0"/>
          </a:p>
          <a:p>
            <a:r>
              <a:rPr lang="es-ES_tradnl" dirty="0" smtClean="0"/>
              <a:t> Enfermedades diarreicas y las infecciones respiratorias agudas</a:t>
            </a:r>
          </a:p>
          <a:p>
            <a:r>
              <a:rPr lang="es-ES_tradnl" dirty="0" smtClean="0"/>
              <a:t>TB</a:t>
            </a:r>
            <a:endParaRPr lang="en-US" dirty="0" smtClean="0"/>
          </a:p>
          <a:p>
            <a:endParaRPr lang="en-US" dirty="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Cerrando Brechas</a:t>
            </a:r>
            <a:endParaRPr lang="en-US" dirty="0"/>
          </a:p>
        </p:txBody>
      </p:sp>
      <p:sp>
        <p:nvSpPr>
          <p:cNvPr id="3" name="Content Placeholder 2"/>
          <p:cNvSpPr>
            <a:spLocks noGrp="1"/>
          </p:cNvSpPr>
          <p:nvPr>
            <p:ph idx="1"/>
          </p:nvPr>
        </p:nvSpPr>
        <p:spPr/>
        <p:txBody>
          <a:bodyPr/>
          <a:lstStyle/>
          <a:p>
            <a:r>
              <a:rPr lang="es-PE" dirty="0" smtClean="0"/>
              <a:t>Mortalidad materna y neonatal</a:t>
            </a:r>
          </a:p>
          <a:p>
            <a:r>
              <a:rPr lang="es-PE" dirty="0" smtClean="0"/>
              <a:t>Status nutricional</a:t>
            </a:r>
          </a:p>
          <a:p>
            <a:r>
              <a:rPr lang="es-PE" dirty="0" smtClean="0"/>
              <a:t>Agua y saneamiento</a:t>
            </a:r>
          </a:p>
          <a:p>
            <a:r>
              <a:rPr lang="es-PE" dirty="0" smtClean="0"/>
              <a:t>Déficit calórico</a:t>
            </a:r>
          </a:p>
          <a:p>
            <a:r>
              <a:rPr lang="es-PE" dirty="0" smtClean="0"/>
              <a:t>Embarazo adolescente</a:t>
            </a:r>
          </a:p>
          <a:p>
            <a:r>
              <a:rPr lang="es-PE" dirty="0" smtClean="0"/>
              <a:t>Educación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MORTALIDAD INFANTIL</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E" dirty="0" smtClean="0"/>
              <a:t>REDUCCION MORTALIDAD MATERNA</a:t>
            </a:r>
            <a:endParaRPr lang="en-US" dirty="0"/>
          </a:p>
        </p:txBody>
      </p:sp>
      <p:graphicFrame>
        <p:nvGraphicFramePr>
          <p:cNvPr id="4" name="1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PARTO INSTITUCIONAL</a:t>
            </a:r>
            <a:endParaRPr lang="en-US" dirty="0"/>
          </a:p>
        </p:txBody>
      </p:sp>
      <p:graphicFrame>
        <p:nvGraphicFramePr>
          <p:cNvPr id="4" name="2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PREVALENCIA DE LA ANEMIA</a:t>
            </a:r>
            <a:endParaRPr lang="en-US" dirty="0"/>
          </a:p>
        </p:txBody>
      </p:sp>
      <p:pic>
        <p:nvPicPr>
          <p:cNvPr id="4" name="9 Imagen" descr="anemia_def-05052010_para ppt.png"/>
          <p:cNvPicPr>
            <a:picLocks noGrp="1" noChangeAspect="1"/>
          </p:cNvPicPr>
          <p:nvPr>
            <p:ph idx="1"/>
          </p:nvPr>
        </p:nvPicPr>
        <p:blipFill>
          <a:blip r:embed="rId2" cstate="print"/>
          <a:srcRect t="8888" b="5556"/>
          <a:stretch>
            <a:fillRect/>
          </a:stretch>
        </p:blipFill>
        <p:spPr bwMode="auto">
          <a:xfrm>
            <a:off x="1905000" y="1524000"/>
            <a:ext cx="51054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ANEMIA</a:t>
            </a:r>
            <a:endParaRPr lang="en-US" dirty="0"/>
          </a:p>
        </p:txBody>
      </p:sp>
      <p:sp>
        <p:nvSpPr>
          <p:cNvPr id="3" name="Content Placeholder 2"/>
          <p:cNvSpPr>
            <a:spLocks noGrp="1"/>
          </p:cNvSpPr>
          <p:nvPr>
            <p:ph idx="1"/>
          </p:nvPr>
        </p:nvSpPr>
        <p:spPr/>
        <p:txBody>
          <a:bodyPr>
            <a:normAutofit fontScale="92500" lnSpcReduction="10000"/>
          </a:bodyPr>
          <a:lstStyle/>
          <a:p>
            <a:r>
              <a:rPr lang="es-PE" dirty="0"/>
              <a:t>Según el INEI, en el 2010, el 50% de niños menores de 3 años sufre de anemia.  La diferencia entre los más pobres y ricos es muy marcada: el 30% de los niños y niñas que pertenecen al quintil más alto sufren de anemia, mientras que el  61% de los niños y niñas del quintil inferior son anémicos. </a:t>
            </a:r>
            <a:endParaRPr lang="es-PE" dirty="0" smtClean="0"/>
          </a:p>
          <a:p>
            <a:r>
              <a:rPr lang="es-PE" dirty="0" smtClean="0"/>
              <a:t>En </a:t>
            </a:r>
            <a:r>
              <a:rPr lang="es-PE" dirty="0"/>
              <a:t>2008, el 25.2% de las mujeres gestantes que acudieron a los establecimientos de salud del país estaban anémicas.  </a:t>
            </a:r>
            <a:endParaRPr lang="en-US" dirty="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DESNUTRICION CRONICA</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1524000" y="1524000"/>
            <a:ext cx="59436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DESNUTRICION CRONICA &lt; 5</a:t>
            </a:r>
            <a:endParaRPr lang="en-US"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2667000"/>
            <a:ext cx="8229600" cy="1143000"/>
          </a:xfrm>
        </p:spPr>
        <p:txBody>
          <a:bodyPr>
            <a:normAutofit fontScale="90000"/>
          </a:bodyPr>
          <a:lstStyle/>
          <a:p>
            <a:r>
              <a:rPr lang="es-PE" dirty="0" smtClean="0"/>
              <a:t>CERRAR BRECHAS, CON POLITICAS INCLUSIVAS, CELEBRANDO LA DIVERSIDAD Y APOYANDO LA DESCENTRALIZACIÓN</a:t>
            </a:r>
            <a:endParaRPr lang="en-US" dirty="0"/>
          </a:p>
        </p:txBody>
      </p:sp>
      <p:grpSp>
        <p:nvGrpSpPr>
          <p:cNvPr id="3" name="Group 2"/>
          <p:cNvGrpSpPr>
            <a:grpSpLocks/>
          </p:cNvGrpSpPr>
          <p:nvPr/>
        </p:nvGrpSpPr>
        <p:grpSpPr bwMode="auto">
          <a:xfrm>
            <a:off x="0" y="0"/>
            <a:ext cx="9144000" cy="946150"/>
            <a:chOff x="0" y="0"/>
            <a:chExt cx="9144000" cy="945777"/>
          </a:xfrm>
        </p:grpSpPr>
        <p:pic>
          <p:nvPicPr>
            <p:cNvPr id="5" name="Picture 3" descr="Naciones Unidas">
              <a:hlinkClick r:id="rId2"/>
            </p:cNvPr>
            <p:cNvPicPr>
              <a:picLocks noChangeAspect="1" noChangeArrowheads="1"/>
            </p:cNvPicPr>
            <p:nvPr/>
          </p:nvPicPr>
          <p:blipFill>
            <a:blip r:embed="rId3" cstate="print"/>
            <a:srcRect/>
            <a:stretch>
              <a:fillRect/>
            </a:stretch>
          </p:blipFill>
          <p:spPr bwMode="auto">
            <a:xfrm>
              <a:off x="0" y="0"/>
              <a:ext cx="1219200" cy="945777"/>
            </a:xfrm>
            <a:prstGeom prst="rect">
              <a:avLst/>
            </a:prstGeom>
            <a:noFill/>
            <a:ln w="9525">
              <a:noFill/>
              <a:miter lim="800000"/>
              <a:headEnd/>
              <a:tailEnd/>
            </a:ln>
          </p:spPr>
        </p:pic>
        <p:pic>
          <p:nvPicPr>
            <p:cNvPr id="6" name="Picture 4" descr="Sistema de las Naciones Unidas en el Perú">
              <a:hlinkClick r:id="rId2"/>
            </p:cNvPr>
            <p:cNvPicPr>
              <a:picLocks noChangeAspect="1" noChangeArrowheads="1"/>
            </p:cNvPicPr>
            <p:nvPr/>
          </p:nvPicPr>
          <p:blipFill>
            <a:blip r:embed="rId4" cstate="print"/>
            <a:srcRect/>
            <a:stretch>
              <a:fillRect/>
            </a:stretch>
          </p:blipFill>
          <p:spPr bwMode="auto">
            <a:xfrm>
              <a:off x="1214882" y="0"/>
              <a:ext cx="7929118" cy="93834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DEFICIT CALORICO</a:t>
            </a:r>
            <a:endParaRPr lang="en-US" dirty="0"/>
          </a:p>
        </p:txBody>
      </p:sp>
      <p:sp>
        <p:nvSpPr>
          <p:cNvPr id="3" name="Content Placeholder 2"/>
          <p:cNvSpPr>
            <a:spLocks noGrp="1"/>
          </p:cNvSpPr>
          <p:nvPr>
            <p:ph idx="1"/>
          </p:nvPr>
        </p:nvSpPr>
        <p:spPr/>
        <p:txBody>
          <a:bodyPr>
            <a:normAutofit fontScale="92500" lnSpcReduction="10000"/>
          </a:bodyPr>
          <a:lstStyle/>
          <a:p>
            <a:r>
              <a:rPr lang="es-PE" dirty="0" smtClean="0"/>
              <a:t>El </a:t>
            </a:r>
            <a:r>
              <a:rPr lang="es-PE" dirty="0"/>
              <a:t>31,7% </a:t>
            </a:r>
            <a:r>
              <a:rPr lang="es-PE" dirty="0" smtClean="0"/>
              <a:t>(ENAHO 2010 de </a:t>
            </a:r>
            <a:r>
              <a:rPr lang="es-PE" dirty="0"/>
              <a:t>la población tiene un déficit calórico en su alimentación. Existen importantes diferencias entre la población urbana (24,1%) y rural (41,1%). </a:t>
            </a:r>
            <a:endParaRPr lang="es-PE" dirty="0" smtClean="0"/>
          </a:p>
          <a:p>
            <a:r>
              <a:rPr lang="es-PE" dirty="0" smtClean="0"/>
              <a:t>En </a:t>
            </a:r>
            <a:r>
              <a:rPr lang="es-PE" dirty="0"/>
              <a:t>Lima Metropolitana es la región donde en los últimos 4 años este indicador se ha incrementado en 5,2 puntos porcentuales (de 15,9% al 21,1%), principalmente debido al ultimo episodio internacional de alza de precios en el 2008 que ha impactado mayormente en Lima. </a:t>
            </a:r>
            <a:endParaRPr lang="en-US" dirty="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DEFICIT CALORICO</a:t>
            </a:r>
            <a:endParaRPr lang="en-US" dirty="0"/>
          </a:p>
        </p:txBody>
      </p:sp>
      <p:graphicFrame>
        <p:nvGraphicFramePr>
          <p:cNvPr id="4" name="2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AGUA Y SANEAMIENTO</a:t>
            </a:r>
            <a:endParaRPr lang="en-US" dirty="0"/>
          </a:p>
        </p:txBody>
      </p:sp>
      <p:sp>
        <p:nvSpPr>
          <p:cNvPr id="3" name="Content Placeholder 2"/>
          <p:cNvSpPr>
            <a:spLocks noGrp="1"/>
          </p:cNvSpPr>
          <p:nvPr>
            <p:ph idx="1"/>
          </p:nvPr>
        </p:nvSpPr>
        <p:spPr/>
        <p:txBody>
          <a:bodyPr>
            <a:normAutofit fontScale="70000" lnSpcReduction="20000"/>
          </a:bodyPr>
          <a:lstStyle/>
          <a:p>
            <a:r>
              <a:rPr lang="es-ES_tradnl" dirty="0" smtClean="0"/>
              <a:t>Diferencia </a:t>
            </a:r>
            <a:r>
              <a:rPr lang="es-ES_tradnl" dirty="0"/>
              <a:t>marcada entre la cobertura y calidad de servicios de agua y saneamiento  disponible para la población urbana, periurbana y rural. </a:t>
            </a:r>
            <a:endParaRPr lang="es-ES_tradnl" dirty="0" smtClean="0"/>
          </a:p>
          <a:p>
            <a:r>
              <a:rPr lang="es-ES_tradnl" dirty="0" smtClean="0"/>
              <a:t>Se estima (Censo 2007) </a:t>
            </a:r>
            <a:r>
              <a:rPr lang="es-ES_tradnl" dirty="0"/>
              <a:t>que el 69% de la población nacional tiene acceso a agua segura, 83% en el ámbito urbano y 26% en el ámbito rural, con metas al 2015 de 82%, 87% y 70% respectivamente</a:t>
            </a:r>
            <a:r>
              <a:rPr lang="es-ES_tradnl" dirty="0" smtClean="0"/>
              <a:t>.</a:t>
            </a:r>
          </a:p>
          <a:p>
            <a:r>
              <a:rPr lang="es-ES_tradnl" dirty="0" smtClean="0"/>
              <a:t> </a:t>
            </a:r>
            <a:r>
              <a:rPr lang="es-ES_tradnl" dirty="0"/>
              <a:t>Asimismo se estima que 61% de la población nacional tiene acceso a saneamiento mejorado, 78% en medio urbano y 57% en el medio rural, con metas al 2015 de 77%, 84% y 60% respectivamente</a:t>
            </a:r>
            <a:r>
              <a:rPr lang="es-ES_tradnl" dirty="0" smtClean="0"/>
              <a:t>.</a:t>
            </a:r>
          </a:p>
          <a:p>
            <a:r>
              <a:rPr lang="es-ES_tradnl" dirty="0" smtClean="0"/>
              <a:t> </a:t>
            </a:r>
            <a:r>
              <a:rPr lang="es-ES_tradnl" dirty="0"/>
              <a:t>Menos del 20% de las aguas residuales generadas reciben algún tipo de acondicionamiento antes de ser vertidas a lagos, ríos y el litoral generando contaminación y desperdiciando un recurso valioso; la meta al 2015 es el 100% de tratamiento.</a:t>
            </a:r>
            <a:endParaRPr lang="en-US" dirty="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AGUA Y SANEAMIENTO</a:t>
            </a:r>
            <a:endParaRPr lang="en-US" dirty="0"/>
          </a:p>
        </p:txBody>
      </p:sp>
      <p:graphicFrame>
        <p:nvGraphicFramePr>
          <p:cNvPr id="4" name="3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Embarazo Adolescente</a:t>
            </a:r>
            <a:endParaRPr lang="en-US" dirty="0"/>
          </a:p>
        </p:txBody>
      </p:sp>
      <p:sp>
        <p:nvSpPr>
          <p:cNvPr id="3" name="Content Placeholder 2"/>
          <p:cNvSpPr>
            <a:spLocks noGrp="1"/>
          </p:cNvSpPr>
          <p:nvPr>
            <p:ph idx="1"/>
          </p:nvPr>
        </p:nvSpPr>
        <p:spPr/>
        <p:txBody>
          <a:bodyPr>
            <a:normAutofit/>
          </a:bodyPr>
          <a:lstStyle/>
          <a:p>
            <a:pPr fontAlgn="base"/>
            <a:endParaRPr lang="es-ES" b="1" dirty="0" smtClean="0"/>
          </a:p>
          <a:p>
            <a:pPr>
              <a:buNone/>
            </a:pPr>
            <a:endParaRPr lang="en-US" dirty="0"/>
          </a:p>
        </p:txBody>
      </p:sp>
      <p:graphicFrame>
        <p:nvGraphicFramePr>
          <p:cNvPr id="4" name="Group 240"/>
          <p:cNvGraphicFramePr>
            <a:graphicFrameLocks noGrp="1"/>
          </p:cNvGraphicFramePr>
          <p:nvPr/>
        </p:nvGraphicFramePr>
        <p:xfrm>
          <a:off x="762000" y="1524000"/>
          <a:ext cx="7620000" cy="4191001"/>
        </p:xfrm>
        <a:graphic>
          <a:graphicData uri="http://schemas.openxmlformats.org/drawingml/2006/table">
            <a:tbl>
              <a:tblPr/>
              <a:tblGrid>
                <a:gridCol w="3174468"/>
                <a:gridCol w="2222766"/>
                <a:gridCol w="2222766"/>
              </a:tblGrid>
              <a:tr h="8751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dirty="0" smtClean="0">
                        <a:ln>
                          <a:noFill/>
                        </a:ln>
                        <a:solidFill>
                          <a:srgbClr val="FFFF00"/>
                        </a:solidFill>
                        <a:effectLst/>
                        <a:latin typeface="Arial" charset="0"/>
                      </a:endParaRP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000" b="1" i="0" u="none" strike="noStrike" cap="none" normalizeH="0" baseline="0" dirty="0" smtClean="0">
                          <a:ln>
                            <a:noFill/>
                          </a:ln>
                          <a:solidFill>
                            <a:srgbClr val="FFFF00"/>
                          </a:solidFill>
                          <a:effectLst/>
                          <a:latin typeface="Arial" charset="0"/>
                        </a:rPr>
                        <a:t>2007/2008</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1" i="0" u="none" strike="noStrike" cap="none" normalizeH="0" baseline="0" dirty="0" smtClean="0">
                        <a:ln>
                          <a:noFill/>
                        </a:ln>
                        <a:solidFill>
                          <a:srgbClr val="FFFF00"/>
                        </a:solidFill>
                        <a:effectLst/>
                        <a:latin typeface="Arial" charset="0"/>
                      </a:endParaRP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r h="8307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800" b="1" i="0" u="none" strike="noStrike" cap="none" normalizeH="0" baseline="0" dirty="0" smtClean="0">
                        <a:ln>
                          <a:noFill/>
                        </a:ln>
                        <a:solidFill>
                          <a:srgbClr val="FFFF00"/>
                        </a:solidFill>
                        <a:effectLst/>
                        <a:latin typeface="Arial" charset="0"/>
                      </a:endParaRP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Quintil 1</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Quintil 5</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r>
              <a:tr h="8006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dirty="0" smtClean="0">
                          <a:ln>
                            <a:noFill/>
                          </a:ln>
                          <a:solidFill>
                            <a:srgbClr val="FFFF00"/>
                          </a:solidFill>
                          <a:effectLst/>
                          <a:latin typeface="Arial" charset="0"/>
                        </a:rPr>
                        <a:t>Edad de inicio de RS</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17</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20.4</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r>
              <a:tr h="8307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dirty="0" smtClean="0">
                          <a:ln>
                            <a:noFill/>
                          </a:ln>
                          <a:solidFill>
                            <a:srgbClr val="FFFF00"/>
                          </a:solidFill>
                          <a:effectLst/>
                          <a:latin typeface="Arial" charset="0"/>
                        </a:rPr>
                        <a:t>Edad mediana de unión</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19.4</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23.4</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r>
              <a:tr h="8537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dirty="0" smtClean="0">
                          <a:ln>
                            <a:noFill/>
                          </a:ln>
                          <a:solidFill>
                            <a:srgbClr val="FFFF00"/>
                          </a:solidFill>
                          <a:effectLst/>
                          <a:latin typeface="Arial" charset="0"/>
                        </a:rPr>
                        <a:t>Adolescentes embarazadas alguna vez (%)</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35</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800" b="1" i="0" u="none" strike="noStrike" cap="none" normalizeH="0" baseline="0" dirty="0" smtClean="0">
                          <a:ln>
                            <a:noFill/>
                          </a:ln>
                          <a:solidFill>
                            <a:srgbClr val="FFFF00"/>
                          </a:solidFill>
                          <a:effectLst/>
                          <a:latin typeface="Arial" charset="0"/>
                        </a:rPr>
                        <a:t>6.2</a:t>
                      </a:r>
                    </a:p>
                  </a:txBody>
                  <a:tcPr marL="90000" marR="90000" marT="46800" marB="46800" anchor="ct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02060"/>
                    </a:solid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MADRES ADOLESCENTES</a:t>
            </a:r>
            <a:endParaRPr lang="en-US" dirty="0"/>
          </a:p>
        </p:txBody>
      </p:sp>
      <p:graphicFrame>
        <p:nvGraphicFramePr>
          <p:cNvPr id="4" name="3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EDUCACION</a:t>
            </a:r>
            <a:endParaRPr lang="en-US" dirty="0"/>
          </a:p>
        </p:txBody>
      </p:sp>
      <p:sp>
        <p:nvSpPr>
          <p:cNvPr id="3" name="Content Placeholder 2"/>
          <p:cNvSpPr>
            <a:spLocks noGrp="1"/>
          </p:cNvSpPr>
          <p:nvPr>
            <p:ph idx="1"/>
          </p:nvPr>
        </p:nvSpPr>
        <p:spPr/>
        <p:txBody>
          <a:bodyPr>
            <a:normAutofit fontScale="92500" lnSpcReduction="10000"/>
          </a:bodyPr>
          <a:lstStyle/>
          <a:p>
            <a:r>
              <a:rPr lang="es-PE" dirty="0" smtClean="0"/>
              <a:t>Cobertura </a:t>
            </a:r>
            <a:r>
              <a:rPr lang="es-PE" dirty="0"/>
              <a:t>de educación ha aumentado en todos los niveles en los últimos 10 </a:t>
            </a:r>
            <a:r>
              <a:rPr lang="es-PE" dirty="0" smtClean="0"/>
              <a:t>años</a:t>
            </a:r>
          </a:p>
          <a:p>
            <a:pPr lvl="1"/>
            <a:r>
              <a:rPr lang="es-PE" dirty="0" smtClean="0"/>
              <a:t>baja </a:t>
            </a:r>
            <a:r>
              <a:rPr lang="es-PE" dirty="0"/>
              <a:t>en educación inicial y secundaria, con menor cobertura en áreas rurales</a:t>
            </a:r>
            <a:r>
              <a:rPr lang="es-PE" dirty="0" smtClean="0"/>
              <a:t>.</a:t>
            </a:r>
          </a:p>
          <a:p>
            <a:r>
              <a:rPr lang="es-PE" dirty="0" smtClean="0"/>
              <a:t> </a:t>
            </a:r>
            <a:r>
              <a:rPr lang="es-PE" dirty="0"/>
              <a:t>La </a:t>
            </a:r>
            <a:r>
              <a:rPr lang="es-PE" dirty="0" smtClean="0"/>
              <a:t>conclusión </a:t>
            </a:r>
            <a:r>
              <a:rPr lang="es-PE" dirty="0"/>
              <a:t>oportuna en primaria (66.2%) y secundaria (39.3) en zonas rurales. </a:t>
            </a:r>
            <a:endParaRPr lang="es-PE" dirty="0" smtClean="0"/>
          </a:p>
          <a:p>
            <a:r>
              <a:rPr lang="es-PE" dirty="0" smtClean="0"/>
              <a:t>23.1</a:t>
            </a:r>
            <a:r>
              <a:rPr lang="es-PE" dirty="0"/>
              <a:t>% y 13.5% de niños a nivel nacional alcanzan niveles de comprensión lectora y matemática para su nivel. </a:t>
            </a:r>
            <a:r>
              <a:rPr lang="es-PE" dirty="0" smtClean="0"/>
              <a:t>12</a:t>
            </a:r>
            <a:r>
              <a:rPr lang="es-PE" dirty="0"/>
              <a:t>% y 7% respectivamente en las zonas rurales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EDUCACION</a:t>
            </a:r>
            <a:endParaRPr lang="en-US" dirty="0"/>
          </a:p>
        </p:txBody>
      </p:sp>
      <p:sp>
        <p:nvSpPr>
          <p:cNvPr id="3" name="Content Placeholder 2"/>
          <p:cNvSpPr>
            <a:spLocks noGrp="1"/>
          </p:cNvSpPr>
          <p:nvPr>
            <p:ph idx="1"/>
          </p:nvPr>
        </p:nvSpPr>
        <p:spPr/>
        <p:txBody>
          <a:bodyPr>
            <a:normAutofit/>
          </a:bodyPr>
          <a:lstStyle/>
          <a:p>
            <a:r>
              <a:rPr lang="es-PE" dirty="0" smtClean="0"/>
              <a:t>Pertinencia </a:t>
            </a:r>
            <a:r>
              <a:rPr lang="es-PE" dirty="0"/>
              <a:t>de la oferta educativa </a:t>
            </a:r>
            <a:endParaRPr lang="es-PE" dirty="0" smtClean="0"/>
          </a:p>
          <a:p>
            <a:pPr lvl="1"/>
            <a:r>
              <a:rPr lang="es-PE" dirty="0" smtClean="0"/>
              <a:t>pueblos indígenas</a:t>
            </a:r>
          </a:p>
          <a:p>
            <a:pPr lvl="1"/>
            <a:r>
              <a:rPr lang="es-PE" dirty="0" smtClean="0"/>
              <a:t>insuficiente </a:t>
            </a:r>
            <a:r>
              <a:rPr lang="es-PE" dirty="0"/>
              <a:t>conocimiento y demanda del derecho a una educación de calidad (débil conciencia de los </a:t>
            </a:r>
            <a:r>
              <a:rPr lang="es-PE" dirty="0" smtClean="0"/>
              <a:t>derechos)</a:t>
            </a:r>
          </a:p>
          <a:p>
            <a:pPr lvl="1"/>
            <a:r>
              <a:rPr lang="es-PE" dirty="0" smtClean="0"/>
              <a:t>débil </a:t>
            </a:r>
            <a:r>
              <a:rPr lang="es-PE" dirty="0"/>
              <a:t>priorización de primera infancia entre las poblaciones indígenas mismas. </a:t>
            </a:r>
            <a:endParaRPr lang="en-US" dirty="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COBERTURA EDUCACION</a:t>
            </a:r>
            <a:endParaRPr lang="en-US" dirty="0"/>
          </a:p>
        </p:txBody>
      </p:sp>
      <p:graphicFrame>
        <p:nvGraphicFramePr>
          <p:cNvPr id="4" name="25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EDUCACION INICIAL</a:t>
            </a:r>
            <a:endParaRPr lang="en-US" dirty="0"/>
          </a:p>
        </p:txBody>
      </p:sp>
      <p:graphicFrame>
        <p:nvGraphicFramePr>
          <p:cNvPr id="4" name="1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Introducción</a:t>
            </a:r>
            <a:endParaRPr lang="en-US" dirty="0"/>
          </a:p>
        </p:txBody>
      </p:sp>
      <p:sp>
        <p:nvSpPr>
          <p:cNvPr id="3" name="Content Placeholder 2"/>
          <p:cNvSpPr>
            <a:spLocks noGrp="1"/>
          </p:cNvSpPr>
          <p:nvPr>
            <p:ph idx="1"/>
          </p:nvPr>
        </p:nvSpPr>
        <p:spPr/>
        <p:txBody>
          <a:bodyPr/>
          <a:lstStyle/>
          <a:p>
            <a:r>
              <a:rPr lang="es-PE" dirty="0" smtClean="0"/>
              <a:t>Garantizar un contexto propicio para la realización de los ODM;</a:t>
            </a:r>
          </a:p>
          <a:p>
            <a:r>
              <a:rPr lang="es-PE" dirty="0" smtClean="0"/>
              <a:t>Las tres transiciones: </a:t>
            </a:r>
          </a:p>
          <a:p>
            <a:pPr lvl="1"/>
            <a:r>
              <a:rPr lang="es-PE" dirty="0" smtClean="0"/>
              <a:t>País de renta media alta</a:t>
            </a:r>
          </a:p>
          <a:p>
            <a:pPr lvl="1"/>
            <a:r>
              <a:rPr lang="es-PE" dirty="0" smtClean="0"/>
              <a:t>Transición demográfica</a:t>
            </a:r>
          </a:p>
          <a:p>
            <a:pPr lvl="1"/>
            <a:r>
              <a:rPr lang="es-PE" dirty="0" smtClean="0"/>
              <a:t>Consolidación de la democracia</a:t>
            </a:r>
          </a:p>
          <a:p>
            <a:pPr lvl="1"/>
            <a:r>
              <a:rPr lang="es-PE" dirty="0" smtClean="0"/>
              <a:t>Pluralismo y diversidad</a:t>
            </a:r>
          </a:p>
          <a:p>
            <a:pPr lvl="1"/>
            <a:endParaRPr lang="es-PE" dirty="0" smtClean="0"/>
          </a:p>
          <a:p>
            <a:pPr lvl="1"/>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PE" dirty="0" smtClean="0"/>
              <a:t>EDUCACION SECUNDARIA</a:t>
            </a:r>
            <a:endParaRPr lang="en-US" dirty="0"/>
          </a:p>
        </p:txBody>
      </p:sp>
      <p:graphicFrame>
        <p:nvGraphicFramePr>
          <p:cNvPr id="4" name="1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MATRICULA SEGÚN LENGUA</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457200" y="1676400"/>
            <a:ext cx="8229600" cy="4572000"/>
          </a:xfrm>
          <a:prstGeom prst="rect">
            <a:avLst/>
          </a:prstGeom>
          <a:noFill/>
          <a:ln w="15875">
            <a:solidFill>
              <a:schemeClr val="tx1"/>
            </a:solid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E" dirty="0" smtClean="0"/>
              <a:t>Derechos, protección social y no discriminación</a:t>
            </a:r>
            <a:endParaRPr lang="en-US" dirty="0"/>
          </a:p>
        </p:txBody>
      </p:sp>
      <p:sp>
        <p:nvSpPr>
          <p:cNvPr id="3" name="Content Placeholder 2"/>
          <p:cNvSpPr>
            <a:spLocks noGrp="1"/>
          </p:cNvSpPr>
          <p:nvPr>
            <p:ph idx="1"/>
          </p:nvPr>
        </p:nvSpPr>
        <p:spPr/>
        <p:txBody>
          <a:bodyPr/>
          <a:lstStyle/>
          <a:p>
            <a:r>
              <a:rPr lang="es-PE" dirty="0" smtClean="0"/>
              <a:t>Pendientes en la agenda de derechos humanos:</a:t>
            </a:r>
          </a:p>
          <a:p>
            <a:r>
              <a:rPr lang="es-PE" dirty="0" smtClean="0"/>
              <a:t>Grupos vulnerables y discriminados</a:t>
            </a:r>
          </a:p>
          <a:p>
            <a:r>
              <a:rPr lang="es-PE" dirty="0" smtClean="0"/>
              <a:t>Violencia contra la mujer</a:t>
            </a:r>
          </a:p>
          <a:p>
            <a:r>
              <a:rPr lang="es-PE" dirty="0" smtClean="0"/>
              <a:t>Adultos mayores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Derechos Humanos</a:t>
            </a:r>
            <a:endParaRPr lang="en-US" dirty="0"/>
          </a:p>
        </p:txBody>
      </p:sp>
      <p:sp>
        <p:nvSpPr>
          <p:cNvPr id="3" name="Content Placeholder 2"/>
          <p:cNvSpPr>
            <a:spLocks noGrp="1"/>
          </p:cNvSpPr>
          <p:nvPr>
            <p:ph idx="1"/>
          </p:nvPr>
        </p:nvSpPr>
        <p:spPr/>
        <p:txBody>
          <a:bodyPr>
            <a:normAutofit fontScale="85000" lnSpcReduction="20000"/>
          </a:bodyPr>
          <a:lstStyle/>
          <a:p>
            <a:r>
              <a:rPr lang="es-PE" dirty="0" smtClean="0"/>
              <a:t>SEGUIMIENTO DE LA IMPLEMENTACION DEL MARCO JURIDICO E INFORMES DEFENSORIALES</a:t>
            </a:r>
          </a:p>
          <a:p>
            <a:r>
              <a:rPr lang="es-PE" dirty="0" smtClean="0"/>
              <a:t>DERECHOS SEXUALES Y REPRODUCTIVOS</a:t>
            </a:r>
          </a:p>
          <a:p>
            <a:pPr lvl="1"/>
            <a:r>
              <a:rPr lang="es-PE" dirty="0" smtClean="0"/>
              <a:t>ADOLESCENTES Y JOVENES</a:t>
            </a:r>
          </a:p>
          <a:p>
            <a:r>
              <a:rPr lang="es-PE" dirty="0" smtClean="0"/>
              <a:t>DERECHOS DE MINORIAS </a:t>
            </a:r>
          </a:p>
          <a:p>
            <a:pPr lvl="1"/>
            <a:r>
              <a:rPr lang="es-PE" dirty="0" smtClean="0"/>
              <a:t>GAY, LESIBIANAS, TRANS, TRANSGENERO</a:t>
            </a:r>
          </a:p>
          <a:p>
            <a:pPr lvl="1"/>
            <a:r>
              <a:rPr lang="es-PE" dirty="0" smtClean="0"/>
              <a:t>Capacidades diferentes</a:t>
            </a:r>
          </a:p>
          <a:p>
            <a:r>
              <a:rPr lang="es-PE" dirty="0" smtClean="0"/>
              <a:t>DERECHOS DE LOS PUEBLOS INDIGENAS Y AFROPERUANOS</a:t>
            </a:r>
          </a:p>
          <a:p>
            <a:pPr lvl="1"/>
            <a:r>
              <a:rPr lang="es-PE" dirty="0" smtClean="0"/>
              <a:t>CONSENTIMIENTO PREVIO</a:t>
            </a:r>
          </a:p>
          <a:p>
            <a:pPr lvl="1"/>
            <a:r>
              <a:rPr lang="es-PE" dirty="0" smtClean="0"/>
              <a:t>DERECHO A LA IDENTIDAD (</a:t>
            </a:r>
            <a:r>
              <a:rPr lang="es-PE" dirty="0" err="1" smtClean="0"/>
              <a:t>dni</a:t>
            </a:r>
            <a:r>
              <a:rPr lang="es-PE" dirty="0" smtClean="0"/>
              <a: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Epidemia del VIH</a:t>
            </a:r>
            <a:endParaRPr lang="en-US" dirty="0"/>
          </a:p>
        </p:txBody>
      </p:sp>
      <p:sp>
        <p:nvSpPr>
          <p:cNvPr id="3" name="Content Placeholder 2"/>
          <p:cNvSpPr>
            <a:spLocks noGrp="1"/>
          </p:cNvSpPr>
          <p:nvPr>
            <p:ph idx="1"/>
          </p:nvPr>
        </p:nvSpPr>
        <p:spPr/>
        <p:txBody>
          <a:bodyPr>
            <a:normAutofit fontScale="77500" lnSpcReduction="20000"/>
          </a:bodyPr>
          <a:lstStyle/>
          <a:p>
            <a:r>
              <a:rPr lang="es-ES" dirty="0" smtClean="0"/>
              <a:t>Epidemia concentrada: HSH,  </a:t>
            </a:r>
            <a:r>
              <a:rPr lang="es-ES" dirty="0"/>
              <a:t>población </a:t>
            </a:r>
            <a:r>
              <a:rPr lang="es-ES" dirty="0" err="1" smtClean="0"/>
              <a:t>trans</a:t>
            </a:r>
            <a:r>
              <a:rPr lang="es-ES" dirty="0" smtClean="0"/>
              <a:t>;  </a:t>
            </a:r>
            <a:r>
              <a:rPr lang="es-ES" dirty="0"/>
              <a:t>trabajadoras </a:t>
            </a:r>
            <a:r>
              <a:rPr lang="es-ES" dirty="0" smtClean="0"/>
              <a:t>sexuales. </a:t>
            </a:r>
          </a:p>
          <a:p>
            <a:r>
              <a:rPr lang="es-ES" dirty="0" smtClean="0"/>
              <a:t>70</a:t>
            </a:r>
            <a:r>
              <a:rPr lang="es-ES" dirty="0"/>
              <a:t>% de casos incidentes en el año 2010 correspondían a HSH (incluyendo </a:t>
            </a:r>
            <a:r>
              <a:rPr lang="es-ES" dirty="0" err="1"/>
              <a:t>trans</a:t>
            </a:r>
            <a:r>
              <a:rPr lang="es-ES" dirty="0"/>
              <a:t>), trabajadoras sexuales, parejas femeninas de HSH, clientes de trabajadoras sexuales y parejas de clientes de trabajadoras sexuales  (fuente: Alarcón, </a:t>
            </a:r>
            <a:r>
              <a:rPr lang="es-ES" dirty="0" smtClean="0"/>
              <a:t>2009) </a:t>
            </a:r>
          </a:p>
          <a:p>
            <a:r>
              <a:rPr lang="es-ES" dirty="0" smtClean="0"/>
              <a:t>La </a:t>
            </a:r>
            <a:r>
              <a:rPr lang="es-ES" dirty="0"/>
              <a:t>gran mayoría de casos nuevos de VIH en el país se encuentran en los grupos llamados de alto riesgo y en sus parejas.  Asimismo, un grupo importante de nuevos casos se está dando entre personas que practican el sexo casual heterosexual no protegido y sus parejas (11.8%) (fuente:  Alarcón, 2009).</a:t>
            </a:r>
            <a:endParaRPr lang="en-US" dirty="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8600" y="457201"/>
            <a:ext cx="8610600" cy="12192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E" sz="3200" b="1" i="0" u="none" strike="noStrike" kern="1200" cap="none" spc="0" normalizeH="0" baseline="0" noProof="0" dirty="0" smtClean="0">
                <a:ln>
                  <a:noFill/>
                </a:ln>
                <a:solidFill>
                  <a:schemeClr val="tx1"/>
                </a:solidFill>
                <a:effectLst/>
                <a:uLnTx/>
                <a:uFillTx/>
                <a:latin typeface="+mj-lt"/>
                <a:ea typeface="+mj-ea"/>
                <a:cs typeface="+mj-cs"/>
              </a:rPr>
              <a:t>Disponibilidad de partidas de nacimiento </a:t>
            </a:r>
            <a:r>
              <a:rPr lang="es-PE" sz="3200" b="1" dirty="0" smtClean="0">
                <a:latin typeface="+mj-lt"/>
                <a:ea typeface="+mj-ea"/>
                <a:cs typeface="+mj-cs"/>
              </a:rPr>
              <a:t>en &lt; 18,</a:t>
            </a:r>
            <a:r>
              <a:rPr kumimoji="0" lang="es-PE" sz="3200" b="1" i="0" u="none" strike="noStrike" kern="1200" cap="none" spc="0" normalizeH="0" baseline="0" noProof="0" dirty="0" smtClean="0">
                <a:ln>
                  <a:noFill/>
                </a:ln>
                <a:solidFill>
                  <a:schemeClr val="tx1"/>
                </a:solidFill>
                <a:effectLst/>
                <a:uLnTx/>
                <a:uFillTx/>
                <a:latin typeface="+mj-lt"/>
                <a:ea typeface="+mj-ea"/>
                <a:cs typeface="+mj-cs"/>
              </a:rPr>
              <a:t> Perú y comunidades nativas Amazónicas, 2007</a:t>
            </a:r>
            <a:endParaRPr kumimoji="0" lang="en-US" sz="3200" b="1"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590550" y="1947156"/>
            <a:ext cx="7867650" cy="3217168"/>
          </a:xfrm>
          <a:prstGeom prst="rect">
            <a:avLst/>
          </a:prstGeom>
          <a:noFill/>
          <a:ln w="9525">
            <a:noFill/>
            <a:miter lim="800000"/>
            <a:headEnd/>
            <a:tailEnd/>
          </a:ln>
        </p:spPr>
      </p:pic>
      <p:sp>
        <p:nvSpPr>
          <p:cNvPr id="6" name="Title 1"/>
          <p:cNvSpPr txBox="1">
            <a:spLocks/>
          </p:cNvSpPr>
          <p:nvPr/>
        </p:nvSpPr>
        <p:spPr>
          <a:xfrm>
            <a:off x="609600" y="5638800"/>
            <a:ext cx="7848600" cy="381000"/>
          </a:xfrm>
          <a:prstGeom prst="rect">
            <a:avLst/>
          </a:prstGeom>
        </p:spPr>
        <p:txBody>
          <a:bodyPr>
            <a:noAutofit/>
          </a:bodyPr>
          <a:lstStyle/>
          <a:p>
            <a:pPr lvl="0">
              <a:spcBef>
                <a:spcPct val="0"/>
              </a:spcBef>
              <a:defRPr/>
            </a:pPr>
            <a:r>
              <a:rPr lang="es-ES" sz="1400" b="1" dirty="0" smtClean="0"/>
              <a:t>Fuente: INEI – II Censo de Comunidades Indígenas de la Amazonía Peruana - Censos Nacionales 2007: XI de Población y VI de Vivienda</a:t>
            </a:r>
            <a:endParaRPr kumimoji="0" lang="en-US" sz="14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PE" dirty="0" smtClean="0"/>
              <a:t>ESTADO Y GOBERNABILIDAD DEMOCRATICA</a:t>
            </a:r>
            <a:endParaRPr lang="en-US" dirty="0"/>
          </a:p>
        </p:txBody>
      </p:sp>
      <p:sp>
        <p:nvSpPr>
          <p:cNvPr id="5" name="Text Placeholder 4"/>
          <p:cNvSpPr>
            <a:spLocks noGrp="1"/>
          </p:cNvSpPr>
          <p:nvPr>
            <p:ph type="body" idx="1"/>
          </p:nvPr>
        </p:nvSpPr>
        <p:spPr/>
        <p:txBody>
          <a:bodyPr/>
          <a:lstStyle/>
          <a:p>
            <a:endParaRPr lang="en-US"/>
          </a:p>
        </p:txBody>
      </p:sp>
      <p:grpSp>
        <p:nvGrpSpPr>
          <p:cNvPr id="6" name="Group 5"/>
          <p:cNvGrpSpPr>
            <a:grpSpLocks/>
          </p:cNvGrpSpPr>
          <p:nvPr/>
        </p:nvGrpSpPr>
        <p:grpSpPr bwMode="auto">
          <a:xfrm>
            <a:off x="0" y="0"/>
            <a:ext cx="9144000" cy="946150"/>
            <a:chOff x="0" y="0"/>
            <a:chExt cx="9144000" cy="945777"/>
          </a:xfrm>
        </p:grpSpPr>
        <p:pic>
          <p:nvPicPr>
            <p:cNvPr id="7" name="Picture 3" descr="Naciones Unidas">
              <a:hlinkClick r:id="rId2"/>
            </p:cNvPr>
            <p:cNvPicPr>
              <a:picLocks noChangeAspect="1" noChangeArrowheads="1"/>
            </p:cNvPicPr>
            <p:nvPr/>
          </p:nvPicPr>
          <p:blipFill>
            <a:blip r:embed="rId3" cstate="print"/>
            <a:srcRect/>
            <a:stretch>
              <a:fillRect/>
            </a:stretch>
          </p:blipFill>
          <p:spPr bwMode="auto">
            <a:xfrm>
              <a:off x="0" y="0"/>
              <a:ext cx="1219200" cy="945777"/>
            </a:xfrm>
            <a:prstGeom prst="rect">
              <a:avLst/>
            </a:prstGeom>
            <a:noFill/>
            <a:ln w="9525">
              <a:noFill/>
              <a:miter lim="800000"/>
              <a:headEnd/>
              <a:tailEnd/>
            </a:ln>
          </p:spPr>
        </p:pic>
        <p:pic>
          <p:nvPicPr>
            <p:cNvPr id="8" name="Picture 4" descr="Sistema de las Naciones Unidas en el Perú">
              <a:hlinkClick r:id="rId2"/>
            </p:cNvPr>
            <p:cNvPicPr>
              <a:picLocks noChangeAspect="1" noChangeArrowheads="1"/>
            </p:cNvPicPr>
            <p:nvPr/>
          </p:nvPicPr>
          <p:blipFill>
            <a:blip r:embed="rId4" cstate="print"/>
            <a:srcRect/>
            <a:stretch>
              <a:fillRect/>
            </a:stretch>
          </p:blipFill>
          <p:spPr bwMode="auto">
            <a:xfrm>
              <a:off x="1214882" y="0"/>
              <a:ext cx="7929118" cy="93834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E" dirty="0" smtClean="0"/>
              <a:t>SATISFACCION CON LA DEMOCRACIA (2009)</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457201" y="2034353"/>
            <a:ext cx="8305800" cy="36576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APOYO A LA DEMOCRACIA</a:t>
            </a:r>
            <a:endParaRPr lang="en-US" dirty="0"/>
          </a:p>
        </p:txBody>
      </p:sp>
      <p:graphicFrame>
        <p:nvGraphicFramePr>
          <p:cNvPr id="4" name="1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Sociedad política y sociedad civil</a:t>
            </a:r>
            <a:endParaRPr lang="en-US" dirty="0"/>
          </a:p>
        </p:txBody>
      </p:sp>
      <p:sp>
        <p:nvSpPr>
          <p:cNvPr id="3" name="Content Placeholder 2"/>
          <p:cNvSpPr>
            <a:spLocks noGrp="1"/>
          </p:cNvSpPr>
          <p:nvPr>
            <p:ph idx="1"/>
          </p:nvPr>
        </p:nvSpPr>
        <p:spPr/>
        <p:txBody>
          <a:bodyPr/>
          <a:lstStyle/>
          <a:p>
            <a:r>
              <a:rPr lang="es-PE" dirty="0" smtClean="0"/>
              <a:t>Fragmentación de la representación política</a:t>
            </a:r>
          </a:p>
          <a:p>
            <a:r>
              <a:rPr lang="es-PE" dirty="0" smtClean="0"/>
              <a:t>Calidad de los órganos político colegiados</a:t>
            </a:r>
          </a:p>
          <a:p>
            <a:r>
              <a:rPr lang="es-PE" dirty="0" smtClean="0"/>
              <a:t>Relaciones clientelares</a:t>
            </a:r>
          </a:p>
          <a:p>
            <a:r>
              <a:rPr lang="es-PE" dirty="0" smtClean="0"/>
              <a:t>Participación ciudadana instrumental</a:t>
            </a:r>
          </a:p>
          <a:p>
            <a:r>
              <a:rPr lang="es-PE" dirty="0" smtClean="0"/>
              <a:t>Pluralismo e identidad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IDENTIFICACION DE PROBLEMAS</a:t>
            </a:r>
            <a:endParaRPr lang="en-US" dirty="0"/>
          </a:p>
        </p:txBody>
      </p:sp>
      <p:sp>
        <p:nvSpPr>
          <p:cNvPr id="3" name="Content Placeholder 2"/>
          <p:cNvSpPr>
            <a:spLocks noGrp="1"/>
          </p:cNvSpPr>
          <p:nvPr>
            <p:ph idx="1"/>
          </p:nvPr>
        </p:nvSpPr>
        <p:spPr/>
        <p:txBody>
          <a:bodyPr/>
          <a:lstStyle/>
          <a:p>
            <a:r>
              <a:rPr lang="es-PE" dirty="0" smtClean="0"/>
              <a:t>DESARROLLO  ECONOMICO</a:t>
            </a:r>
          </a:p>
          <a:p>
            <a:r>
              <a:rPr lang="es-PE" dirty="0" smtClean="0"/>
              <a:t>DESARROLLO SOCIAL</a:t>
            </a:r>
          </a:p>
          <a:p>
            <a:r>
              <a:rPr lang="es-PE" dirty="0" smtClean="0"/>
              <a:t>ESTADO Y GOBERNABILIDAD DEMOCRATICA</a:t>
            </a:r>
          </a:p>
          <a:p>
            <a:r>
              <a:rPr lang="es-PE" dirty="0" smtClean="0"/>
              <a:t>MEDIO AMBIENTE, CAMBIO CLIMATICO Y GESTION DE RIESGOS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CORRUPCION</a:t>
            </a:r>
            <a:endParaRPr lang="en-US" dirty="0"/>
          </a:p>
        </p:txBody>
      </p:sp>
      <p:pic>
        <p:nvPicPr>
          <p:cNvPr id="4" name="Picture 5"/>
          <p:cNvPicPr>
            <a:picLocks noGrp="1" noChangeAspect="1" noChangeArrowheads="1"/>
          </p:cNvPicPr>
          <p:nvPr>
            <p:ph idx="1"/>
          </p:nvPr>
        </p:nvPicPr>
        <p:blipFill>
          <a:blip r:embed="rId2" cstate="print"/>
          <a:srcRect/>
          <a:stretch>
            <a:fillRect/>
          </a:stretch>
        </p:blipFill>
        <p:spPr bwMode="auto">
          <a:xfrm>
            <a:off x="304801" y="1600200"/>
            <a:ext cx="85344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OPINION PUBLICA</a:t>
            </a:r>
            <a:endParaRPr lang="en-US" dirty="0"/>
          </a:p>
        </p:txBody>
      </p:sp>
      <p:pic>
        <p:nvPicPr>
          <p:cNvPr id="4" name="Picture 6"/>
          <p:cNvPicPr>
            <a:picLocks noGrp="1" noChangeAspect="1" noChangeArrowheads="1"/>
          </p:cNvPicPr>
          <p:nvPr>
            <p:ph idx="1"/>
          </p:nvPr>
        </p:nvPicPr>
        <p:blipFill>
          <a:blip r:embed="rId2" cstate="print"/>
          <a:srcRect/>
          <a:stretch>
            <a:fillRect/>
          </a:stretch>
        </p:blipFill>
        <p:spPr bwMode="auto">
          <a:xfrm>
            <a:off x="494408" y="1600200"/>
            <a:ext cx="8155183"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PE" dirty="0" smtClean="0"/>
              <a:t>SEGURIDAD CIUDADANA</a:t>
            </a:r>
            <a:br>
              <a:rPr lang="es-PE" dirty="0" smtClean="0"/>
            </a:br>
            <a:r>
              <a:rPr lang="es-PE" sz="1800" dirty="0" smtClean="0"/>
              <a:t>TASA DE HOMICIDIO</a:t>
            </a:r>
            <a:endParaRPr lang="en-US" dirty="0"/>
          </a:p>
        </p:txBody>
      </p:sp>
      <p:graphicFrame>
        <p:nvGraphicFramePr>
          <p:cNvPr id="4" name="Chart 28"/>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SEGURIDAD CIUDADANA</a:t>
            </a:r>
            <a:endParaRPr lang="en-US" dirty="0"/>
          </a:p>
        </p:txBody>
      </p:sp>
      <p:pic>
        <p:nvPicPr>
          <p:cNvPr id="4" name="Picture 5"/>
          <p:cNvPicPr>
            <a:picLocks noGrp="1" noChangeAspect="1" noChangeArrowheads="1"/>
          </p:cNvPicPr>
          <p:nvPr>
            <p:ph idx="1"/>
          </p:nvPr>
        </p:nvPicPr>
        <p:blipFill>
          <a:blip r:embed="rId2" cstate="print"/>
          <a:srcRect/>
          <a:stretch>
            <a:fillRect/>
          </a:stretch>
        </p:blipFill>
        <p:spPr bwMode="auto">
          <a:xfrm>
            <a:off x="304800" y="1676400"/>
            <a:ext cx="8382000" cy="4571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SEGURIDAD CIUDADANA</a:t>
            </a:r>
            <a:endParaRPr lang="en-US" dirty="0"/>
          </a:p>
        </p:txBody>
      </p:sp>
      <p:pic>
        <p:nvPicPr>
          <p:cNvPr id="4" name="3 Marcador de contenido" descr="Cultivoarbustos[2].JPG"/>
          <p:cNvPicPr>
            <a:picLocks noGrp="1" noChangeAspect="1"/>
          </p:cNvPicPr>
          <p:nvPr>
            <p:ph idx="1"/>
          </p:nvPr>
        </p:nvPicPr>
        <p:blipFill>
          <a:blip r:embed="rId2" cstate="print"/>
          <a:srcRect/>
          <a:stretch>
            <a:fillRect/>
          </a:stretch>
        </p:blipFill>
        <p:spPr>
          <a:xfrm>
            <a:off x="609600" y="1752600"/>
            <a:ext cx="7924800" cy="4571999"/>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GESTION PUBLICA</a:t>
            </a:r>
            <a:endParaRPr lang="en-US" dirty="0"/>
          </a:p>
        </p:txBody>
      </p:sp>
      <p:sp>
        <p:nvSpPr>
          <p:cNvPr id="3" name="Content Placeholder 2"/>
          <p:cNvSpPr>
            <a:spLocks noGrp="1"/>
          </p:cNvSpPr>
          <p:nvPr>
            <p:ph idx="1"/>
          </p:nvPr>
        </p:nvSpPr>
        <p:spPr/>
        <p:txBody>
          <a:bodyPr/>
          <a:lstStyle/>
          <a:p>
            <a:r>
              <a:rPr lang="es-PE" dirty="0" smtClean="0"/>
              <a:t>ORDENAR PROCESO DE DESCENTRALIZACION</a:t>
            </a:r>
          </a:p>
          <a:p>
            <a:r>
              <a:rPr lang="es-PE" dirty="0" smtClean="0"/>
              <a:t>FACILITAR USO DEL SNIP PARA LA INVERSION SOCIAL</a:t>
            </a:r>
          </a:p>
          <a:p>
            <a:r>
              <a:rPr lang="es-PE" dirty="0" smtClean="0"/>
              <a:t>DESARROLLO DE CAPACIDADES PARA LA MOVILIZACION DE RECURSOS NACIONALES</a:t>
            </a:r>
          </a:p>
          <a:p>
            <a:r>
              <a:rPr lang="es-PE" dirty="0" smtClean="0"/>
              <a:t>COORDINACION INTERSECTORIAL</a:t>
            </a:r>
          </a:p>
          <a:p>
            <a:r>
              <a:rPr lang="es-PE" dirty="0" smtClean="0"/>
              <a:t>RECURSOS HUMANOS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PE" dirty="0" smtClean="0"/>
              <a:t>MEDIO AMBIENTE, CAMBIO CLIMATICO Y GESTION DE RIESGOS</a:t>
            </a:r>
            <a:endParaRPr lang="en-US" dirty="0"/>
          </a:p>
        </p:txBody>
      </p:sp>
      <p:sp>
        <p:nvSpPr>
          <p:cNvPr id="5" name="Text Placeholder 4"/>
          <p:cNvSpPr>
            <a:spLocks noGrp="1"/>
          </p:cNvSpPr>
          <p:nvPr>
            <p:ph type="body" idx="1"/>
          </p:nvPr>
        </p:nvSpPr>
        <p:spPr/>
        <p:txBody>
          <a:bodyPr/>
          <a:lstStyle/>
          <a:p>
            <a:endParaRPr lang="en-US"/>
          </a:p>
        </p:txBody>
      </p:sp>
      <p:grpSp>
        <p:nvGrpSpPr>
          <p:cNvPr id="6" name="Group 5"/>
          <p:cNvGrpSpPr>
            <a:grpSpLocks/>
          </p:cNvGrpSpPr>
          <p:nvPr/>
        </p:nvGrpSpPr>
        <p:grpSpPr bwMode="auto">
          <a:xfrm>
            <a:off x="0" y="0"/>
            <a:ext cx="9144000" cy="946150"/>
            <a:chOff x="0" y="0"/>
            <a:chExt cx="9144000" cy="945777"/>
          </a:xfrm>
        </p:grpSpPr>
        <p:pic>
          <p:nvPicPr>
            <p:cNvPr id="7" name="Picture 3" descr="Naciones Unidas">
              <a:hlinkClick r:id="rId2"/>
            </p:cNvPr>
            <p:cNvPicPr>
              <a:picLocks noChangeAspect="1" noChangeArrowheads="1"/>
            </p:cNvPicPr>
            <p:nvPr/>
          </p:nvPicPr>
          <p:blipFill>
            <a:blip r:embed="rId3" cstate="print"/>
            <a:srcRect/>
            <a:stretch>
              <a:fillRect/>
            </a:stretch>
          </p:blipFill>
          <p:spPr bwMode="auto">
            <a:xfrm>
              <a:off x="0" y="0"/>
              <a:ext cx="1219200" cy="945777"/>
            </a:xfrm>
            <a:prstGeom prst="rect">
              <a:avLst/>
            </a:prstGeom>
            <a:noFill/>
            <a:ln w="9525">
              <a:noFill/>
              <a:miter lim="800000"/>
              <a:headEnd/>
              <a:tailEnd/>
            </a:ln>
          </p:spPr>
        </p:pic>
        <p:pic>
          <p:nvPicPr>
            <p:cNvPr id="8" name="Picture 4" descr="Sistema de las Naciones Unidas en el Perú">
              <a:hlinkClick r:id="rId2"/>
            </p:cNvPr>
            <p:cNvPicPr>
              <a:picLocks noChangeAspect="1" noChangeArrowheads="1"/>
            </p:cNvPicPr>
            <p:nvPr/>
          </p:nvPicPr>
          <p:blipFill>
            <a:blip r:embed="rId4" cstate="print"/>
            <a:srcRect/>
            <a:stretch>
              <a:fillRect/>
            </a:stretch>
          </p:blipFill>
          <p:spPr bwMode="auto">
            <a:xfrm>
              <a:off x="1214882" y="0"/>
              <a:ext cx="7929118" cy="93834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CONTAMINACION </a:t>
            </a:r>
            <a:endParaRPr lang="en-US" dirty="0"/>
          </a:p>
        </p:txBody>
      </p:sp>
      <p:sp>
        <p:nvSpPr>
          <p:cNvPr id="3" name="Content Placeholder 2"/>
          <p:cNvSpPr>
            <a:spLocks noGrp="1"/>
          </p:cNvSpPr>
          <p:nvPr>
            <p:ph idx="1"/>
          </p:nvPr>
        </p:nvSpPr>
        <p:spPr/>
        <p:txBody>
          <a:bodyPr>
            <a:normAutofit/>
          </a:bodyPr>
          <a:lstStyle/>
          <a:p>
            <a:pPr lvl="0"/>
            <a:r>
              <a:rPr lang="es-PE" dirty="0" smtClean="0"/>
              <a:t>Contaminación y morbilidad: infecciones respiratorias agudas (</a:t>
            </a:r>
            <a:r>
              <a:rPr lang="es-PE" dirty="0" err="1" smtClean="0"/>
              <a:t>IRAs</a:t>
            </a:r>
            <a:r>
              <a:rPr lang="es-PE" dirty="0" smtClean="0"/>
              <a:t>) y las enfermedades crónicas de las vías respiratorias inferiores (Miranda 2007).</a:t>
            </a:r>
          </a:p>
          <a:p>
            <a:pPr lvl="0"/>
            <a:r>
              <a:rPr lang="es-MX" dirty="0" smtClean="0"/>
              <a:t>Ingesta de agua contaminada</a:t>
            </a:r>
            <a:endParaRPr lang="es-PE" dirty="0" smtClean="0"/>
          </a:p>
          <a:p>
            <a:pPr lvl="0"/>
            <a:r>
              <a:rPr lang="es-PE" dirty="0" smtClean="0"/>
              <a:t>Caso  Lima, concentración de PM se encuentra por encima del estándar establecido (INEI 2010). </a:t>
            </a:r>
            <a:endParaRPr lang="en-US" dirty="0" smtClean="0"/>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CONTAMINACION</a:t>
            </a:r>
            <a:endParaRPr lang="en-US" dirty="0"/>
          </a:p>
        </p:txBody>
      </p:sp>
      <p:sp>
        <p:nvSpPr>
          <p:cNvPr id="3" name="Content Placeholder 2"/>
          <p:cNvSpPr>
            <a:spLocks noGrp="1"/>
          </p:cNvSpPr>
          <p:nvPr>
            <p:ph idx="1"/>
          </p:nvPr>
        </p:nvSpPr>
        <p:spPr/>
        <p:txBody>
          <a:bodyPr>
            <a:normAutofit/>
          </a:bodyPr>
          <a:lstStyle/>
          <a:p>
            <a:pPr lvl="0"/>
            <a:r>
              <a:rPr lang="es-MX" dirty="0" smtClean="0"/>
              <a:t>Recurso hídrico</a:t>
            </a:r>
          </a:p>
          <a:p>
            <a:r>
              <a:rPr lang="es-MX" dirty="0" smtClean="0"/>
              <a:t>Recurso suelo: proceso de desertificación; erosión severa.  En franja desértica (costa), se presupone que la degradación a la fecha sea mucho mayor.</a:t>
            </a:r>
          </a:p>
          <a:p>
            <a:r>
              <a:rPr lang="es-MX" dirty="0" smtClean="0"/>
              <a:t>En el país se generan 61 468 TM/año de residuos peligrosos</a:t>
            </a:r>
            <a:endParaRPr lang="en-US" dirty="0" smtClean="0"/>
          </a:p>
          <a:p>
            <a:pPr lvl="0"/>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BIODIVERSIDAD</a:t>
            </a:r>
            <a:endParaRPr lang="en-US" dirty="0"/>
          </a:p>
        </p:txBody>
      </p:sp>
      <p:sp>
        <p:nvSpPr>
          <p:cNvPr id="3" name="Content Placeholder 2"/>
          <p:cNvSpPr>
            <a:spLocks noGrp="1"/>
          </p:cNvSpPr>
          <p:nvPr>
            <p:ph idx="1"/>
          </p:nvPr>
        </p:nvSpPr>
        <p:spPr/>
        <p:txBody>
          <a:bodyPr>
            <a:normAutofit fontScale="92500"/>
          </a:bodyPr>
          <a:lstStyle/>
          <a:p>
            <a:pPr lvl="0"/>
            <a:r>
              <a:rPr lang="es-ES" dirty="0" smtClean="0"/>
              <a:t>Pérdida de especies y el aumento de  especies en peligro de extinción; </a:t>
            </a:r>
          </a:p>
          <a:p>
            <a:pPr lvl="0"/>
            <a:r>
              <a:rPr lang="es-ES" dirty="0" smtClean="0"/>
              <a:t>Existen 5354 especies endémicas de plantas en peligro de extinción y 301 especies de fauna silvestre en peligro; de ellas el 7.6% se encuentran en estado crítico, 23.6% se encuentran en peligro, 38.5% están en situación vulnerable y 30.2% en situación casi amenazada.</a:t>
            </a:r>
            <a:endParaRPr lang="en-US" dirty="0" smtClean="0"/>
          </a:p>
          <a:p>
            <a:pPr lvl="0"/>
            <a:r>
              <a:rPr lang="es-ES" dirty="0" smtClean="0"/>
              <a:t>La erosión genética</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Desarrollo económico</a:t>
            </a:r>
            <a:endParaRPr lang="en-US" dirty="0"/>
          </a:p>
        </p:txBody>
      </p:sp>
      <p:sp>
        <p:nvSpPr>
          <p:cNvPr id="3" name="Text Placeholder 2"/>
          <p:cNvSpPr>
            <a:spLocks noGrp="1"/>
          </p:cNvSpPr>
          <p:nvPr>
            <p:ph type="body" idx="1"/>
          </p:nvPr>
        </p:nvSpPr>
        <p:spPr/>
        <p:txBody>
          <a:bodyPr/>
          <a:lstStyle/>
          <a:p>
            <a:endParaRPr lang="en-US" dirty="0"/>
          </a:p>
        </p:txBody>
      </p:sp>
      <p:grpSp>
        <p:nvGrpSpPr>
          <p:cNvPr id="4" name="Group 3"/>
          <p:cNvGrpSpPr>
            <a:grpSpLocks/>
          </p:cNvGrpSpPr>
          <p:nvPr/>
        </p:nvGrpSpPr>
        <p:grpSpPr bwMode="auto">
          <a:xfrm>
            <a:off x="0" y="0"/>
            <a:ext cx="9144000" cy="946150"/>
            <a:chOff x="0" y="0"/>
            <a:chExt cx="9144000" cy="945777"/>
          </a:xfrm>
        </p:grpSpPr>
        <p:pic>
          <p:nvPicPr>
            <p:cNvPr id="5" name="Picture 3" descr="Naciones Unidas">
              <a:hlinkClick r:id="rId2"/>
            </p:cNvPr>
            <p:cNvPicPr>
              <a:picLocks noChangeAspect="1" noChangeArrowheads="1"/>
            </p:cNvPicPr>
            <p:nvPr/>
          </p:nvPicPr>
          <p:blipFill>
            <a:blip r:embed="rId3" cstate="print"/>
            <a:srcRect/>
            <a:stretch>
              <a:fillRect/>
            </a:stretch>
          </p:blipFill>
          <p:spPr bwMode="auto">
            <a:xfrm>
              <a:off x="0" y="0"/>
              <a:ext cx="1219200" cy="945777"/>
            </a:xfrm>
            <a:prstGeom prst="rect">
              <a:avLst/>
            </a:prstGeom>
            <a:noFill/>
            <a:ln w="9525">
              <a:noFill/>
              <a:miter lim="800000"/>
              <a:headEnd/>
              <a:tailEnd/>
            </a:ln>
          </p:spPr>
        </p:pic>
        <p:pic>
          <p:nvPicPr>
            <p:cNvPr id="6" name="Picture 4" descr="Sistema de las Naciones Unidas en el Perú">
              <a:hlinkClick r:id="rId2"/>
            </p:cNvPr>
            <p:cNvPicPr>
              <a:picLocks noChangeAspect="1" noChangeArrowheads="1"/>
            </p:cNvPicPr>
            <p:nvPr/>
          </p:nvPicPr>
          <p:blipFill>
            <a:blip r:embed="rId4" cstate="print"/>
            <a:srcRect/>
            <a:stretch>
              <a:fillRect/>
            </a:stretch>
          </p:blipFill>
          <p:spPr bwMode="auto">
            <a:xfrm>
              <a:off x="1214882" y="0"/>
              <a:ext cx="7929118" cy="93834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AGUA</a:t>
            </a:r>
            <a:endParaRPr lang="en-US" dirty="0"/>
          </a:p>
        </p:txBody>
      </p:sp>
      <p:sp>
        <p:nvSpPr>
          <p:cNvPr id="3" name="Content Placeholder 2"/>
          <p:cNvSpPr>
            <a:spLocks noGrp="1"/>
          </p:cNvSpPr>
          <p:nvPr>
            <p:ph idx="1"/>
          </p:nvPr>
        </p:nvSpPr>
        <p:spPr/>
        <p:txBody>
          <a:bodyPr>
            <a:normAutofit/>
          </a:bodyPr>
          <a:lstStyle/>
          <a:p>
            <a:pPr lvl="0"/>
            <a:r>
              <a:rPr lang="es-ES" dirty="0" smtClean="0"/>
              <a:t>Agua para agricultura: </a:t>
            </a:r>
          </a:p>
          <a:p>
            <a:pPr lvl="1"/>
            <a:r>
              <a:rPr lang="es-ES" dirty="0" smtClean="0"/>
              <a:t>necesidad de ejecutar obras de infraestructura para la provisión de recursos hacia la costa</a:t>
            </a:r>
          </a:p>
          <a:p>
            <a:pPr lvl="1"/>
            <a:r>
              <a:rPr lang="es-ES" dirty="0" smtClean="0"/>
              <a:t>gestión y  reducción de conflictos. Del total de 235 conflictos en este tema, 59% se refiere a la contraposición de diversos usos y sólo un 5% a problemas de acceso al recurso. </a:t>
            </a:r>
            <a:endParaRPr lang="en-U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CAMBIO CLIMATICO</a:t>
            </a:r>
            <a:endParaRPr lang="en-US" dirty="0"/>
          </a:p>
        </p:txBody>
      </p:sp>
      <p:sp>
        <p:nvSpPr>
          <p:cNvPr id="3" name="Content Placeholder 2"/>
          <p:cNvSpPr>
            <a:spLocks noGrp="1"/>
          </p:cNvSpPr>
          <p:nvPr>
            <p:ph idx="1"/>
          </p:nvPr>
        </p:nvSpPr>
        <p:spPr/>
        <p:txBody>
          <a:bodyPr>
            <a:normAutofit fontScale="85000" lnSpcReduction="20000"/>
          </a:bodyPr>
          <a:lstStyle/>
          <a:p>
            <a:pPr lvl="0"/>
            <a:r>
              <a:rPr lang="es-ES" dirty="0" smtClean="0"/>
              <a:t>Incremento de las emisiones de GEI   </a:t>
            </a:r>
          </a:p>
          <a:p>
            <a:pPr lvl="0"/>
            <a:r>
              <a:rPr lang="es-ES" dirty="0" smtClean="0"/>
              <a:t>Cambios en la matriz energética nacional y los que faltan por realizarse.</a:t>
            </a:r>
          </a:p>
          <a:p>
            <a:pPr lvl="1"/>
            <a:r>
              <a:rPr lang="es-ES" dirty="0" smtClean="0"/>
              <a:t> petróleo  ha bajado a 60.1%, aún sigue siendo significativo.</a:t>
            </a:r>
          </a:p>
          <a:p>
            <a:pPr lvl="1"/>
            <a:r>
              <a:rPr lang="es-ES" dirty="0" smtClean="0"/>
              <a:t>las emisiones de GEI de la generación de energía eléctrica crecieron en 218% en el año 2009 respecto del año 2000 . </a:t>
            </a:r>
          </a:p>
          <a:p>
            <a:pPr lvl="1"/>
            <a:r>
              <a:rPr lang="es-ES" dirty="0" smtClean="0"/>
              <a:t>quema de combustibles fósiles para el sector transporte, reportó un incremento en las emisiones de 23.8% en el año 2009, respecto del año 2000  </a:t>
            </a:r>
          </a:p>
          <a:p>
            <a:r>
              <a:rPr lang="es-ES" dirty="0" smtClean="0"/>
              <a:t>En el sector industrial, el alto consumo de petróleo y la quema de residuos ha generado un incremento de 80.2% en el periodo 2000 – 2009   </a:t>
            </a:r>
            <a:endParaRPr lang="en-US" dirty="0" smtClean="0"/>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CAMBIO CLIMATICO</a:t>
            </a:r>
            <a:endParaRPr lang="en-US" dirty="0"/>
          </a:p>
        </p:txBody>
      </p:sp>
      <p:sp>
        <p:nvSpPr>
          <p:cNvPr id="3" name="Content Placeholder 2"/>
          <p:cNvSpPr>
            <a:spLocks noGrp="1"/>
          </p:cNvSpPr>
          <p:nvPr>
            <p:ph idx="1"/>
          </p:nvPr>
        </p:nvSpPr>
        <p:spPr/>
        <p:txBody>
          <a:bodyPr>
            <a:normAutofit fontScale="85000" lnSpcReduction="20000"/>
          </a:bodyPr>
          <a:lstStyle/>
          <a:p>
            <a:pPr lvl="0"/>
            <a:r>
              <a:rPr lang="es-ES" dirty="0" smtClean="0"/>
              <a:t>Puntos de inflexión: </a:t>
            </a:r>
            <a:r>
              <a:rPr lang="es-ES" dirty="0" err="1" smtClean="0"/>
              <a:t>sabanización</a:t>
            </a:r>
            <a:r>
              <a:rPr lang="es-ES" dirty="0" smtClean="0"/>
              <a:t> de la Amazonia y la desaparición de los glaciares tropicales.</a:t>
            </a:r>
            <a:endParaRPr lang="en-US" dirty="0" smtClean="0"/>
          </a:p>
          <a:p>
            <a:pPr lvl="0"/>
            <a:r>
              <a:rPr lang="es-ES" dirty="0" smtClean="0"/>
              <a:t>El 77% de los glaciares tropicales del mundo se concentra en el territorio peruano; </a:t>
            </a:r>
          </a:p>
          <a:p>
            <a:pPr lvl="0"/>
            <a:r>
              <a:rPr lang="es-ES" dirty="0" smtClean="0"/>
              <a:t>En los últimos 35 años se ha perdido el 22% del total de la masa glaciar. </a:t>
            </a:r>
          </a:p>
          <a:p>
            <a:pPr lvl="0"/>
            <a:r>
              <a:rPr lang="es-ES" dirty="0" smtClean="0"/>
              <a:t>Gran variabilidad en las precipitaciones pluviales en la región andina, sensible alteración en el ciclo normal de producción del agua y la actividad agrícola. </a:t>
            </a:r>
          </a:p>
          <a:p>
            <a:pPr lvl="0"/>
            <a:r>
              <a:rPr lang="es-ES" dirty="0" smtClean="0"/>
              <a:t>El agua producida por el acelerado derretimiento de glaciares, se pierde irreversiblemente por falta de sistemas y estructuras de retención y almacenamiento.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VULNERABILIDAD ANTE RIESGOS</a:t>
            </a:r>
            <a:endParaRPr lang="en-US" dirty="0"/>
          </a:p>
        </p:txBody>
      </p:sp>
      <p:sp>
        <p:nvSpPr>
          <p:cNvPr id="3" name="Content Placeholder 2"/>
          <p:cNvSpPr>
            <a:spLocks noGrp="1"/>
          </p:cNvSpPr>
          <p:nvPr>
            <p:ph idx="1"/>
          </p:nvPr>
        </p:nvSpPr>
        <p:spPr/>
        <p:txBody>
          <a:bodyPr>
            <a:normAutofit fontScale="85000" lnSpcReduction="10000"/>
          </a:bodyPr>
          <a:lstStyle/>
          <a:p>
            <a:pPr lvl="0"/>
            <a:r>
              <a:rPr lang="es-ES" dirty="0" smtClean="0"/>
              <a:t>Múltiples peligros (CMMRD, 2004), eventos de carácter meteorológico (50%), que pueden ser exacerbados por la presencia del cambio climático y a aquellos de tipo </a:t>
            </a:r>
            <a:r>
              <a:rPr lang="es-ES" dirty="0" err="1" smtClean="0"/>
              <a:t>antrópico</a:t>
            </a:r>
            <a:r>
              <a:rPr lang="es-ES" dirty="0" smtClean="0"/>
              <a:t> o tecnológico (40%). </a:t>
            </a:r>
          </a:p>
          <a:p>
            <a:pPr lvl="0"/>
            <a:r>
              <a:rPr lang="es-ES" dirty="0" smtClean="0"/>
              <a:t>Los eventos de geodinámica interna (como los sismos) son los que ocasionan la mayor cantidad de pérdida de vidas humanas y la destrucción de viviendas, mientras que los de origen meteorológico, como lluvias intensas, heladas, inundaciones, son lo que ocasionan la mayor cantidad de afectados (80%) y son los que fundamentalmente afectan los medios de vida,. </a:t>
            </a:r>
            <a:endParaRPr lang="en-US" dirty="0" smtClean="0"/>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Comentarios</a:t>
            </a:r>
            <a:endParaRPr lang="en-US" dirty="0"/>
          </a:p>
        </p:txBody>
      </p:sp>
      <p:sp>
        <p:nvSpPr>
          <p:cNvPr id="3" name="Content Placeholder 2"/>
          <p:cNvSpPr>
            <a:spLocks noGrp="1"/>
          </p:cNvSpPr>
          <p:nvPr>
            <p:ph idx="1"/>
          </p:nvPr>
        </p:nvSpPr>
        <p:spPr/>
        <p:txBody>
          <a:bodyPr>
            <a:normAutofit/>
          </a:bodyPr>
          <a:lstStyle/>
          <a:p>
            <a:r>
              <a:rPr lang="es-PE" dirty="0" smtClean="0"/>
              <a:t>Enfoque de Genero</a:t>
            </a:r>
          </a:p>
          <a:p>
            <a:r>
              <a:rPr lang="es-PE" dirty="0" smtClean="0"/>
              <a:t>Enfoque de Derechos</a:t>
            </a:r>
          </a:p>
          <a:p>
            <a:r>
              <a:rPr lang="es-PE" dirty="0" smtClean="0"/>
              <a:t>Análisis causal</a:t>
            </a:r>
          </a:p>
          <a:p>
            <a:r>
              <a:rPr lang="es-PE" dirty="0" smtClean="0"/>
              <a:t>Análisis crítico : modelo económico</a:t>
            </a:r>
          </a:p>
          <a:p>
            <a:r>
              <a:rPr lang="es-PE" dirty="0" smtClean="0"/>
              <a:t>Énfasis en los </a:t>
            </a:r>
            <a:r>
              <a:rPr lang="es-PE" dirty="0" err="1" smtClean="0"/>
              <a:t>ODMs</a:t>
            </a:r>
            <a:endParaRPr lang="es-PE" dirty="0" smtClean="0"/>
          </a:p>
          <a:p>
            <a:r>
              <a:rPr lang="es-PE" dirty="0" smtClean="0"/>
              <a:t>Uso de términos: “vulnerabilidad” , “exclusión”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2133600"/>
            <a:ext cx="8443337" cy="212365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charset="0"/>
              </a:rPr>
              <a:t>No</a:t>
            </a: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conocemos</a:t>
            </a:r>
            <a:r>
              <a:rPr kumimoji="0" lang="en-US" sz="4400" b="0" i="0" u="none" strike="noStrike" cap="none" normalizeH="0" baseline="0" dirty="0" smtClean="0">
                <a:ln>
                  <a:noFill/>
                </a:ln>
                <a:solidFill>
                  <a:schemeClr val="tx1"/>
                </a:solidFill>
                <a:effectLst/>
                <a:latin typeface="Arial" charset="0"/>
              </a:rPr>
              <a:t> la </a:t>
            </a:r>
            <a:r>
              <a:rPr kumimoji="0" lang="en-US" sz="4400" b="0" i="0" u="none" strike="noStrike" cap="none" normalizeH="0" baseline="0" dirty="0" err="1" smtClean="0">
                <a:ln>
                  <a:noFill/>
                </a:ln>
                <a:solidFill>
                  <a:schemeClr val="tx1"/>
                </a:solidFill>
                <a:effectLst/>
                <a:latin typeface="Arial" charset="0"/>
              </a:rPr>
              <a:t>oportunidad</a:t>
            </a:r>
            <a:endParaRPr kumimoji="0" lang="en-US" sz="4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hasta</a:t>
            </a: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que</a:t>
            </a: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ésta</a:t>
            </a: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pasa</a:t>
            </a: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por</a:t>
            </a: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nuestro</a:t>
            </a:r>
            <a:endParaRPr kumimoji="0" lang="en-US" sz="4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lado</a:t>
            </a:r>
            <a:r>
              <a:rPr kumimoji="0" lang="en-US" sz="4400" b="0" i="0" u="none" strike="noStrike" cap="none" normalizeH="0" baseline="0" dirty="0" smtClean="0">
                <a:ln>
                  <a:noFill/>
                </a:ln>
                <a:solidFill>
                  <a:schemeClr val="tx1"/>
                </a:solidFill>
                <a:effectLst/>
                <a:latin typeface="Arial" charset="0"/>
              </a:rPr>
              <a:t> y la </a:t>
            </a:r>
            <a:r>
              <a:rPr kumimoji="0" lang="en-US" sz="4400" b="0" i="0" u="none" strike="noStrike" cap="none" normalizeH="0" baseline="0" dirty="0" err="1" smtClean="0">
                <a:ln>
                  <a:noFill/>
                </a:ln>
                <a:solidFill>
                  <a:schemeClr val="tx1"/>
                </a:solidFill>
                <a:effectLst/>
                <a:latin typeface="Arial" charset="0"/>
              </a:rPr>
              <a:t>dejamos</a:t>
            </a:r>
            <a:r>
              <a:rPr kumimoji="0" lang="en-US" sz="4400" b="0" i="0" u="none" strike="noStrike" cap="none" normalizeH="0" baseline="0" dirty="0" smtClean="0">
                <a:ln>
                  <a:noFill/>
                </a:ln>
                <a:solidFill>
                  <a:schemeClr val="tx1"/>
                </a:solidFill>
                <a:effectLst/>
                <a:latin typeface="Arial" charset="0"/>
              </a:rPr>
              <a:t> </a:t>
            </a:r>
            <a:r>
              <a:rPr kumimoji="0" lang="en-US" sz="4400" b="0" i="0" u="none" strike="noStrike" cap="none" normalizeH="0" baseline="0" dirty="0" err="1" smtClean="0">
                <a:ln>
                  <a:noFill/>
                </a:ln>
                <a:solidFill>
                  <a:schemeClr val="tx1"/>
                </a:solidFill>
                <a:effectLst/>
                <a:latin typeface="Arial" charset="0"/>
              </a:rPr>
              <a:t>ir</a:t>
            </a:r>
            <a:r>
              <a:rPr kumimoji="0" lang="en-US" sz="4400" b="0" i="0" u="none" strike="noStrike" cap="none" normalizeH="0" baseline="0" dirty="0" smtClean="0">
                <a:ln>
                  <a:noFill/>
                </a:ln>
                <a:solidFill>
                  <a:schemeClr val="tx1"/>
                </a:solidFill>
                <a:effectLst/>
                <a:latin typeface="Arial" charset="0"/>
              </a:rPr>
              <a:t>... </a:t>
            </a:r>
          </a:p>
        </p:txBody>
      </p:sp>
      <p:grpSp>
        <p:nvGrpSpPr>
          <p:cNvPr id="5" name="Group 4"/>
          <p:cNvGrpSpPr>
            <a:grpSpLocks/>
          </p:cNvGrpSpPr>
          <p:nvPr/>
        </p:nvGrpSpPr>
        <p:grpSpPr bwMode="auto">
          <a:xfrm>
            <a:off x="0" y="0"/>
            <a:ext cx="9144000" cy="946150"/>
            <a:chOff x="0" y="0"/>
            <a:chExt cx="9144000" cy="945777"/>
          </a:xfrm>
        </p:grpSpPr>
        <p:pic>
          <p:nvPicPr>
            <p:cNvPr id="6" name="Picture 3" descr="Naciones Unidas">
              <a:hlinkClick r:id="rId2"/>
            </p:cNvPr>
            <p:cNvPicPr>
              <a:picLocks noChangeAspect="1" noChangeArrowheads="1"/>
            </p:cNvPicPr>
            <p:nvPr/>
          </p:nvPicPr>
          <p:blipFill>
            <a:blip r:embed="rId3" cstate="print"/>
            <a:srcRect/>
            <a:stretch>
              <a:fillRect/>
            </a:stretch>
          </p:blipFill>
          <p:spPr bwMode="auto">
            <a:xfrm>
              <a:off x="0" y="0"/>
              <a:ext cx="1219200" cy="945777"/>
            </a:xfrm>
            <a:prstGeom prst="rect">
              <a:avLst/>
            </a:prstGeom>
            <a:noFill/>
            <a:ln w="9525">
              <a:noFill/>
              <a:miter lim="800000"/>
              <a:headEnd/>
              <a:tailEnd/>
            </a:ln>
          </p:spPr>
        </p:pic>
        <p:pic>
          <p:nvPicPr>
            <p:cNvPr id="7" name="Picture 4" descr="Sistema de las Naciones Unidas en el Perú">
              <a:hlinkClick r:id="rId2"/>
            </p:cNvPr>
            <p:cNvPicPr>
              <a:picLocks noChangeAspect="1" noChangeArrowheads="1"/>
            </p:cNvPicPr>
            <p:nvPr/>
          </p:nvPicPr>
          <p:blipFill>
            <a:blip r:embed="rId4" cstate="print"/>
            <a:srcRect/>
            <a:stretch>
              <a:fillRect/>
            </a:stretch>
          </p:blipFill>
          <p:spPr bwMode="auto">
            <a:xfrm>
              <a:off x="1214882" y="0"/>
              <a:ext cx="7929118" cy="938349"/>
            </a:xfrm>
            <a:prstGeom prst="rect">
              <a:avLst/>
            </a:prstGeom>
            <a:noFill/>
            <a:ln w="9525">
              <a:noFill/>
              <a:miter lim="800000"/>
              <a:headEnd/>
              <a:tailEnd/>
            </a:ln>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REDUCCION DE LA POBREZA</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304800" y="1600200"/>
            <a:ext cx="8458199" cy="452596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PE" dirty="0" smtClean="0"/>
              <a:t>CRECIMIENTO ECONOMICO</a:t>
            </a:r>
            <a:endParaRPr lang="en-US" dirty="0"/>
          </a:p>
        </p:txBody>
      </p:sp>
      <p:sp>
        <p:nvSpPr>
          <p:cNvPr id="5" name="Content Placeholder 4"/>
          <p:cNvSpPr>
            <a:spLocks noGrp="1"/>
          </p:cNvSpPr>
          <p:nvPr>
            <p:ph idx="1"/>
          </p:nvPr>
        </p:nvSpPr>
        <p:spPr/>
        <p:txBody>
          <a:bodyPr>
            <a:normAutofit fontScale="92500" lnSpcReduction="10000"/>
          </a:bodyPr>
          <a:lstStyle/>
          <a:p>
            <a:r>
              <a:rPr lang="es-PE" dirty="0" smtClean="0"/>
              <a:t>Crecimiento económico sostenido (2001 – 2009) </a:t>
            </a:r>
          </a:p>
          <a:p>
            <a:pPr lvl="1"/>
            <a:r>
              <a:rPr lang="es-PE" dirty="0" smtClean="0"/>
              <a:t>dinamismo de sectores vinculados al sector externo,  Agropecuario, Pesca y Minería e Hidrocarburos</a:t>
            </a:r>
          </a:p>
          <a:p>
            <a:r>
              <a:rPr lang="es-PE" dirty="0" smtClean="0"/>
              <a:t>Concentración espacial del PIB global y sectorial</a:t>
            </a:r>
          </a:p>
          <a:p>
            <a:pPr lvl="1"/>
            <a:r>
              <a:rPr lang="es-PE" dirty="0" smtClean="0"/>
              <a:t>Lima concentra, en promedio, 46.4% (período 2001 – 2009) con tendencia creciente en los tres últimos años (2007 al 2009)</a:t>
            </a:r>
          </a:p>
          <a:p>
            <a:r>
              <a:rPr lang="es-PE" dirty="0" smtClean="0"/>
              <a:t>Alto grado de informalidad </a:t>
            </a:r>
          </a:p>
          <a:p>
            <a:pPr lvl="1"/>
            <a:r>
              <a:rPr lang="es-PE" dirty="0" smtClean="0"/>
              <a:t>Ausencia de presencia reguladora del Estado</a:t>
            </a:r>
          </a:p>
          <a:p>
            <a:pPr lvl="1"/>
            <a:r>
              <a:rPr lang="es-PE" dirty="0" smtClean="0"/>
              <a:t>Distorsiones en los niveles de competitividad</a:t>
            </a:r>
          </a:p>
          <a:p>
            <a:pPr lvl="1"/>
            <a:endParaRPr lang="es-PE"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PE" dirty="0" smtClean="0"/>
              <a:t>Desarrollo Social</a:t>
            </a:r>
            <a:endParaRPr lang="en-US" dirty="0"/>
          </a:p>
        </p:txBody>
      </p:sp>
      <p:sp>
        <p:nvSpPr>
          <p:cNvPr id="5" name="Text Placeholder 4"/>
          <p:cNvSpPr>
            <a:spLocks noGrp="1"/>
          </p:cNvSpPr>
          <p:nvPr>
            <p:ph type="body" idx="1"/>
          </p:nvPr>
        </p:nvSpPr>
        <p:spPr/>
        <p:txBody>
          <a:bodyPr/>
          <a:lstStyle/>
          <a:p>
            <a:endParaRPr lang="en-US"/>
          </a:p>
        </p:txBody>
      </p:sp>
      <p:grpSp>
        <p:nvGrpSpPr>
          <p:cNvPr id="6" name="Group 5"/>
          <p:cNvGrpSpPr>
            <a:grpSpLocks/>
          </p:cNvGrpSpPr>
          <p:nvPr/>
        </p:nvGrpSpPr>
        <p:grpSpPr bwMode="auto">
          <a:xfrm>
            <a:off x="0" y="0"/>
            <a:ext cx="9144000" cy="946150"/>
            <a:chOff x="0" y="0"/>
            <a:chExt cx="9144000" cy="945777"/>
          </a:xfrm>
        </p:grpSpPr>
        <p:pic>
          <p:nvPicPr>
            <p:cNvPr id="7" name="Picture 3" descr="Naciones Unidas">
              <a:hlinkClick r:id="rId2"/>
            </p:cNvPr>
            <p:cNvPicPr>
              <a:picLocks noChangeAspect="1" noChangeArrowheads="1"/>
            </p:cNvPicPr>
            <p:nvPr/>
          </p:nvPicPr>
          <p:blipFill>
            <a:blip r:embed="rId3" cstate="print"/>
            <a:srcRect/>
            <a:stretch>
              <a:fillRect/>
            </a:stretch>
          </p:blipFill>
          <p:spPr bwMode="auto">
            <a:xfrm>
              <a:off x="0" y="0"/>
              <a:ext cx="1219200" cy="945777"/>
            </a:xfrm>
            <a:prstGeom prst="rect">
              <a:avLst/>
            </a:prstGeom>
            <a:noFill/>
            <a:ln w="9525">
              <a:noFill/>
              <a:miter lim="800000"/>
              <a:headEnd/>
              <a:tailEnd/>
            </a:ln>
          </p:spPr>
        </p:pic>
        <p:pic>
          <p:nvPicPr>
            <p:cNvPr id="8" name="Picture 4" descr="Sistema de las Naciones Unidas en el Perú">
              <a:hlinkClick r:id="rId2"/>
            </p:cNvPr>
            <p:cNvPicPr>
              <a:picLocks noChangeAspect="1" noChangeArrowheads="1"/>
            </p:cNvPicPr>
            <p:nvPr/>
          </p:nvPicPr>
          <p:blipFill>
            <a:blip r:embed="rId4" cstate="print"/>
            <a:srcRect/>
            <a:stretch>
              <a:fillRect/>
            </a:stretch>
          </p:blipFill>
          <p:spPr bwMode="auto">
            <a:xfrm>
              <a:off x="1214882" y="0"/>
              <a:ext cx="7929118" cy="93834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E" dirty="0" smtClean="0"/>
              <a:t>GASTO SOCIAL COMO % DEL PIB</a:t>
            </a:r>
            <a:endParaRPr lang="en-US" dirty="0"/>
          </a:p>
        </p:txBody>
      </p:sp>
      <p:graphicFrame>
        <p:nvGraphicFramePr>
          <p:cNvPr id="4" name="5 Gráfico"/>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1006</TotalTime>
  <Words>3298</Words>
  <Application>Microsoft Office PowerPoint</Application>
  <PresentationFormat>On-screen Show (4:3)</PresentationFormat>
  <Paragraphs>338</Paragraphs>
  <Slides>55</Slides>
  <Notes>9</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Borrador de Análisis:  Hacia una Evaluación Común de País  ONU - Perú</vt:lpstr>
      <vt:lpstr>CERRAR BRECHAS, CON POLITICAS INCLUSIVAS, CELEBRANDO LA DIVERSIDAD Y APOYANDO LA DESCENTRALIZACIÓN</vt:lpstr>
      <vt:lpstr>Introducción</vt:lpstr>
      <vt:lpstr>IDENTIFICACION DE PROBLEMAS</vt:lpstr>
      <vt:lpstr>Desarrollo económico</vt:lpstr>
      <vt:lpstr>REDUCCION DE LA POBREZA</vt:lpstr>
      <vt:lpstr>CRECIMIENTO ECONOMICO</vt:lpstr>
      <vt:lpstr>Desarrollo Social</vt:lpstr>
      <vt:lpstr>GASTO SOCIAL COMO % DEL PIB</vt:lpstr>
      <vt:lpstr>ASEGURAMIENTO</vt:lpstr>
      <vt:lpstr>Salud</vt:lpstr>
      <vt:lpstr>Cerrando Brechas</vt:lpstr>
      <vt:lpstr>MORTALIDAD INFANTIL</vt:lpstr>
      <vt:lpstr>REDUCCION MORTALIDAD MATERNA</vt:lpstr>
      <vt:lpstr>PARTO INSTITUCIONAL</vt:lpstr>
      <vt:lpstr>PREVALENCIA DE LA ANEMIA</vt:lpstr>
      <vt:lpstr>ANEMIA</vt:lpstr>
      <vt:lpstr>DESNUTRICION CRONICA</vt:lpstr>
      <vt:lpstr>DESNUTRICION CRONICA &lt; 5</vt:lpstr>
      <vt:lpstr>DEFICIT CALORICO</vt:lpstr>
      <vt:lpstr>DEFICIT CALORICO</vt:lpstr>
      <vt:lpstr>AGUA Y SANEAMIENTO</vt:lpstr>
      <vt:lpstr>AGUA Y SANEAMIENTO</vt:lpstr>
      <vt:lpstr>Embarazo Adolescente</vt:lpstr>
      <vt:lpstr>MADRES ADOLESCENTES</vt:lpstr>
      <vt:lpstr>EDUCACION</vt:lpstr>
      <vt:lpstr>EDUCACION</vt:lpstr>
      <vt:lpstr>COBERTURA EDUCACION</vt:lpstr>
      <vt:lpstr>EDUCACION INICIAL</vt:lpstr>
      <vt:lpstr>EDUCACION SECUNDARIA</vt:lpstr>
      <vt:lpstr>MATRICULA SEGÚN LENGUA</vt:lpstr>
      <vt:lpstr>Derechos, protección social y no discriminación</vt:lpstr>
      <vt:lpstr>Derechos Humanos</vt:lpstr>
      <vt:lpstr>Epidemia del VIH</vt:lpstr>
      <vt:lpstr>Slide 35</vt:lpstr>
      <vt:lpstr>ESTADO Y GOBERNABILIDAD DEMOCRATICA</vt:lpstr>
      <vt:lpstr>SATISFACCION CON LA DEMOCRACIA (2009)</vt:lpstr>
      <vt:lpstr>APOYO A LA DEMOCRACIA</vt:lpstr>
      <vt:lpstr>Sociedad política y sociedad civil</vt:lpstr>
      <vt:lpstr>CORRUPCION</vt:lpstr>
      <vt:lpstr>OPINION PUBLICA</vt:lpstr>
      <vt:lpstr>SEGURIDAD CIUDADANA TASA DE HOMICIDIO</vt:lpstr>
      <vt:lpstr>SEGURIDAD CIUDADANA</vt:lpstr>
      <vt:lpstr>SEGURIDAD CIUDADANA</vt:lpstr>
      <vt:lpstr>GESTION PUBLICA</vt:lpstr>
      <vt:lpstr>MEDIO AMBIENTE, CAMBIO CLIMATICO Y GESTION DE RIESGOS</vt:lpstr>
      <vt:lpstr>CONTAMINACION </vt:lpstr>
      <vt:lpstr>CONTAMINACION</vt:lpstr>
      <vt:lpstr>BIODIVERSIDAD</vt:lpstr>
      <vt:lpstr>AGUA</vt:lpstr>
      <vt:lpstr>CAMBIO CLIMATICO</vt:lpstr>
      <vt:lpstr>CAMBIO CLIMATICO</vt:lpstr>
      <vt:lpstr>VULNERABILIDAD ANTE RIESGOS</vt:lpstr>
      <vt:lpstr>Comentarios</vt:lpstr>
      <vt:lpstr>Slide 55</vt:lpstr>
    </vt:vector>
  </TitlesOfParts>
  <Company>UNFPA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Proceso de Programación Conjunta ONU - Peru</dc:title>
  <dc:creator>UNFPA</dc:creator>
  <cp:lastModifiedBy>Esteban Caballero</cp:lastModifiedBy>
  <cp:revision>90</cp:revision>
  <dcterms:created xsi:type="dcterms:W3CDTF">2010-12-13T19:40:32Z</dcterms:created>
  <dcterms:modified xsi:type="dcterms:W3CDTF">2011-01-20T12:19:36Z</dcterms:modified>
</cp:coreProperties>
</file>