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455" r:id="rId3"/>
    <p:sldId id="452" r:id="rId4"/>
    <p:sldId id="450" r:id="rId5"/>
    <p:sldId id="428" r:id="rId6"/>
    <p:sldId id="429" r:id="rId7"/>
    <p:sldId id="457" r:id="rId8"/>
    <p:sldId id="458" r:id="rId9"/>
    <p:sldId id="459" r:id="rId10"/>
    <p:sldId id="448" r:id="rId11"/>
    <p:sldId id="460" r:id="rId12"/>
    <p:sldId id="461" r:id="rId13"/>
    <p:sldId id="462" r:id="rId14"/>
    <p:sldId id="463" r:id="rId15"/>
    <p:sldId id="475" r:id="rId16"/>
    <p:sldId id="464" r:id="rId17"/>
    <p:sldId id="487" r:id="rId18"/>
    <p:sldId id="472" r:id="rId19"/>
    <p:sldId id="473" r:id="rId20"/>
    <p:sldId id="476" r:id="rId21"/>
    <p:sldId id="477" r:id="rId22"/>
    <p:sldId id="478" r:id="rId23"/>
    <p:sldId id="480" r:id="rId24"/>
    <p:sldId id="479" r:id="rId25"/>
    <p:sldId id="436" r:id="rId26"/>
    <p:sldId id="481" r:id="rId27"/>
    <p:sldId id="482" r:id="rId28"/>
    <p:sldId id="483" r:id="rId29"/>
    <p:sldId id="484" r:id="rId30"/>
    <p:sldId id="486" r:id="rId31"/>
    <p:sldId id="485" r:id="rId32"/>
    <p:sldId id="397" r:id="rId33"/>
    <p:sldId id="431" r:id="rId34"/>
    <p:sldId id="432" r:id="rId35"/>
  </p:sldIdLst>
  <p:sldSz cx="9144000" cy="6858000" type="screen4x3"/>
  <p:notesSz cx="6797675" cy="9926638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41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3" autoAdjust="0"/>
    <p:restoredTop sz="79536" autoAdjust="0"/>
  </p:normalViewPr>
  <p:slideViewPr>
    <p:cSldViewPr>
      <p:cViewPr varScale="1">
        <p:scale>
          <a:sx n="59" d="100"/>
          <a:sy n="59" d="100"/>
        </p:scale>
        <p:origin x="15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Cesar_delpozo\CBC\CBC_area_consultoria\LB_CIES_Apurimac\productos\1_caracterizacion_encuesta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Cesar_delpozo\CBC\CBC_area_consultoria\LB_CIES_Apurimac\productos\1_caracterizacion_encuesta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Cesar_delpozo\CBC\CBC_area_consultoria\LB_CIES_Apurimac\productos\1_caracterizacion_encuesta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D:\Cesar_delpozo\CBC\CBC_area_consultoria\LB_CIES_Apurimac\productos\1_caracterizacion_encuesta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uario\Desktop\FIBRA%20APURIMAC-MARTHA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H:\cuadro%20de%20procedencia%20de%20compradores%20de%20fibra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uario\Downloads\pastos%20apurimac%20(1).xlsx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cap="all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PE" sz="1100" dirty="0">
                <a:solidFill>
                  <a:sysClr val="windowText" lastClr="000000"/>
                </a:solidFill>
              </a:rPr>
              <a:t>Estructura</a:t>
            </a:r>
            <a:r>
              <a:rPr lang="es-PE" sz="1100" baseline="0" dirty="0">
                <a:solidFill>
                  <a:sysClr val="windowText" lastClr="000000"/>
                </a:solidFill>
              </a:rPr>
              <a:t> del hato alpaquero: raza suri</a:t>
            </a:r>
            <a:endParaRPr lang="es-PE" sz="1100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21201392978966321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758698600174978"/>
          <c:y val="0.24318569553805774"/>
          <c:w val="0.40937160979877513"/>
          <c:h val="0.6822860163312919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tint val="54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5">
                  <a:tint val="77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>
                  <a:shade val="53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2.2222222222222223E-2"/>
                  <c:y val="-5.55555555555556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tint val="54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444444444444445E-2"/>
                  <c:y val="-9.259259259259258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tint val="77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4166666666666666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0555555555555555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shade val="76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3888888888888895"/>
                  <c:y val="5.55555555555555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shade val="53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Hoja2!$B$2:$F$2</c:f>
              <c:strCache>
                <c:ptCount val="5"/>
                <c:pt idx="0">
                  <c:v>Crias</c:v>
                </c:pt>
                <c:pt idx="1">
                  <c:v>Tuis Hembras</c:v>
                </c:pt>
                <c:pt idx="2">
                  <c:v>Tuis Machos</c:v>
                </c:pt>
                <c:pt idx="3">
                  <c:v>Alpaca adulta</c:v>
                </c:pt>
                <c:pt idx="4">
                  <c:v>Macho reproductor</c:v>
                </c:pt>
              </c:strCache>
            </c:strRef>
          </c:cat>
          <c:val>
            <c:numRef>
              <c:f>Hoja2!$B$18:$F$18</c:f>
              <c:numCache>
                <c:formatCode>0%</c:formatCode>
                <c:ptCount val="5"/>
                <c:pt idx="0">
                  <c:v>0.32699813337858474</c:v>
                </c:pt>
                <c:pt idx="1">
                  <c:v>0.16714746309180384</c:v>
                </c:pt>
                <c:pt idx="2">
                  <c:v>8.4507042253521125E-2</c:v>
                </c:pt>
                <c:pt idx="3">
                  <c:v>0.37722721873409132</c:v>
                </c:pt>
                <c:pt idx="4">
                  <c:v>4.4120142541998982E-2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PE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E" sz="1100" dirty="0"/>
              <a:t>Estructura del hato alpaquero: raza Huacaya</a:t>
            </a:r>
          </a:p>
        </c:rich>
      </c:tx>
      <c:layout>
        <c:manualLayout>
          <c:xMode val="edge"/>
          <c:yMode val="edge"/>
          <c:x val="0.17902942756927234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758698600174978"/>
          <c:y val="0.24318569553805774"/>
          <c:w val="0.40937160979877513"/>
          <c:h val="0.6822860163312919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tint val="54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5">
                  <a:tint val="77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>
                  <a:shade val="53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tint val="54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tint val="77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2.5000000000000001E-2"/>
                  <c:y val="-4.629629629629799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shade val="76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18888888888888888"/>
                  <c:y val="7.4074074074074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shade val="53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Hoja2!$B$2:$F$2</c:f>
              <c:strCache>
                <c:ptCount val="5"/>
                <c:pt idx="0">
                  <c:v>Crias</c:v>
                </c:pt>
                <c:pt idx="1">
                  <c:v>Tuis Hembras</c:v>
                </c:pt>
                <c:pt idx="2">
                  <c:v>Tuis Machos</c:v>
                </c:pt>
                <c:pt idx="3">
                  <c:v>Alpaca adulta</c:v>
                </c:pt>
                <c:pt idx="4">
                  <c:v>Macho reproductor</c:v>
                </c:pt>
              </c:strCache>
            </c:strRef>
          </c:cat>
          <c:val>
            <c:numRef>
              <c:f>Hoja2!$B$37:$F$37</c:f>
              <c:numCache>
                <c:formatCode>0%</c:formatCode>
                <c:ptCount val="5"/>
                <c:pt idx="0">
                  <c:v>0.21066185938707185</c:v>
                </c:pt>
                <c:pt idx="1">
                  <c:v>0.12418805619938765</c:v>
                </c:pt>
                <c:pt idx="2">
                  <c:v>8.4156007668755542E-2</c:v>
                </c:pt>
                <c:pt idx="3">
                  <c:v>0.56273786018828509</c:v>
                </c:pt>
                <c:pt idx="4">
                  <c:v>1.8256216556499841E-2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PE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/>
            </a:pPr>
            <a:r>
              <a:rPr lang="es-PE" dirty="0"/>
              <a:t>Estructura del ganado: Vacuno criollo</a:t>
            </a:r>
          </a:p>
        </c:rich>
      </c:tx>
      <c:layout>
        <c:manualLayout>
          <c:xMode val="edge"/>
          <c:yMode val="edge"/>
          <c:x val="0.2495693350831146"/>
          <c:y val="2.777777777777777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758698600174978"/>
          <c:y val="0.24318569553805774"/>
          <c:w val="0.40937160979877513"/>
          <c:h val="0.68228601633129193"/>
        </c:manualLayout>
      </c:layout>
      <c:pieChart>
        <c:varyColors val="1"/>
        <c:ser>
          <c:idx val="0"/>
          <c:order val="0"/>
          <c:tx>
            <c:strRef>
              <c:f>Hoja5!$A$1</c:f>
              <c:strCache>
                <c:ptCount val="1"/>
                <c:pt idx="0">
                  <c:v>Cantidad total de especies del ganado vacuno: Raza Criollo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tint val="54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5">
                  <a:tint val="77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>
                  <a:shade val="53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2.2222222222222223E-2"/>
                  <c:y val="-5.55555555555556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444444444444445E-2"/>
                  <c:y val="-9.259259259259258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0555555555555561E-2"/>
                  <c:y val="-2.77777777777777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8333333333333334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0555555555555555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Hoja5!$B$2:$F$2</c:f>
              <c:strCache>
                <c:ptCount val="5"/>
                <c:pt idx="0">
                  <c:v>Terneros</c:v>
                </c:pt>
                <c:pt idx="1">
                  <c:v>Vaquillas</c:v>
                </c:pt>
                <c:pt idx="2">
                  <c:v>Vacas</c:v>
                </c:pt>
                <c:pt idx="3">
                  <c:v>Toretes</c:v>
                </c:pt>
                <c:pt idx="4">
                  <c:v>Toros</c:v>
                </c:pt>
              </c:strCache>
            </c:strRef>
          </c:cat>
          <c:val>
            <c:numRef>
              <c:f>Hoja5!$B$18:$F$18</c:f>
              <c:numCache>
                <c:formatCode>0%</c:formatCode>
                <c:ptCount val="5"/>
                <c:pt idx="0">
                  <c:v>0.18144888287068381</c:v>
                </c:pt>
                <c:pt idx="1">
                  <c:v>0.16858496953283683</c:v>
                </c:pt>
                <c:pt idx="2">
                  <c:v>0.46716316858496953</c:v>
                </c:pt>
                <c:pt idx="3">
                  <c:v>0.1069735951252539</c:v>
                </c:pt>
                <c:pt idx="4">
                  <c:v>7.582938388625593E-2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/>
      </a:pPr>
      <a:endParaRPr lang="es-PE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/>
            </a:pPr>
            <a:r>
              <a:rPr lang="es-PE" dirty="0"/>
              <a:t>Estructura del ganado: vacuno Criollo</a:t>
            </a:r>
          </a:p>
        </c:rich>
      </c:tx>
      <c:layout>
        <c:manualLayout>
          <c:xMode val="edge"/>
          <c:yMode val="edge"/>
          <c:x val="0.16291027387767162"/>
          <c:y val="1.851851851851851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758698600174978"/>
          <c:y val="0.24318569553805774"/>
          <c:w val="0.40937160979877513"/>
          <c:h val="0.68228601633129193"/>
        </c:manualLayout>
      </c:layout>
      <c:pieChart>
        <c:varyColors val="1"/>
        <c:ser>
          <c:idx val="0"/>
          <c:order val="0"/>
          <c:tx>
            <c:strRef>
              <c:f>Hoja7!$A$1</c:f>
              <c:strCache>
                <c:ptCount val="1"/>
                <c:pt idx="0">
                  <c:v>Cantidad total de especies de ganado ovino: Raza Criollo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tint val="54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5">
                  <a:tint val="77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>
                  <a:shade val="53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2.2222222222222223E-2"/>
                  <c:y val="-5.55555555555556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444444444444445E-2"/>
                  <c:y val="-9.259259259259258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222222222222215E-2"/>
                  <c:y val="-1.85185185185185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8333333333333334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0555555555555555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Hoja7!$B$2:$F$2</c:f>
              <c:strCache>
                <c:ptCount val="5"/>
                <c:pt idx="0">
                  <c:v>Cría</c:v>
                </c:pt>
                <c:pt idx="1">
                  <c:v>Borrega</c:v>
                </c:pt>
                <c:pt idx="2">
                  <c:v>Borrego</c:v>
                </c:pt>
                <c:pt idx="3">
                  <c:v>Ovejas</c:v>
                </c:pt>
                <c:pt idx="4">
                  <c:v>Carneros</c:v>
                </c:pt>
              </c:strCache>
            </c:strRef>
          </c:cat>
          <c:val>
            <c:numRef>
              <c:f>Hoja7!$B$18:$F$18</c:f>
              <c:numCache>
                <c:formatCode>0%</c:formatCode>
                <c:ptCount val="5"/>
                <c:pt idx="0">
                  <c:v>0.18535262206148281</c:v>
                </c:pt>
                <c:pt idx="1">
                  <c:v>0.14677516576250754</c:v>
                </c:pt>
                <c:pt idx="2">
                  <c:v>8.5895117540687155E-2</c:v>
                </c:pt>
                <c:pt idx="3">
                  <c:v>0.54400241109101866</c:v>
                </c:pt>
                <c:pt idx="4">
                  <c:v>3.7974683544303799E-2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/>
      </a:pPr>
      <a:endParaRPr lang="es-PE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defRPr>
            </a:pPr>
            <a:r>
              <a:rPr lang="es-PE" sz="1200" dirty="0">
                <a:latin typeface="Aharoni" panose="02010803020104030203" pitchFamily="2" charset="-79"/>
                <a:cs typeface="Aharoni" panose="02010803020104030203" pitchFamily="2" charset="-79"/>
              </a:rPr>
              <a:t>Finura</a:t>
            </a:r>
            <a:r>
              <a:rPr lang="es-PE" sz="1200" baseline="0" dirty="0">
                <a:latin typeface="Aharoni" panose="02010803020104030203" pitchFamily="2" charset="-79"/>
                <a:cs typeface="Aharoni" panose="02010803020104030203" pitchFamily="2" charset="-79"/>
              </a:rPr>
              <a:t> de fibra del distrito de Oropesa</a:t>
            </a:r>
            <a:endParaRPr lang="es-PE" sz="1200" dirty="0">
              <a:latin typeface="Aharoni" panose="02010803020104030203" pitchFamily="2" charset="-79"/>
              <a:cs typeface="Aharoni" panose="02010803020104030203" pitchFamily="2" charset="-79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19050" cap="flat" cmpd="sng" algn="ctr">
          <a:solidFill>
            <a:schemeClr val="tx1">
              <a:lumMod val="25000"/>
              <a:lumOff val="75000"/>
            </a:schemeClr>
          </a:solidFill>
          <a:round/>
        </a:ln>
        <a:effectLst/>
        <a:sp3d contourW="19050">
          <a:contourClr>
            <a:schemeClr val="tx1">
              <a:lumMod val="25000"/>
              <a:lumOff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v>Micras</c:v>
          </c:tx>
          <c:spPr>
            <a:pattFill prst="ltDnDiag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invertIfNegative val="0"/>
          <c:cat>
            <c:strRef>
              <c:f>(Hoja1!$E$44,Hoja1!$L$44,Hoja1!$S$44)</c:f>
              <c:strCache>
                <c:ptCount val="3"/>
                <c:pt idx="0">
                  <c:v>Tui</c:v>
                </c:pt>
                <c:pt idx="1">
                  <c:v>Hembra Adulta</c:v>
                </c:pt>
                <c:pt idx="2">
                  <c:v>Macho reproductor</c:v>
                </c:pt>
              </c:strCache>
            </c:strRef>
          </c:cat>
          <c:val>
            <c:numRef>
              <c:f>(Hoja1!$D$46,Hoja1!$K$46,Hoja1!$R$46)</c:f>
              <c:numCache>
                <c:formatCode>General</c:formatCode>
                <c:ptCount val="3"/>
                <c:pt idx="0" formatCode="0.00">
                  <c:v>19.199999999999996</c:v>
                </c:pt>
                <c:pt idx="1">
                  <c:v>23.08</c:v>
                </c:pt>
                <c:pt idx="2" formatCode="0.00">
                  <c:v>22.931999999999999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279006528"/>
        <c:axId val="-1279004896"/>
        <c:axId val="0"/>
      </c:bar3DChart>
      <c:catAx>
        <c:axId val="-1279006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279004896"/>
        <c:crosses val="autoZero"/>
        <c:auto val="1"/>
        <c:lblAlgn val="ctr"/>
        <c:lblOffset val="100"/>
        <c:noMultiLvlLbl val="0"/>
      </c:catAx>
      <c:valAx>
        <c:axId val="-1279004896"/>
        <c:scaling>
          <c:orientation val="minMax"/>
        </c:scaling>
        <c:delete val="0"/>
        <c:axPos val="b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2790065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PE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5233608123040263"/>
          <c:y val="0.34773649590097533"/>
          <c:w val="0.49532783753919479"/>
          <c:h val="0.65004141149023043"/>
        </c:manualLayout>
      </c:layout>
      <c:pieChart>
        <c:varyColors val="1"/>
        <c:ser>
          <c:idx val="0"/>
          <c:order val="0"/>
          <c:tx>
            <c:strRef>
              <c:f>Hoja1!$E$17</c:f>
              <c:strCache>
                <c:ptCount val="1"/>
                <c:pt idx="0">
                  <c:v>Freq.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/>
                </a:pPr>
                <a:endParaRPr lang="es-P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Hoja1!$D$18:$D$27</c:f>
              <c:strCache>
                <c:ptCount val="10"/>
                <c:pt idx="0">
                  <c:v>Arequipa</c:v>
                </c:pt>
                <c:pt idx="1">
                  <c:v>Arequipa, Espinar</c:v>
                </c:pt>
                <c:pt idx="2">
                  <c:v>Arequipa, Sicuani, Espinar</c:v>
                </c:pt>
                <c:pt idx="3">
                  <c:v>Caylloma</c:v>
                </c:pt>
                <c:pt idx="4">
                  <c:v>Espinar</c:v>
                </c:pt>
                <c:pt idx="5">
                  <c:v>Feria Comunal</c:v>
                </c:pt>
                <c:pt idx="6">
                  <c:v>Huacullo</c:v>
                </c:pt>
                <c:pt idx="7">
                  <c:v>Ñuñoa</c:v>
                </c:pt>
                <c:pt idx="8">
                  <c:v>Sicuani</c:v>
                </c:pt>
                <c:pt idx="9">
                  <c:v>Espinar, Sicuani</c:v>
                </c:pt>
              </c:strCache>
            </c:strRef>
          </c:cat>
          <c:val>
            <c:numRef>
              <c:f>Hoja1!$E$18:$E$27</c:f>
              <c:numCache>
                <c:formatCode>General</c:formatCode>
                <c:ptCount val="10"/>
                <c:pt idx="0">
                  <c:v>4</c:v>
                </c:pt>
                <c:pt idx="1">
                  <c:v>5</c:v>
                </c:pt>
                <c:pt idx="2">
                  <c:v>1</c:v>
                </c:pt>
                <c:pt idx="3">
                  <c:v>1</c:v>
                </c:pt>
                <c:pt idx="4">
                  <c:v>28</c:v>
                </c:pt>
                <c:pt idx="5">
                  <c:v>1</c:v>
                </c:pt>
                <c:pt idx="6">
                  <c:v>6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ofPieChart>
        <c:ofPieType val="pie"/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'[pastos apurimac (1).xlsx]Hoja3'!$U$3:$AB$3</c:f>
              <c:strCache>
                <c:ptCount val="8"/>
                <c:pt idx="0">
                  <c:v>Crespillo</c:v>
                </c:pt>
                <c:pt idx="1">
                  <c:v>Kunkuna</c:v>
                </c:pt>
                <c:pt idx="2">
                  <c:v>Ichu</c:v>
                </c:pt>
                <c:pt idx="3">
                  <c:v>Paco paco</c:v>
                </c:pt>
                <c:pt idx="4">
                  <c:v>Ccachu</c:v>
                </c:pt>
                <c:pt idx="5">
                  <c:v>Sillu sillu</c:v>
                </c:pt>
                <c:pt idx="6">
                  <c:v>Suelo desnudo</c:v>
                </c:pt>
                <c:pt idx="7">
                  <c:v>Pesque</c:v>
                </c:pt>
              </c:strCache>
            </c:strRef>
          </c:cat>
          <c:val>
            <c:numRef>
              <c:f>'[pastos apurimac (1).xlsx]Hoja3'!$U$27:$AB$27</c:f>
              <c:numCache>
                <c:formatCode>0.00</c:formatCode>
                <c:ptCount val="8"/>
                <c:pt idx="0">
                  <c:v>38.565022421524667</c:v>
                </c:pt>
                <c:pt idx="1">
                  <c:v>11.659192825112108</c:v>
                </c:pt>
                <c:pt idx="2">
                  <c:v>7.1748878923766819</c:v>
                </c:pt>
                <c:pt idx="3">
                  <c:v>19.730941704035875</c:v>
                </c:pt>
                <c:pt idx="4">
                  <c:v>14.349775784753364</c:v>
                </c:pt>
                <c:pt idx="5">
                  <c:v>1.3452914798206279</c:v>
                </c:pt>
                <c:pt idx="6">
                  <c:v>4.0358744394618835</c:v>
                </c:pt>
                <c:pt idx="7">
                  <c:v>3.1390134529147984</c:v>
                </c:pt>
              </c:numCache>
            </c:numRef>
          </c:val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'[pastos apurimac (1).xlsx]Hoja3'!$U$3:$AB$3</c:f>
              <c:strCache>
                <c:ptCount val="8"/>
                <c:pt idx="0">
                  <c:v>Crespillo</c:v>
                </c:pt>
                <c:pt idx="1">
                  <c:v>Kunkuna</c:v>
                </c:pt>
                <c:pt idx="2">
                  <c:v>Ichu</c:v>
                </c:pt>
                <c:pt idx="3">
                  <c:v>Paco paco</c:v>
                </c:pt>
                <c:pt idx="4">
                  <c:v>Ccachu</c:v>
                </c:pt>
                <c:pt idx="5">
                  <c:v>Sillu sillu</c:v>
                </c:pt>
                <c:pt idx="6">
                  <c:v>Suelo desnudo</c:v>
                </c:pt>
                <c:pt idx="7">
                  <c:v>Pesque</c:v>
                </c:pt>
              </c:strCache>
            </c:strRef>
          </c:cat>
          <c:val>
            <c:numRef>
              <c:f>'[pastos apurimac (1).xlsx]Hoja3'!$U$27:$AB$27</c:f>
              <c:numCache>
                <c:formatCode>0.00</c:formatCode>
                <c:ptCount val="8"/>
                <c:pt idx="0">
                  <c:v>38.565022421524667</c:v>
                </c:pt>
                <c:pt idx="1">
                  <c:v>11.659192825112108</c:v>
                </c:pt>
                <c:pt idx="2">
                  <c:v>7.1748878923766819</c:v>
                </c:pt>
                <c:pt idx="3">
                  <c:v>19.730941704035875</c:v>
                </c:pt>
                <c:pt idx="4">
                  <c:v>14.349775784753364</c:v>
                </c:pt>
                <c:pt idx="5">
                  <c:v>1.3452914798206279</c:v>
                </c:pt>
                <c:pt idx="6">
                  <c:v>4.0358744394618835</c:v>
                </c:pt>
                <c:pt idx="7">
                  <c:v>3.1390134529147984</c:v>
                </c:pt>
              </c:numCache>
            </c:numRef>
          </c:val>
        </c:ser>
        <c:dLbls>
          <c:dLblPos val="bestFit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gapWidth val="100"/>
        <c:secondPieSize val="100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100"/>
      </a:pPr>
      <a:endParaRPr lang="es-PE"/>
    </a:p>
  </c:txPr>
  <c:externalData r:id="rId2">
    <c:autoUpdate val="0"/>
  </c:externalData>
</c:chartSpace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D8EFD4-8060-4B2A-9F67-0B2484AED494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PE"/>
        </a:p>
      </dgm:t>
    </dgm:pt>
    <dgm:pt modelId="{3FE5952F-4993-41F1-859F-E0E9F8F533DD}">
      <dgm:prSet phldrT="[Texto]" custT="1"/>
      <dgm:spPr/>
      <dgm:t>
        <a:bodyPr/>
        <a:lstStyle/>
        <a:p>
          <a:r>
            <a:rPr lang="es-PE" sz="1800" b="1" i="1" u="sng" dirty="0" smtClean="0">
              <a:solidFill>
                <a:schemeClr val="tx1"/>
              </a:solidFill>
            </a:rPr>
            <a:t>Catorce comunidades campesinas, anexos y sectores</a:t>
          </a:r>
          <a:endParaRPr lang="es-PE" sz="1800" dirty="0">
            <a:solidFill>
              <a:schemeClr val="tx1"/>
            </a:solidFill>
          </a:endParaRPr>
        </a:p>
      </dgm:t>
    </dgm:pt>
    <dgm:pt modelId="{F4D1EA99-9C42-4A3E-B636-DA763E82D122}" type="parTrans" cxnId="{84D90584-28BF-4EAB-BD08-1420C55A4E94}">
      <dgm:prSet/>
      <dgm:spPr/>
      <dgm:t>
        <a:bodyPr/>
        <a:lstStyle/>
        <a:p>
          <a:endParaRPr lang="es-PE" sz="2400">
            <a:solidFill>
              <a:schemeClr val="tx1"/>
            </a:solidFill>
          </a:endParaRPr>
        </a:p>
      </dgm:t>
    </dgm:pt>
    <dgm:pt modelId="{4CF0E41A-2162-4E7B-BC19-CFE15E9CFFDB}" type="sibTrans" cxnId="{84D90584-28BF-4EAB-BD08-1420C55A4E94}">
      <dgm:prSet/>
      <dgm:spPr/>
      <dgm:t>
        <a:bodyPr/>
        <a:lstStyle/>
        <a:p>
          <a:endParaRPr lang="es-PE" sz="2400">
            <a:solidFill>
              <a:schemeClr val="tx1"/>
            </a:solidFill>
          </a:endParaRPr>
        </a:p>
      </dgm:t>
    </dgm:pt>
    <dgm:pt modelId="{8EAF9FBD-2628-46EA-A4AB-EADEB6F76633}">
      <dgm:prSet phldrT="[Texto]" custT="1"/>
      <dgm:spPr/>
      <dgm:t>
        <a:bodyPr/>
        <a:lstStyle/>
        <a:p>
          <a:r>
            <a:rPr lang="es-PE" sz="1800" b="1" i="1" u="sng" dirty="0" smtClean="0">
              <a:solidFill>
                <a:schemeClr val="tx1"/>
              </a:solidFill>
            </a:rPr>
            <a:t>Cooperativas y asociaciones de productores alpaqueros</a:t>
          </a:r>
          <a:endParaRPr lang="es-PE" sz="1800" dirty="0">
            <a:solidFill>
              <a:schemeClr val="tx1"/>
            </a:solidFill>
          </a:endParaRPr>
        </a:p>
      </dgm:t>
    </dgm:pt>
    <dgm:pt modelId="{A9994E61-6560-4C33-A747-4E59638E85D7}" type="parTrans" cxnId="{CBC1DC48-8CA1-4A95-87B9-6FE93B799EBC}">
      <dgm:prSet/>
      <dgm:spPr/>
      <dgm:t>
        <a:bodyPr/>
        <a:lstStyle/>
        <a:p>
          <a:endParaRPr lang="es-PE" sz="2400">
            <a:solidFill>
              <a:schemeClr val="tx1"/>
            </a:solidFill>
          </a:endParaRPr>
        </a:p>
      </dgm:t>
    </dgm:pt>
    <dgm:pt modelId="{6B2DAAB8-9050-4084-B7F4-1EB7A4AA9290}" type="sibTrans" cxnId="{CBC1DC48-8CA1-4A95-87B9-6FE93B799EBC}">
      <dgm:prSet/>
      <dgm:spPr/>
      <dgm:t>
        <a:bodyPr/>
        <a:lstStyle/>
        <a:p>
          <a:endParaRPr lang="es-PE" sz="2400">
            <a:solidFill>
              <a:schemeClr val="tx1"/>
            </a:solidFill>
          </a:endParaRPr>
        </a:p>
      </dgm:t>
    </dgm:pt>
    <dgm:pt modelId="{8C1924D2-E415-4603-A690-597A534571CC}">
      <dgm:prSet phldrT="[Texto]" custT="1"/>
      <dgm:spPr/>
      <dgm:t>
        <a:bodyPr/>
        <a:lstStyle/>
        <a:p>
          <a:r>
            <a:rPr lang="es-PE" sz="1800" b="1" i="1" u="sng" dirty="0" smtClean="0">
              <a:solidFill>
                <a:schemeClr val="tx1"/>
              </a:solidFill>
            </a:rPr>
            <a:t>Municipalidad Distrital de Oropesa</a:t>
          </a:r>
          <a:endParaRPr lang="es-PE" sz="1800" dirty="0">
            <a:solidFill>
              <a:schemeClr val="tx1"/>
            </a:solidFill>
          </a:endParaRPr>
        </a:p>
      </dgm:t>
    </dgm:pt>
    <dgm:pt modelId="{E1F9F41C-F051-4E54-8990-0158A3D2BE80}" type="parTrans" cxnId="{5EC5DD88-92C1-4819-A643-3CBE9C48C0B5}">
      <dgm:prSet/>
      <dgm:spPr/>
      <dgm:t>
        <a:bodyPr/>
        <a:lstStyle/>
        <a:p>
          <a:endParaRPr lang="es-PE" sz="2400">
            <a:solidFill>
              <a:schemeClr val="tx1"/>
            </a:solidFill>
          </a:endParaRPr>
        </a:p>
      </dgm:t>
    </dgm:pt>
    <dgm:pt modelId="{2B4C81FB-3C95-4F17-BCA9-ECD6DD934E68}" type="sibTrans" cxnId="{5EC5DD88-92C1-4819-A643-3CBE9C48C0B5}">
      <dgm:prSet/>
      <dgm:spPr/>
      <dgm:t>
        <a:bodyPr/>
        <a:lstStyle/>
        <a:p>
          <a:endParaRPr lang="es-PE" sz="2400">
            <a:solidFill>
              <a:schemeClr val="tx1"/>
            </a:solidFill>
          </a:endParaRPr>
        </a:p>
      </dgm:t>
    </dgm:pt>
    <dgm:pt modelId="{50D15967-FAE3-447A-8294-81834CA5FBB3}">
      <dgm:prSet phldrT="[Texto]" custT="1"/>
      <dgm:spPr/>
      <dgm:t>
        <a:bodyPr/>
        <a:lstStyle/>
        <a:p>
          <a:r>
            <a:rPr lang="es-PE" sz="1800" b="1" i="1" u="sng" dirty="0" smtClean="0">
              <a:solidFill>
                <a:schemeClr val="tx1"/>
              </a:solidFill>
            </a:rPr>
            <a:t>Grupo de Voluntariado Civil (GVC)</a:t>
          </a:r>
          <a:r>
            <a:rPr lang="es-PE" sz="1800" b="1" i="1" dirty="0" smtClean="0">
              <a:solidFill>
                <a:schemeClr val="tx1"/>
              </a:solidFill>
            </a:rPr>
            <a:t>. </a:t>
          </a:r>
          <a:endParaRPr lang="es-PE" sz="1800" dirty="0">
            <a:solidFill>
              <a:schemeClr val="tx1"/>
            </a:solidFill>
          </a:endParaRPr>
        </a:p>
      </dgm:t>
    </dgm:pt>
    <dgm:pt modelId="{8DD018A5-81F7-44E4-8610-1BE121CEB2EE}" type="parTrans" cxnId="{CB3A86C5-E3EC-4E7E-8EDD-E5A5B1D9D954}">
      <dgm:prSet/>
      <dgm:spPr/>
      <dgm:t>
        <a:bodyPr/>
        <a:lstStyle/>
        <a:p>
          <a:endParaRPr lang="es-PE" sz="2400">
            <a:solidFill>
              <a:schemeClr val="tx1"/>
            </a:solidFill>
          </a:endParaRPr>
        </a:p>
      </dgm:t>
    </dgm:pt>
    <dgm:pt modelId="{A906F18C-5ED2-4378-810F-5DC0B657DBD1}" type="sibTrans" cxnId="{CB3A86C5-E3EC-4E7E-8EDD-E5A5B1D9D954}">
      <dgm:prSet/>
      <dgm:spPr/>
      <dgm:t>
        <a:bodyPr/>
        <a:lstStyle/>
        <a:p>
          <a:endParaRPr lang="es-PE" sz="2400">
            <a:solidFill>
              <a:schemeClr val="tx1"/>
            </a:solidFill>
          </a:endParaRPr>
        </a:p>
      </dgm:t>
    </dgm:pt>
    <dgm:pt modelId="{670E77B3-D20E-46B4-A5EE-E935A38D3BFE}">
      <dgm:prSet phldrT="[Texto]" custT="1"/>
      <dgm:spPr/>
      <dgm:t>
        <a:bodyPr/>
        <a:lstStyle/>
        <a:p>
          <a:r>
            <a:rPr lang="es-PE" sz="1800" b="1" i="1" u="sng" dirty="0" smtClean="0">
              <a:solidFill>
                <a:schemeClr val="tx1"/>
              </a:solidFill>
            </a:rPr>
            <a:t>Iglesia Evangélica Peruana</a:t>
          </a:r>
          <a:endParaRPr lang="es-PE" sz="1800" dirty="0">
            <a:solidFill>
              <a:schemeClr val="tx1"/>
            </a:solidFill>
          </a:endParaRPr>
        </a:p>
      </dgm:t>
    </dgm:pt>
    <dgm:pt modelId="{BD12A047-27D1-4506-88CD-4FF609F4E023}" type="sibTrans" cxnId="{A153A68E-E747-4270-A47C-99F5AF5A2602}">
      <dgm:prSet/>
      <dgm:spPr/>
      <dgm:t>
        <a:bodyPr/>
        <a:lstStyle/>
        <a:p>
          <a:endParaRPr lang="es-PE" sz="2400">
            <a:solidFill>
              <a:schemeClr val="tx1"/>
            </a:solidFill>
          </a:endParaRPr>
        </a:p>
      </dgm:t>
    </dgm:pt>
    <dgm:pt modelId="{E3E85DD0-3E46-4CE2-BB5B-986EB3E74B3F}" type="parTrans" cxnId="{A153A68E-E747-4270-A47C-99F5AF5A2602}">
      <dgm:prSet/>
      <dgm:spPr/>
      <dgm:t>
        <a:bodyPr/>
        <a:lstStyle/>
        <a:p>
          <a:endParaRPr lang="es-PE" sz="2400">
            <a:solidFill>
              <a:schemeClr val="tx1"/>
            </a:solidFill>
          </a:endParaRPr>
        </a:p>
      </dgm:t>
    </dgm:pt>
    <dgm:pt modelId="{66A70F38-FD31-4BAE-9801-1B6544A50C10}">
      <dgm:prSet phldrT="[Texto]" custT="1"/>
      <dgm:spPr/>
      <dgm:t>
        <a:bodyPr/>
        <a:lstStyle/>
        <a:p>
          <a:r>
            <a:rPr lang="es-PE" sz="1800" b="1" i="1" u="sng" dirty="0" smtClean="0">
              <a:solidFill>
                <a:schemeClr val="tx1"/>
              </a:solidFill>
            </a:rPr>
            <a:t>Empresas mineras</a:t>
          </a:r>
          <a:endParaRPr lang="es-PE" sz="1800" dirty="0">
            <a:solidFill>
              <a:schemeClr val="tx1"/>
            </a:solidFill>
          </a:endParaRPr>
        </a:p>
      </dgm:t>
    </dgm:pt>
    <dgm:pt modelId="{04B1F856-9255-48AE-A5C8-99A0EA57276F}" type="parTrans" cxnId="{4A614E08-0109-412B-9957-1E10F21C0045}">
      <dgm:prSet/>
      <dgm:spPr/>
      <dgm:t>
        <a:bodyPr/>
        <a:lstStyle/>
        <a:p>
          <a:endParaRPr lang="es-PE" sz="2400">
            <a:solidFill>
              <a:schemeClr val="tx1"/>
            </a:solidFill>
          </a:endParaRPr>
        </a:p>
      </dgm:t>
    </dgm:pt>
    <dgm:pt modelId="{3963E967-B481-4B95-BB84-AC201F5D1268}" type="sibTrans" cxnId="{4A614E08-0109-412B-9957-1E10F21C0045}">
      <dgm:prSet/>
      <dgm:spPr/>
      <dgm:t>
        <a:bodyPr/>
        <a:lstStyle/>
        <a:p>
          <a:endParaRPr lang="es-PE" sz="2400">
            <a:solidFill>
              <a:schemeClr val="tx1"/>
            </a:solidFill>
          </a:endParaRPr>
        </a:p>
      </dgm:t>
    </dgm:pt>
    <dgm:pt modelId="{624842E0-22EB-4145-A54D-BBF71E778A67}">
      <dgm:prSet custT="1"/>
      <dgm:spPr/>
      <dgm:t>
        <a:bodyPr/>
        <a:lstStyle/>
        <a:p>
          <a:endParaRPr lang="es-PE" sz="1400" dirty="0"/>
        </a:p>
      </dgm:t>
    </dgm:pt>
    <dgm:pt modelId="{641C52A9-40C4-4409-B4A6-3B9317304203}" type="parTrans" cxnId="{6DCAA609-159B-4129-B249-D9A2AD89AEC0}">
      <dgm:prSet/>
      <dgm:spPr/>
      <dgm:t>
        <a:bodyPr/>
        <a:lstStyle/>
        <a:p>
          <a:endParaRPr lang="es-PE" sz="2000"/>
        </a:p>
      </dgm:t>
    </dgm:pt>
    <dgm:pt modelId="{34CEE4DF-0917-4E9B-9471-AB7876C4E30D}" type="sibTrans" cxnId="{6DCAA609-159B-4129-B249-D9A2AD89AEC0}">
      <dgm:prSet/>
      <dgm:spPr/>
      <dgm:t>
        <a:bodyPr/>
        <a:lstStyle/>
        <a:p>
          <a:endParaRPr lang="es-PE" sz="2000"/>
        </a:p>
      </dgm:t>
    </dgm:pt>
    <dgm:pt modelId="{29DBF4E4-5121-47A0-8CB3-B7978B8B5325}">
      <dgm:prSet custT="1"/>
      <dgm:spPr/>
      <dgm:t>
        <a:bodyPr/>
        <a:lstStyle/>
        <a:p>
          <a:r>
            <a:rPr lang="es-PE" sz="1400" dirty="0" smtClean="0"/>
            <a:t>Responsable de la promoción económica local.</a:t>
          </a:r>
          <a:endParaRPr lang="es-PE" sz="1400" dirty="0"/>
        </a:p>
      </dgm:t>
    </dgm:pt>
    <dgm:pt modelId="{34AADD03-3D7E-4D4E-9AAB-E6842460D0D9}" type="parTrans" cxnId="{8AE13D6C-8E13-48ED-8263-68FAC6782D99}">
      <dgm:prSet/>
      <dgm:spPr/>
      <dgm:t>
        <a:bodyPr/>
        <a:lstStyle/>
        <a:p>
          <a:endParaRPr lang="es-PE" sz="2000"/>
        </a:p>
      </dgm:t>
    </dgm:pt>
    <dgm:pt modelId="{A7C01769-ADCC-4224-9B09-92E57FD1645A}" type="sibTrans" cxnId="{8AE13D6C-8E13-48ED-8263-68FAC6782D99}">
      <dgm:prSet/>
      <dgm:spPr/>
      <dgm:t>
        <a:bodyPr/>
        <a:lstStyle/>
        <a:p>
          <a:endParaRPr lang="es-PE" sz="2000"/>
        </a:p>
      </dgm:t>
    </dgm:pt>
    <dgm:pt modelId="{E6BC0CCD-7F79-468C-B88B-8490B7BE5B7E}">
      <dgm:prSet custT="1"/>
      <dgm:spPr/>
      <dgm:t>
        <a:bodyPr/>
        <a:lstStyle/>
        <a:p>
          <a:r>
            <a:rPr lang="es-PE" sz="1400" dirty="0" smtClean="0"/>
            <a:t>Cooperación internacional, que busca promover el desarrollo económico</a:t>
          </a:r>
          <a:endParaRPr lang="es-PE" sz="1400" dirty="0"/>
        </a:p>
      </dgm:t>
    </dgm:pt>
    <dgm:pt modelId="{58579B87-8F8C-4DB0-AB81-202C51ABF003}" type="parTrans" cxnId="{B1A24D1C-3F7B-488D-A946-098A7A79390B}">
      <dgm:prSet/>
      <dgm:spPr/>
      <dgm:t>
        <a:bodyPr/>
        <a:lstStyle/>
        <a:p>
          <a:endParaRPr lang="es-PE" sz="2000"/>
        </a:p>
      </dgm:t>
    </dgm:pt>
    <dgm:pt modelId="{6ACC8A6D-DD41-4509-9A95-B3C04949F098}" type="sibTrans" cxnId="{B1A24D1C-3F7B-488D-A946-098A7A79390B}">
      <dgm:prSet/>
      <dgm:spPr/>
      <dgm:t>
        <a:bodyPr/>
        <a:lstStyle/>
        <a:p>
          <a:endParaRPr lang="es-PE" sz="2000"/>
        </a:p>
      </dgm:t>
    </dgm:pt>
    <dgm:pt modelId="{3E2AFA5D-7F5F-4E82-A0D4-1AB4B3579BB8}">
      <dgm:prSet custT="1"/>
      <dgm:spPr/>
      <dgm:t>
        <a:bodyPr/>
        <a:lstStyle/>
        <a:p>
          <a:r>
            <a:rPr lang="es-PE" sz="1400" dirty="0" smtClean="0"/>
            <a:t>Proyecto Anama. Empresa privada que busca la explotación de los recursos mineros disponibles en el distrito.</a:t>
          </a:r>
          <a:endParaRPr lang="es-PE" sz="1400" dirty="0"/>
        </a:p>
      </dgm:t>
    </dgm:pt>
    <dgm:pt modelId="{4DEE1547-3501-4940-9C58-CA39C95D4B6E}" type="parTrans" cxnId="{061ED742-36AF-439B-8E62-A55F04DB3965}">
      <dgm:prSet/>
      <dgm:spPr/>
      <dgm:t>
        <a:bodyPr/>
        <a:lstStyle/>
        <a:p>
          <a:endParaRPr lang="es-PE" sz="2000"/>
        </a:p>
      </dgm:t>
    </dgm:pt>
    <dgm:pt modelId="{A0C4ADFB-E38B-493E-97F4-4F3151070BCC}" type="sibTrans" cxnId="{061ED742-36AF-439B-8E62-A55F04DB3965}">
      <dgm:prSet/>
      <dgm:spPr/>
      <dgm:t>
        <a:bodyPr/>
        <a:lstStyle/>
        <a:p>
          <a:endParaRPr lang="es-PE" sz="2000"/>
        </a:p>
      </dgm:t>
    </dgm:pt>
    <dgm:pt modelId="{E5300EEE-B706-476A-BE24-2613D10EF1FA}">
      <dgm:prSet custT="1"/>
      <dgm:spPr/>
      <dgm:t>
        <a:bodyPr/>
        <a:lstStyle/>
        <a:p>
          <a:r>
            <a:rPr lang="es-PE" sz="1400" dirty="0" smtClean="0"/>
            <a:t>Asociación de criadores de camélidos sudamericanos de Sonccoccocha; Munay Paccocha; Apu Allpa; Apu Kilcata. Organizaciones económicas para la Asociatividad productiva rural.</a:t>
          </a:r>
          <a:endParaRPr lang="es-PE" sz="1400" dirty="0"/>
        </a:p>
      </dgm:t>
    </dgm:pt>
    <dgm:pt modelId="{1EAF1385-D501-472B-B382-2BF719B57D8F}" type="parTrans" cxnId="{BDCF5565-ABF6-48B9-A781-0196A27E1AD0}">
      <dgm:prSet/>
      <dgm:spPr/>
      <dgm:t>
        <a:bodyPr/>
        <a:lstStyle/>
        <a:p>
          <a:endParaRPr lang="es-PE" sz="2000"/>
        </a:p>
      </dgm:t>
    </dgm:pt>
    <dgm:pt modelId="{2C817760-B438-4CB2-97C0-3E32D362C980}" type="sibTrans" cxnId="{BDCF5565-ABF6-48B9-A781-0196A27E1AD0}">
      <dgm:prSet/>
      <dgm:spPr/>
      <dgm:t>
        <a:bodyPr/>
        <a:lstStyle/>
        <a:p>
          <a:endParaRPr lang="es-PE" sz="2000"/>
        </a:p>
      </dgm:t>
    </dgm:pt>
    <dgm:pt modelId="{11D46F8F-6240-4DFF-B36B-B4C7E40C2929}" type="pres">
      <dgm:prSet presAssocID="{5DD8EFD4-8060-4B2A-9F67-0B2484AED49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B1C7D4C0-0BD0-4E65-8BDE-23D316589EDD}" type="pres">
      <dgm:prSet presAssocID="{3FE5952F-4993-41F1-859F-E0E9F8F533DD}" presName="parentLin" presStyleCnt="0"/>
      <dgm:spPr/>
    </dgm:pt>
    <dgm:pt modelId="{CFC33803-6936-4799-B1A2-CC2AF636AC99}" type="pres">
      <dgm:prSet presAssocID="{3FE5952F-4993-41F1-859F-E0E9F8F533DD}" presName="parentLeftMargin" presStyleLbl="node1" presStyleIdx="0" presStyleCnt="6"/>
      <dgm:spPr/>
      <dgm:t>
        <a:bodyPr/>
        <a:lstStyle/>
        <a:p>
          <a:endParaRPr lang="es-PE"/>
        </a:p>
      </dgm:t>
    </dgm:pt>
    <dgm:pt modelId="{04DE683B-8BC2-4345-8EBD-3BA626956877}" type="pres">
      <dgm:prSet presAssocID="{3FE5952F-4993-41F1-859F-E0E9F8F533DD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E046156-7C4A-4727-8627-305C5A43EFF5}" type="pres">
      <dgm:prSet presAssocID="{3FE5952F-4993-41F1-859F-E0E9F8F533DD}" presName="negativeSpace" presStyleCnt="0"/>
      <dgm:spPr/>
    </dgm:pt>
    <dgm:pt modelId="{5D92293F-15F5-48B3-ADC3-823DABDC3663}" type="pres">
      <dgm:prSet presAssocID="{3FE5952F-4993-41F1-859F-E0E9F8F533DD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81BAAB4-011D-42B0-BC84-CEA5CB7440D4}" type="pres">
      <dgm:prSet presAssocID="{4CF0E41A-2162-4E7B-BC19-CFE15E9CFFDB}" presName="spaceBetweenRectangles" presStyleCnt="0"/>
      <dgm:spPr/>
    </dgm:pt>
    <dgm:pt modelId="{457A5056-E90E-4DCD-93FD-B9ECF5A4ECFD}" type="pres">
      <dgm:prSet presAssocID="{8EAF9FBD-2628-46EA-A4AB-EADEB6F76633}" presName="parentLin" presStyleCnt="0"/>
      <dgm:spPr/>
    </dgm:pt>
    <dgm:pt modelId="{228E4304-470A-4F1E-8522-3606C2F6AC1A}" type="pres">
      <dgm:prSet presAssocID="{8EAF9FBD-2628-46EA-A4AB-EADEB6F76633}" presName="parentLeftMargin" presStyleLbl="node1" presStyleIdx="0" presStyleCnt="6"/>
      <dgm:spPr/>
      <dgm:t>
        <a:bodyPr/>
        <a:lstStyle/>
        <a:p>
          <a:endParaRPr lang="es-PE"/>
        </a:p>
      </dgm:t>
    </dgm:pt>
    <dgm:pt modelId="{298DBA99-76C7-4ED4-A472-911688DBA5BF}" type="pres">
      <dgm:prSet presAssocID="{8EAF9FBD-2628-46EA-A4AB-EADEB6F76633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718FABB-FDB2-4AE7-8D1A-4B132FBB18F8}" type="pres">
      <dgm:prSet presAssocID="{8EAF9FBD-2628-46EA-A4AB-EADEB6F76633}" presName="negativeSpace" presStyleCnt="0"/>
      <dgm:spPr/>
    </dgm:pt>
    <dgm:pt modelId="{40887701-3CBB-453B-B8DA-1CDA0D84A63A}" type="pres">
      <dgm:prSet presAssocID="{8EAF9FBD-2628-46EA-A4AB-EADEB6F76633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A456D64-CCFF-4FEE-9FD3-329AB415DB94}" type="pres">
      <dgm:prSet presAssocID="{6B2DAAB8-9050-4084-B7F4-1EB7A4AA9290}" presName="spaceBetweenRectangles" presStyleCnt="0"/>
      <dgm:spPr/>
    </dgm:pt>
    <dgm:pt modelId="{3BECC326-CE3A-449E-94AB-1F6009F1B5BD}" type="pres">
      <dgm:prSet presAssocID="{8C1924D2-E415-4603-A690-597A534571CC}" presName="parentLin" presStyleCnt="0"/>
      <dgm:spPr/>
    </dgm:pt>
    <dgm:pt modelId="{CBE451E7-4896-4F4F-89DC-01AAF1906BC6}" type="pres">
      <dgm:prSet presAssocID="{8C1924D2-E415-4603-A690-597A534571CC}" presName="parentLeftMargin" presStyleLbl="node1" presStyleIdx="1" presStyleCnt="6"/>
      <dgm:spPr/>
      <dgm:t>
        <a:bodyPr/>
        <a:lstStyle/>
        <a:p>
          <a:endParaRPr lang="es-PE"/>
        </a:p>
      </dgm:t>
    </dgm:pt>
    <dgm:pt modelId="{AD40F383-110B-4065-9EA6-5AE79E5FAE71}" type="pres">
      <dgm:prSet presAssocID="{8C1924D2-E415-4603-A690-597A534571CC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257919C-9BF4-44C8-A6AA-082702A08D8D}" type="pres">
      <dgm:prSet presAssocID="{8C1924D2-E415-4603-A690-597A534571CC}" presName="negativeSpace" presStyleCnt="0"/>
      <dgm:spPr/>
    </dgm:pt>
    <dgm:pt modelId="{61EADD0B-81A8-4F31-AC95-2121593CBAD0}" type="pres">
      <dgm:prSet presAssocID="{8C1924D2-E415-4603-A690-597A534571CC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CEDD184-8865-4B23-8ECB-253953AA6766}" type="pres">
      <dgm:prSet presAssocID="{2B4C81FB-3C95-4F17-BCA9-ECD6DD934E68}" presName="spaceBetweenRectangles" presStyleCnt="0"/>
      <dgm:spPr/>
    </dgm:pt>
    <dgm:pt modelId="{8D0F27D3-DE35-4911-B7ED-0AD51D01DD8C}" type="pres">
      <dgm:prSet presAssocID="{50D15967-FAE3-447A-8294-81834CA5FBB3}" presName="parentLin" presStyleCnt="0"/>
      <dgm:spPr/>
    </dgm:pt>
    <dgm:pt modelId="{011D41C2-7453-477C-B1CE-4B99F33CB371}" type="pres">
      <dgm:prSet presAssocID="{50D15967-FAE3-447A-8294-81834CA5FBB3}" presName="parentLeftMargin" presStyleLbl="node1" presStyleIdx="2" presStyleCnt="6"/>
      <dgm:spPr/>
      <dgm:t>
        <a:bodyPr/>
        <a:lstStyle/>
        <a:p>
          <a:endParaRPr lang="es-PE"/>
        </a:p>
      </dgm:t>
    </dgm:pt>
    <dgm:pt modelId="{3BDE3EFC-35C2-4670-94F2-C00A5D4AC33D}" type="pres">
      <dgm:prSet presAssocID="{50D15967-FAE3-447A-8294-81834CA5FBB3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4F3A115-F6C5-4900-9340-F59985840E78}" type="pres">
      <dgm:prSet presAssocID="{50D15967-FAE3-447A-8294-81834CA5FBB3}" presName="negativeSpace" presStyleCnt="0"/>
      <dgm:spPr/>
    </dgm:pt>
    <dgm:pt modelId="{4C94A881-D227-4724-A6FB-F126E4296339}" type="pres">
      <dgm:prSet presAssocID="{50D15967-FAE3-447A-8294-81834CA5FBB3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3860D75-3464-4BFD-A994-C95C315A1C97}" type="pres">
      <dgm:prSet presAssocID="{A906F18C-5ED2-4378-810F-5DC0B657DBD1}" presName="spaceBetweenRectangles" presStyleCnt="0"/>
      <dgm:spPr/>
    </dgm:pt>
    <dgm:pt modelId="{3BE4FF50-F3AD-48B7-9204-84D7E3A677B5}" type="pres">
      <dgm:prSet presAssocID="{670E77B3-D20E-46B4-A5EE-E935A38D3BFE}" presName="parentLin" presStyleCnt="0"/>
      <dgm:spPr/>
    </dgm:pt>
    <dgm:pt modelId="{E5EA6EF9-7E36-45A9-B204-03700BBC1B25}" type="pres">
      <dgm:prSet presAssocID="{670E77B3-D20E-46B4-A5EE-E935A38D3BFE}" presName="parentLeftMargin" presStyleLbl="node1" presStyleIdx="3" presStyleCnt="6"/>
      <dgm:spPr/>
      <dgm:t>
        <a:bodyPr/>
        <a:lstStyle/>
        <a:p>
          <a:endParaRPr lang="es-PE"/>
        </a:p>
      </dgm:t>
    </dgm:pt>
    <dgm:pt modelId="{21FD965E-4131-4B86-9889-B7666F8830AC}" type="pres">
      <dgm:prSet presAssocID="{670E77B3-D20E-46B4-A5EE-E935A38D3BF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96429F6-4A08-45D4-8570-478D07999207}" type="pres">
      <dgm:prSet presAssocID="{670E77B3-D20E-46B4-A5EE-E935A38D3BFE}" presName="negativeSpace" presStyleCnt="0"/>
      <dgm:spPr/>
    </dgm:pt>
    <dgm:pt modelId="{ECCC5F64-63E4-438C-870E-25259929689B}" type="pres">
      <dgm:prSet presAssocID="{670E77B3-D20E-46B4-A5EE-E935A38D3BFE}" presName="childText" presStyleLbl="conFgAcc1" presStyleIdx="4" presStyleCnt="6">
        <dgm:presLayoutVars>
          <dgm:bulletEnabled val="1"/>
        </dgm:presLayoutVars>
      </dgm:prSet>
      <dgm:spPr/>
    </dgm:pt>
    <dgm:pt modelId="{4E80CDCF-C2E6-47AA-9BFD-2BDBA0A79FB4}" type="pres">
      <dgm:prSet presAssocID="{BD12A047-27D1-4506-88CD-4FF609F4E023}" presName="spaceBetweenRectangles" presStyleCnt="0"/>
      <dgm:spPr/>
    </dgm:pt>
    <dgm:pt modelId="{24544E25-2CCD-4C60-A5CF-2E2897C9520F}" type="pres">
      <dgm:prSet presAssocID="{66A70F38-FD31-4BAE-9801-1B6544A50C10}" presName="parentLin" presStyleCnt="0"/>
      <dgm:spPr/>
    </dgm:pt>
    <dgm:pt modelId="{A756AAC6-A75D-4078-BB91-CAB96A74D69A}" type="pres">
      <dgm:prSet presAssocID="{66A70F38-FD31-4BAE-9801-1B6544A50C10}" presName="parentLeftMargin" presStyleLbl="node1" presStyleIdx="4" presStyleCnt="6"/>
      <dgm:spPr/>
      <dgm:t>
        <a:bodyPr/>
        <a:lstStyle/>
        <a:p>
          <a:endParaRPr lang="es-PE"/>
        </a:p>
      </dgm:t>
    </dgm:pt>
    <dgm:pt modelId="{43EF0A56-C165-4186-AB6C-5E83217A84D9}" type="pres">
      <dgm:prSet presAssocID="{66A70F38-FD31-4BAE-9801-1B6544A50C10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1605BE0-B072-40A9-8070-812565DE4B58}" type="pres">
      <dgm:prSet presAssocID="{66A70F38-FD31-4BAE-9801-1B6544A50C10}" presName="negativeSpace" presStyleCnt="0"/>
      <dgm:spPr/>
    </dgm:pt>
    <dgm:pt modelId="{8E876EDD-AA9F-4869-8AB2-D239CAD6B2BB}" type="pres">
      <dgm:prSet presAssocID="{66A70F38-FD31-4BAE-9801-1B6544A50C10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5C795FCB-67B5-48F7-8356-3FB4E840B677}" type="presOf" srcId="{50D15967-FAE3-447A-8294-81834CA5FBB3}" destId="{3BDE3EFC-35C2-4670-94F2-C00A5D4AC33D}" srcOrd="1" destOrd="0" presId="urn:microsoft.com/office/officeart/2005/8/layout/list1"/>
    <dgm:cxn modelId="{5EC5DD88-92C1-4819-A643-3CBE9C48C0B5}" srcId="{5DD8EFD4-8060-4B2A-9F67-0B2484AED494}" destId="{8C1924D2-E415-4603-A690-597A534571CC}" srcOrd="2" destOrd="0" parTransId="{E1F9F41C-F051-4E54-8990-0158A3D2BE80}" sibTransId="{2B4C81FB-3C95-4F17-BCA9-ECD6DD934E68}"/>
    <dgm:cxn modelId="{6BFFA41E-DCB6-4193-871E-AAFAE5656ABD}" type="presOf" srcId="{5DD8EFD4-8060-4B2A-9F67-0B2484AED494}" destId="{11D46F8F-6240-4DFF-B36B-B4C7E40C2929}" srcOrd="0" destOrd="0" presId="urn:microsoft.com/office/officeart/2005/8/layout/list1"/>
    <dgm:cxn modelId="{061ED742-36AF-439B-8E62-A55F04DB3965}" srcId="{66A70F38-FD31-4BAE-9801-1B6544A50C10}" destId="{3E2AFA5D-7F5F-4E82-A0D4-1AB4B3579BB8}" srcOrd="0" destOrd="0" parTransId="{4DEE1547-3501-4940-9C58-CA39C95D4B6E}" sibTransId="{A0C4ADFB-E38B-493E-97F4-4F3151070BCC}"/>
    <dgm:cxn modelId="{05385D5E-257F-49E6-806F-167D688CFBB6}" type="presOf" srcId="{670E77B3-D20E-46B4-A5EE-E935A38D3BFE}" destId="{21FD965E-4131-4B86-9889-B7666F8830AC}" srcOrd="1" destOrd="0" presId="urn:microsoft.com/office/officeart/2005/8/layout/list1"/>
    <dgm:cxn modelId="{6DCAA609-159B-4129-B249-D9A2AD89AEC0}" srcId="{3FE5952F-4993-41F1-859F-E0E9F8F533DD}" destId="{624842E0-22EB-4145-A54D-BBF71E778A67}" srcOrd="0" destOrd="0" parTransId="{641C52A9-40C4-4409-B4A6-3B9317304203}" sibTransId="{34CEE4DF-0917-4E9B-9471-AB7876C4E30D}"/>
    <dgm:cxn modelId="{B1D81D85-D4F6-49EE-A548-B1CCB6C70F55}" type="presOf" srcId="{8EAF9FBD-2628-46EA-A4AB-EADEB6F76633}" destId="{298DBA99-76C7-4ED4-A472-911688DBA5BF}" srcOrd="1" destOrd="0" presId="urn:microsoft.com/office/officeart/2005/8/layout/list1"/>
    <dgm:cxn modelId="{47B22F37-44EC-4D07-AF86-966AAF15E4CE}" type="presOf" srcId="{3E2AFA5D-7F5F-4E82-A0D4-1AB4B3579BB8}" destId="{8E876EDD-AA9F-4869-8AB2-D239CAD6B2BB}" srcOrd="0" destOrd="0" presId="urn:microsoft.com/office/officeart/2005/8/layout/list1"/>
    <dgm:cxn modelId="{AB9460B6-6321-4137-A25C-62ACFA859490}" type="presOf" srcId="{3FE5952F-4993-41F1-859F-E0E9F8F533DD}" destId="{CFC33803-6936-4799-B1A2-CC2AF636AC99}" srcOrd="0" destOrd="0" presId="urn:microsoft.com/office/officeart/2005/8/layout/list1"/>
    <dgm:cxn modelId="{FB0B016F-2A25-424A-AD36-056257BFC095}" type="presOf" srcId="{8C1924D2-E415-4603-A690-597A534571CC}" destId="{AD40F383-110B-4065-9EA6-5AE79E5FAE71}" srcOrd="1" destOrd="0" presId="urn:microsoft.com/office/officeart/2005/8/layout/list1"/>
    <dgm:cxn modelId="{750A87ED-DBAA-481A-B4ED-3150EFD6B676}" type="presOf" srcId="{3FE5952F-4993-41F1-859F-E0E9F8F533DD}" destId="{04DE683B-8BC2-4345-8EBD-3BA626956877}" srcOrd="1" destOrd="0" presId="urn:microsoft.com/office/officeart/2005/8/layout/list1"/>
    <dgm:cxn modelId="{1E95EC5F-DFA9-4D53-A2ED-98358F2B1C3F}" type="presOf" srcId="{8C1924D2-E415-4603-A690-597A534571CC}" destId="{CBE451E7-4896-4F4F-89DC-01AAF1906BC6}" srcOrd="0" destOrd="0" presId="urn:microsoft.com/office/officeart/2005/8/layout/list1"/>
    <dgm:cxn modelId="{BEA80BF5-FA9B-4315-BEAE-F22876A233AD}" type="presOf" srcId="{29DBF4E4-5121-47A0-8CB3-B7978B8B5325}" destId="{61EADD0B-81A8-4F31-AC95-2121593CBAD0}" srcOrd="0" destOrd="0" presId="urn:microsoft.com/office/officeart/2005/8/layout/list1"/>
    <dgm:cxn modelId="{A153A68E-E747-4270-A47C-99F5AF5A2602}" srcId="{5DD8EFD4-8060-4B2A-9F67-0B2484AED494}" destId="{670E77B3-D20E-46B4-A5EE-E935A38D3BFE}" srcOrd="4" destOrd="0" parTransId="{E3E85DD0-3E46-4CE2-BB5B-986EB3E74B3F}" sibTransId="{BD12A047-27D1-4506-88CD-4FF609F4E023}"/>
    <dgm:cxn modelId="{BDCF5565-ABF6-48B9-A781-0196A27E1AD0}" srcId="{8EAF9FBD-2628-46EA-A4AB-EADEB6F76633}" destId="{E5300EEE-B706-476A-BE24-2613D10EF1FA}" srcOrd="0" destOrd="0" parTransId="{1EAF1385-D501-472B-B382-2BF719B57D8F}" sibTransId="{2C817760-B438-4CB2-97C0-3E32D362C980}"/>
    <dgm:cxn modelId="{84D90584-28BF-4EAB-BD08-1420C55A4E94}" srcId="{5DD8EFD4-8060-4B2A-9F67-0B2484AED494}" destId="{3FE5952F-4993-41F1-859F-E0E9F8F533DD}" srcOrd="0" destOrd="0" parTransId="{F4D1EA99-9C42-4A3E-B636-DA763E82D122}" sibTransId="{4CF0E41A-2162-4E7B-BC19-CFE15E9CFFDB}"/>
    <dgm:cxn modelId="{CBC1DC48-8CA1-4A95-87B9-6FE93B799EBC}" srcId="{5DD8EFD4-8060-4B2A-9F67-0B2484AED494}" destId="{8EAF9FBD-2628-46EA-A4AB-EADEB6F76633}" srcOrd="1" destOrd="0" parTransId="{A9994E61-6560-4C33-A747-4E59638E85D7}" sibTransId="{6B2DAAB8-9050-4084-B7F4-1EB7A4AA9290}"/>
    <dgm:cxn modelId="{8AE13D6C-8E13-48ED-8263-68FAC6782D99}" srcId="{8C1924D2-E415-4603-A690-597A534571CC}" destId="{29DBF4E4-5121-47A0-8CB3-B7978B8B5325}" srcOrd="0" destOrd="0" parTransId="{34AADD03-3D7E-4D4E-9AAB-E6842460D0D9}" sibTransId="{A7C01769-ADCC-4224-9B09-92E57FD1645A}"/>
    <dgm:cxn modelId="{CB3A86C5-E3EC-4E7E-8EDD-E5A5B1D9D954}" srcId="{5DD8EFD4-8060-4B2A-9F67-0B2484AED494}" destId="{50D15967-FAE3-447A-8294-81834CA5FBB3}" srcOrd="3" destOrd="0" parTransId="{8DD018A5-81F7-44E4-8610-1BE121CEB2EE}" sibTransId="{A906F18C-5ED2-4378-810F-5DC0B657DBD1}"/>
    <dgm:cxn modelId="{4CC72F00-2BEB-41A2-83F0-950DBCA772D5}" type="presOf" srcId="{66A70F38-FD31-4BAE-9801-1B6544A50C10}" destId="{A756AAC6-A75D-4078-BB91-CAB96A74D69A}" srcOrd="0" destOrd="0" presId="urn:microsoft.com/office/officeart/2005/8/layout/list1"/>
    <dgm:cxn modelId="{15A3AD64-91A1-44D3-B0E1-91119292BA9C}" type="presOf" srcId="{624842E0-22EB-4145-A54D-BBF71E778A67}" destId="{5D92293F-15F5-48B3-ADC3-823DABDC3663}" srcOrd="0" destOrd="0" presId="urn:microsoft.com/office/officeart/2005/8/layout/list1"/>
    <dgm:cxn modelId="{4A614E08-0109-412B-9957-1E10F21C0045}" srcId="{5DD8EFD4-8060-4B2A-9F67-0B2484AED494}" destId="{66A70F38-FD31-4BAE-9801-1B6544A50C10}" srcOrd="5" destOrd="0" parTransId="{04B1F856-9255-48AE-A5C8-99A0EA57276F}" sibTransId="{3963E967-B481-4B95-BB84-AC201F5D1268}"/>
    <dgm:cxn modelId="{1B391414-08C3-4B41-A3C9-2A3BE9B7CE67}" type="presOf" srcId="{E5300EEE-B706-476A-BE24-2613D10EF1FA}" destId="{40887701-3CBB-453B-B8DA-1CDA0D84A63A}" srcOrd="0" destOrd="0" presId="urn:microsoft.com/office/officeart/2005/8/layout/list1"/>
    <dgm:cxn modelId="{691F980E-7087-4909-AEBE-221E7FA8431B}" type="presOf" srcId="{50D15967-FAE3-447A-8294-81834CA5FBB3}" destId="{011D41C2-7453-477C-B1CE-4B99F33CB371}" srcOrd="0" destOrd="0" presId="urn:microsoft.com/office/officeart/2005/8/layout/list1"/>
    <dgm:cxn modelId="{FA890566-9BAB-4E3F-8899-6FE1565205C9}" type="presOf" srcId="{66A70F38-FD31-4BAE-9801-1B6544A50C10}" destId="{43EF0A56-C165-4186-AB6C-5E83217A84D9}" srcOrd="1" destOrd="0" presId="urn:microsoft.com/office/officeart/2005/8/layout/list1"/>
    <dgm:cxn modelId="{3AD9EAE7-7636-4FC9-B2DE-050F1B266F36}" type="presOf" srcId="{670E77B3-D20E-46B4-A5EE-E935A38D3BFE}" destId="{E5EA6EF9-7E36-45A9-B204-03700BBC1B25}" srcOrd="0" destOrd="0" presId="urn:microsoft.com/office/officeart/2005/8/layout/list1"/>
    <dgm:cxn modelId="{473B69AD-4C21-4EF0-9265-7A7D0F1113AD}" type="presOf" srcId="{E6BC0CCD-7F79-468C-B88B-8490B7BE5B7E}" destId="{4C94A881-D227-4724-A6FB-F126E4296339}" srcOrd="0" destOrd="0" presId="urn:microsoft.com/office/officeart/2005/8/layout/list1"/>
    <dgm:cxn modelId="{CE4CC267-B6FD-4CBA-BD69-5257D3469BEC}" type="presOf" srcId="{8EAF9FBD-2628-46EA-A4AB-EADEB6F76633}" destId="{228E4304-470A-4F1E-8522-3606C2F6AC1A}" srcOrd="0" destOrd="0" presId="urn:microsoft.com/office/officeart/2005/8/layout/list1"/>
    <dgm:cxn modelId="{B1A24D1C-3F7B-488D-A946-098A7A79390B}" srcId="{50D15967-FAE3-447A-8294-81834CA5FBB3}" destId="{E6BC0CCD-7F79-468C-B88B-8490B7BE5B7E}" srcOrd="0" destOrd="0" parTransId="{58579B87-8F8C-4DB0-AB81-202C51ABF003}" sibTransId="{6ACC8A6D-DD41-4509-9A95-B3C04949F098}"/>
    <dgm:cxn modelId="{54A531FA-6D3F-4A46-B27A-2ED9EF3216F6}" type="presParOf" srcId="{11D46F8F-6240-4DFF-B36B-B4C7E40C2929}" destId="{B1C7D4C0-0BD0-4E65-8BDE-23D316589EDD}" srcOrd="0" destOrd="0" presId="urn:microsoft.com/office/officeart/2005/8/layout/list1"/>
    <dgm:cxn modelId="{A7F151C9-BF66-42DF-8F4B-182930502081}" type="presParOf" srcId="{B1C7D4C0-0BD0-4E65-8BDE-23D316589EDD}" destId="{CFC33803-6936-4799-B1A2-CC2AF636AC99}" srcOrd="0" destOrd="0" presId="urn:microsoft.com/office/officeart/2005/8/layout/list1"/>
    <dgm:cxn modelId="{C841C205-9BA3-4020-9153-325FCCFEB9EA}" type="presParOf" srcId="{B1C7D4C0-0BD0-4E65-8BDE-23D316589EDD}" destId="{04DE683B-8BC2-4345-8EBD-3BA626956877}" srcOrd="1" destOrd="0" presId="urn:microsoft.com/office/officeart/2005/8/layout/list1"/>
    <dgm:cxn modelId="{2FAAABEC-61E9-4DEB-B25C-A07858F2559C}" type="presParOf" srcId="{11D46F8F-6240-4DFF-B36B-B4C7E40C2929}" destId="{6E046156-7C4A-4727-8627-305C5A43EFF5}" srcOrd="1" destOrd="0" presId="urn:microsoft.com/office/officeart/2005/8/layout/list1"/>
    <dgm:cxn modelId="{4A21E136-4FBA-4798-B58C-AF5C2159D910}" type="presParOf" srcId="{11D46F8F-6240-4DFF-B36B-B4C7E40C2929}" destId="{5D92293F-15F5-48B3-ADC3-823DABDC3663}" srcOrd="2" destOrd="0" presId="urn:microsoft.com/office/officeart/2005/8/layout/list1"/>
    <dgm:cxn modelId="{8E9726BB-34FD-4789-9227-5A73AEAF2BFF}" type="presParOf" srcId="{11D46F8F-6240-4DFF-B36B-B4C7E40C2929}" destId="{281BAAB4-011D-42B0-BC84-CEA5CB7440D4}" srcOrd="3" destOrd="0" presId="urn:microsoft.com/office/officeart/2005/8/layout/list1"/>
    <dgm:cxn modelId="{CBA5DC41-8370-4648-94C5-1FB6E7B25A87}" type="presParOf" srcId="{11D46F8F-6240-4DFF-B36B-B4C7E40C2929}" destId="{457A5056-E90E-4DCD-93FD-B9ECF5A4ECFD}" srcOrd="4" destOrd="0" presId="urn:microsoft.com/office/officeart/2005/8/layout/list1"/>
    <dgm:cxn modelId="{D452983E-C363-44EF-8AD3-3C5DEED6ADC7}" type="presParOf" srcId="{457A5056-E90E-4DCD-93FD-B9ECF5A4ECFD}" destId="{228E4304-470A-4F1E-8522-3606C2F6AC1A}" srcOrd="0" destOrd="0" presId="urn:microsoft.com/office/officeart/2005/8/layout/list1"/>
    <dgm:cxn modelId="{566FFFA9-9347-4437-8903-2698E6691D4B}" type="presParOf" srcId="{457A5056-E90E-4DCD-93FD-B9ECF5A4ECFD}" destId="{298DBA99-76C7-4ED4-A472-911688DBA5BF}" srcOrd="1" destOrd="0" presId="urn:microsoft.com/office/officeart/2005/8/layout/list1"/>
    <dgm:cxn modelId="{4972917D-0A48-44EC-9B00-94EE9AC04B32}" type="presParOf" srcId="{11D46F8F-6240-4DFF-B36B-B4C7E40C2929}" destId="{5718FABB-FDB2-4AE7-8D1A-4B132FBB18F8}" srcOrd="5" destOrd="0" presId="urn:microsoft.com/office/officeart/2005/8/layout/list1"/>
    <dgm:cxn modelId="{E90EBE6E-C47D-4D7A-A379-3C773F376483}" type="presParOf" srcId="{11D46F8F-6240-4DFF-B36B-B4C7E40C2929}" destId="{40887701-3CBB-453B-B8DA-1CDA0D84A63A}" srcOrd="6" destOrd="0" presId="urn:microsoft.com/office/officeart/2005/8/layout/list1"/>
    <dgm:cxn modelId="{94517B78-20A6-44C2-9408-524BFAB882F4}" type="presParOf" srcId="{11D46F8F-6240-4DFF-B36B-B4C7E40C2929}" destId="{AA456D64-CCFF-4FEE-9FD3-329AB415DB94}" srcOrd="7" destOrd="0" presId="urn:microsoft.com/office/officeart/2005/8/layout/list1"/>
    <dgm:cxn modelId="{F228BF28-D9BB-436F-8FBE-A0B9C9BAA5E0}" type="presParOf" srcId="{11D46F8F-6240-4DFF-B36B-B4C7E40C2929}" destId="{3BECC326-CE3A-449E-94AB-1F6009F1B5BD}" srcOrd="8" destOrd="0" presId="urn:microsoft.com/office/officeart/2005/8/layout/list1"/>
    <dgm:cxn modelId="{77C60790-7B57-4B60-B0EF-841CD47E8441}" type="presParOf" srcId="{3BECC326-CE3A-449E-94AB-1F6009F1B5BD}" destId="{CBE451E7-4896-4F4F-89DC-01AAF1906BC6}" srcOrd="0" destOrd="0" presId="urn:microsoft.com/office/officeart/2005/8/layout/list1"/>
    <dgm:cxn modelId="{6954D5E9-57B9-4490-9E0A-52DBE8DF0B03}" type="presParOf" srcId="{3BECC326-CE3A-449E-94AB-1F6009F1B5BD}" destId="{AD40F383-110B-4065-9EA6-5AE79E5FAE71}" srcOrd="1" destOrd="0" presId="urn:microsoft.com/office/officeart/2005/8/layout/list1"/>
    <dgm:cxn modelId="{600700AF-6710-426E-9ED4-EE39201F7BB1}" type="presParOf" srcId="{11D46F8F-6240-4DFF-B36B-B4C7E40C2929}" destId="{5257919C-9BF4-44C8-A6AA-082702A08D8D}" srcOrd="9" destOrd="0" presId="urn:microsoft.com/office/officeart/2005/8/layout/list1"/>
    <dgm:cxn modelId="{14BF3D8E-B823-4E6F-B269-B30F527DDA41}" type="presParOf" srcId="{11D46F8F-6240-4DFF-B36B-B4C7E40C2929}" destId="{61EADD0B-81A8-4F31-AC95-2121593CBAD0}" srcOrd="10" destOrd="0" presId="urn:microsoft.com/office/officeart/2005/8/layout/list1"/>
    <dgm:cxn modelId="{D90C491B-9A7B-43A9-A85B-F57093F8CE14}" type="presParOf" srcId="{11D46F8F-6240-4DFF-B36B-B4C7E40C2929}" destId="{FCEDD184-8865-4B23-8ECB-253953AA6766}" srcOrd="11" destOrd="0" presId="urn:microsoft.com/office/officeart/2005/8/layout/list1"/>
    <dgm:cxn modelId="{36868343-A4F9-455F-A584-C822C4F9A737}" type="presParOf" srcId="{11D46F8F-6240-4DFF-B36B-B4C7E40C2929}" destId="{8D0F27D3-DE35-4911-B7ED-0AD51D01DD8C}" srcOrd="12" destOrd="0" presId="urn:microsoft.com/office/officeart/2005/8/layout/list1"/>
    <dgm:cxn modelId="{00BA8AAE-8E77-4906-B5C0-0B6FADB6B91E}" type="presParOf" srcId="{8D0F27D3-DE35-4911-B7ED-0AD51D01DD8C}" destId="{011D41C2-7453-477C-B1CE-4B99F33CB371}" srcOrd="0" destOrd="0" presId="urn:microsoft.com/office/officeart/2005/8/layout/list1"/>
    <dgm:cxn modelId="{E22B352B-8695-4434-B1AB-E80681EB2D7E}" type="presParOf" srcId="{8D0F27D3-DE35-4911-B7ED-0AD51D01DD8C}" destId="{3BDE3EFC-35C2-4670-94F2-C00A5D4AC33D}" srcOrd="1" destOrd="0" presId="urn:microsoft.com/office/officeart/2005/8/layout/list1"/>
    <dgm:cxn modelId="{FAFC5035-75F2-4695-95C5-D7A0D3EAB2CD}" type="presParOf" srcId="{11D46F8F-6240-4DFF-B36B-B4C7E40C2929}" destId="{D4F3A115-F6C5-4900-9340-F59985840E78}" srcOrd="13" destOrd="0" presId="urn:microsoft.com/office/officeart/2005/8/layout/list1"/>
    <dgm:cxn modelId="{9E7E3319-70D5-4ED9-B50C-1CC4147E8C5E}" type="presParOf" srcId="{11D46F8F-6240-4DFF-B36B-B4C7E40C2929}" destId="{4C94A881-D227-4724-A6FB-F126E4296339}" srcOrd="14" destOrd="0" presId="urn:microsoft.com/office/officeart/2005/8/layout/list1"/>
    <dgm:cxn modelId="{7595CB79-1007-4C80-9DB8-BAAC6EDE7CE9}" type="presParOf" srcId="{11D46F8F-6240-4DFF-B36B-B4C7E40C2929}" destId="{E3860D75-3464-4BFD-A994-C95C315A1C97}" srcOrd="15" destOrd="0" presId="urn:microsoft.com/office/officeart/2005/8/layout/list1"/>
    <dgm:cxn modelId="{17E1ACC0-0A56-4263-A4D6-A5882A1ECFCE}" type="presParOf" srcId="{11D46F8F-6240-4DFF-B36B-B4C7E40C2929}" destId="{3BE4FF50-F3AD-48B7-9204-84D7E3A677B5}" srcOrd="16" destOrd="0" presId="urn:microsoft.com/office/officeart/2005/8/layout/list1"/>
    <dgm:cxn modelId="{EFE5513A-441C-46FD-8A34-ED76650847F8}" type="presParOf" srcId="{3BE4FF50-F3AD-48B7-9204-84D7E3A677B5}" destId="{E5EA6EF9-7E36-45A9-B204-03700BBC1B25}" srcOrd="0" destOrd="0" presId="urn:microsoft.com/office/officeart/2005/8/layout/list1"/>
    <dgm:cxn modelId="{95423D32-CCD3-4BA7-A4EA-487244DBFFC1}" type="presParOf" srcId="{3BE4FF50-F3AD-48B7-9204-84D7E3A677B5}" destId="{21FD965E-4131-4B86-9889-B7666F8830AC}" srcOrd="1" destOrd="0" presId="urn:microsoft.com/office/officeart/2005/8/layout/list1"/>
    <dgm:cxn modelId="{22A35504-83D3-4BDD-9C6E-6B1D8D9B72D3}" type="presParOf" srcId="{11D46F8F-6240-4DFF-B36B-B4C7E40C2929}" destId="{D96429F6-4A08-45D4-8570-478D07999207}" srcOrd="17" destOrd="0" presId="urn:microsoft.com/office/officeart/2005/8/layout/list1"/>
    <dgm:cxn modelId="{D212B15A-A3EC-4D60-9FED-D97AAC3E30D3}" type="presParOf" srcId="{11D46F8F-6240-4DFF-B36B-B4C7E40C2929}" destId="{ECCC5F64-63E4-438C-870E-25259929689B}" srcOrd="18" destOrd="0" presId="urn:microsoft.com/office/officeart/2005/8/layout/list1"/>
    <dgm:cxn modelId="{84FAAC2D-1478-4420-881F-F68EC591F99A}" type="presParOf" srcId="{11D46F8F-6240-4DFF-B36B-B4C7E40C2929}" destId="{4E80CDCF-C2E6-47AA-9BFD-2BDBA0A79FB4}" srcOrd="19" destOrd="0" presId="urn:microsoft.com/office/officeart/2005/8/layout/list1"/>
    <dgm:cxn modelId="{F9D54102-30E0-4267-95A9-0FDF16D34120}" type="presParOf" srcId="{11D46F8F-6240-4DFF-B36B-B4C7E40C2929}" destId="{24544E25-2CCD-4C60-A5CF-2E2897C9520F}" srcOrd="20" destOrd="0" presId="urn:microsoft.com/office/officeart/2005/8/layout/list1"/>
    <dgm:cxn modelId="{68536DBF-8CBC-4A0D-9264-7E2237B8370E}" type="presParOf" srcId="{24544E25-2CCD-4C60-A5CF-2E2897C9520F}" destId="{A756AAC6-A75D-4078-BB91-CAB96A74D69A}" srcOrd="0" destOrd="0" presId="urn:microsoft.com/office/officeart/2005/8/layout/list1"/>
    <dgm:cxn modelId="{60F7E0E0-0E24-4271-8831-1BE867CE243F}" type="presParOf" srcId="{24544E25-2CCD-4C60-A5CF-2E2897C9520F}" destId="{43EF0A56-C165-4186-AB6C-5E83217A84D9}" srcOrd="1" destOrd="0" presId="urn:microsoft.com/office/officeart/2005/8/layout/list1"/>
    <dgm:cxn modelId="{E49ED546-229D-4FAD-A171-51884027DDF3}" type="presParOf" srcId="{11D46F8F-6240-4DFF-B36B-B4C7E40C2929}" destId="{D1605BE0-B072-40A9-8070-812565DE4B58}" srcOrd="21" destOrd="0" presId="urn:microsoft.com/office/officeart/2005/8/layout/list1"/>
    <dgm:cxn modelId="{902FB606-0E59-484F-8065-E1053E3E76C7}" type="presParOf" srcId="{11D46F8F-6240-4DFF-B36B-B4C7E40C2929}" destId="{8E876EDD-AA9F-4869-8AB2-D239CAD6B2B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FC42D9-FFF8-44F7-A8DB-6FE523D62ECE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PE"/>
        </a:p>
      </dgm:t>
    </dgm:pt>
    <dgm:pt modelId="{8078FC71-28EF-43B8-9107-A18455CDE790}">
      <dgm:prSet phldrT="[Texto]" custT="1"/>
      <dgm:spPr/>
      <dgm:t>
        <a:bodyPr/>
        <a:lstStyle/>
        <a:p>
          <a:r>
            <a:rPr lang="es-PE" sz="1800" b="1" i="1" u="sng" dirty="0" smtClean="0">
              <a:solidFill>
                <a:schemeClr val="tx1"/>
              </a:solidFill>
            </a:rPr>
            <a:t>Ministerio de Agricultura y Riego (MINAGRI)</a:t>
          </a:r>
          <a:r>
            <a:rPr lang="es-PE" sz="1800" b="1" i="1" dirty="0" smtClean="0">
              <a:solidFill>
                <a:schemeClr val="tx1"/>
              </a:solidFill>
            </a:rPr>
            <a:t>. </a:t>
          </a:r>
          <a:endParaRPr lang="es-PE" sz="1800" dirty="0">
            <a:solidFill>
              <a:schemeClr val="tx1"/>
            </a:solidFill>
          </a:endParaRPr>
        </a:p>
      </dgm:t>
    </dgm:pt>
    <dgm:pt modelId="{CB0EB77B-A882-44C4-8F3E-E763D0CF1A14}" type="parTrans" cxnId="{810AC1C7-DD9B-4B24-86F4-D5040C2C1A9B}">
      <dgm:prSet/>
      <dgm:spPr/>
      <dgm:t>
        <a:bodyPr/>
        <a:lstStyle/>
        <a:p>
          <a:endParaRPr lang="es-PE" sz="4000">
            <a:solidFill>
              <a:schemeClr val="tx1"/>
            </a:solidFill>
          </a:endParaRPr>
        </a:p>
      </dgm:t>
    </dgm:pt>
    <dgm:pt modelId="{5B189CAA-A682-4647-B73B-1C0395D3BEF5}" type="sibTrans" cxnId="{810AC1C7-DD9B-4B24-86F4-D5040C2C1A9B}">
      <dgm:prSet/>
      <dgm:spPr/>
      <dgm:t>
        <a:bodyPr/>
        <a:lstStyle/>
        <a:p>
          <a:endParaRPr lang="es-PE" sz="4000">
            <a:solidFill>
              <a:schemeClr val="tx1"/>
            </a:solidFill>
          </a:endParaRPr>
        </a:p>
      </dgm:t>
    </dgm:pt>
    <dgm:pt modelId="{C4B14B80-46B8-491E-91FE-C425BB51821C}">
      <dgm:prSet phldrT="[Texto]" custT="1"/>
      <dgm:spPr/>
      <dgm:t>
        <a:bodyPr/>
        <a:lstStyle/>
        <a:p>
          <a:r>
            <a:rPr lang="es-PE" sz="1800" b="1" i="1" u="sng" dirty="0" smtClean="0">
              <a:solidFill>
                <a:schemeClr val="tx1"/>
              </a:solidFill>
            </a:rPr>
            <a:t>Instituto de Investigación para el Desarrollo (IRD)</a:t>
          </a:r>
          <a:r>
            <a:rPr lang="es-PE" sz="1800" b="1" i="1" dirty="0" smtClean="0">
              <a:solidFill>
                <a:schemeClr val="tx1"/>
              </a:solidFill>
            </a:rPr>
            <a:t>. </a:t>
          </a:r>
          <a:endParaRPr lang="es-PE" sz="1800" dirty="0">
            <a:solidFill>
              <a:schemeClr val="tx1"/>
            </a:solidFill>
          </a:endParaRPr>
        </a:p>
      </dgm:t>
    </dgm:pt>
    <dgm:pt modelId="{62A754EC-23BC-4E63-ADBA-6D413926295D}" type="parTrans" cxnId="{1552ED8F-2E18-4505-B5C0-009C5C15700B}">
      <dgm:prSet/>
      <dgm:spPr/>
      <dgm:t>
        <a:bodyPr/>
        <a:lstStyle/>
        <a:p>
          <a:endParaRPr lang="es-PE" sz="4000">
            <a:solidFill>
              <a:schemeClr val="tx1"/>
            </a:solidFill>
          </a:endParaRPr>
        </a:p>
      </dgm:t>
    </dgm:pt>
    <dgm:pt modelId="{1FABB2BA-E82D-40CC-8AF3-F30DF8FCB47B}" type="sibTrans" cxnId="{1552ED8F-2E18-4505-B5C0-009C5C15700B}">
      <dgm:prSet/>
      <dgm:spPr/>
      <dgm:t>
        <a:bodyPr/>
        <a:lstStyle/>
        <a:p>
          <a:endParaRPr lang="es-PE" sz="4000">
            <a:solidFill>
              <a:schemeClr val="tx1"/>
            </a:solidFill>
          </a:endParaRPr>
        </a:p>
      </dgm:t>
    </dgm:pt>
    <dgm:pt modelId="{FDF206C3-CDA7-4FB7-8EF3-B26E0D51D90F}">
      <dgm:prSet phldrT="[Texto]" custT="1"/>
      <dgm:spPr/>
      <dgm:t>
        <a:bodyPr/>
        <a:lstStyle/>
        <a:p>
          <a:r>
            <a:rPr lang="es-PE" sz="1800" b="1" i="1" u="sng" dirty="0" smtClean="0">
              <a:solidFill>
                <a:schemeClr val="tx1"/>
              </a:solidFill>
            </a:rPr>
            <a:t>Programas Sociales del Ministerio de Inclusión y Desarrollo Social (MIDIS)</a:t>
          </a:r>
          <a:r>
            <a:rPr lang="es-PE" sz="1800" b="1" i="1" dirty="0" smtClean="0">
              <a:solidFill>
                <a:schemeClr val="tx1"/>
              </a:solidFill>
            </a:rPr>
            <a:t>:</a:t>
          </a:r>
          <a:endParaRPr lang="es-PE" sz="1800" dirty="0">
            <a:solidFill>
              <a:schemeClr val="tx1"/>
            </a:solidFill>
          </a:endParaRPr>
        </a:p>
      </dgm:t>
    </dgm:pt>
    <dgm:pt modelId="{E4707D51-CDBE-4712-AF2B-CE6E55740EF1}" type="parTrans" cxnId="{CEF8290C-418B-4D13-B2FF-3ECADB043264}">
      <dgm:prSet/>
      <dgm:spPr/>
      <dgm:t>
        <a:bodyPr/>
        <a:lstStyle/>
        <a:p>
          <a:endParaRPr lang="es-PE" sz="4000">
            <a:solidFill>
              <a:schemeClr val="tx1"/>
            </a:solidFill>
          </a:endParaRPr>
        </a:p>
      </dgm:t>
    </dgm:pt>
    <dgm:pt modelId="{7E735A36-C7B9-470F-BBCB-2DC9DD1E3C2A}" type="sibTrans" cxnId="{CEF8290C-418B-4D13-B2FF-3ECADB043264}">
      <dgm:prSet/>
      <dgm:spPr/>
      <dgm:t>
        <a:bodyPr/>
        <a:lstStyle/>
        <a:p>
          <a:endParaRPr lang="es-PE" sz="4000">
            <a:solidFill>
              <a:schemeClr val="tx1"/>
            </a:solidFill>
          </a:endParaRPr>
        </a:p>
      </dgm:t>
    </dgm:pt>
    <dgm:pt modelId="{C9A74619-EE3F-4DC9-A17E-DB25F7AE7ECC}">
      <dgm:prSet/>
      <dgm:spPr/>
      <dgm:t>
        <a:bodyPr/>
        <a:lstStyle/>
        <a:p>
          <a:r>
            <a:rPr lang="es-PE" dirty="0" smtClean="0"/>
            <a:t>Ente rector del sector agropecuario a nivel nacional, formula y ejecuta diversas políticas, programas y proyectos en el sector.</a:t>
          </a:r>
          <a:endParaRPr lang="es-PE" dirty="0"/>
        </a:p>
      </dgm:t>
    </dgm:pt>
    <dgm:pt modelId="{97EE589E-7E4B-4380-B041-B46C9BF3BC55}" type="parTrans" cxnId="{615E97A2-590B-42D7-9D7C-400D13FA13CC}">
      <dgm:prSet/>
      <dgm:spPr/>
      <dgm:t>
        <a:bodyPr/>
        <a:lstStyle/>
        <a:p>
          <a:endParaRPr lang="es-PE"/>
        </a:p>
      </dgm:t>
    </dgm:pt>
    <dgm:pt modelId="{5C4E69C3-F4F1-488E-8899-480CEC7A1535}" type="sibTrans" cxnId="{615E97A2-590B-42D7-9D7C-400D13FA13CC}">
      <dgm:prSet/>
      <dgm:spPr/>
      <dgm:t>
        <a:bodyPr/>
        <a:lstStyle/>
        <a:p>
          <a:endParaRPr lang="es-PE"/>
        </a:p>
      </dgm:t>
    </dgm:pt>
    <dgm:pt modelId="{883A6772-D0BF-4793-82E7-35FBA2070654}">
      <dgm:prSet/>
      <dgm:spPr/>
      <dgm:t>
        <a:bodyPr/>
        <a:lstStyle/>
        <a:p>
          <a:r>
            <a:rPr lang="es-PE" dirty="0" smtClean="0"/>
            <a:t>Organización de cooperación internacional, que busca promover el desarrollo económico a escala local en el distrito.</a:t>
          </a:r>
          <a:endParaRPr lang="es-PE" dirty="0"/>
        </a:p>
      </dgm:t>
    </dgm:pt>
    <dgm:pt modelId="{BB6ABF89-FF29-4A82-AC96-964573EE24D4}" type="parTrans" cxnId="{F566F54E-4713-4A42-A1D6-DC9C525A21A4}">
      <dgm:prSet/>
      <dgm:spPr/>
      <dgm:t>
        <a:bodyPr/>
        <a:lstStyle/>
        <a:p>
          <a:endParaRPr lang="es-PE"/>
        </a:p>
      </dgm:t>
    </dgm:pt>
    <dgm:pt modelId="{6EC1A960-600E-4C18-85F3-2C0A6533F5A4}" type="sibTrans" cxnId="{F566F54E-4713-4A42-A1D6-DC9C525A21A4}">
      <dgm:prSet/>
      <dgm:spPr/>
      <dgm:t>
        <a:bodyPr/>
        <a:lstStyle/>
        <a:p>
          <a:endParaRPr lang="es-PE"/>
        </a:p>
      </dgm:t>
    </dgm:pt>
    <dgm:pt modelId="{BA4F0EAF-1066-42B9-A6EF-77B42E4945DC}">
      <dgm:prSet/>
      <dgm:spPr/>
      <dgm:t>
        <a:bodyPr/>
        <a:lstStyle/>
        <a:p>
          <a:r>
            <a:rPr lang="es-PE" dirty="0" smtClean="0"/>
            <a:t>Programa Juntos y Programa Pensión 65. Programas sociales de carácter protector que buscan contribuir a la reducción de la pobreza de grupos vulnerables a escala nacional.</a:t>
          </a:r>
          <a:endParaRPr lang="es-PE" dirty="0"/>
        </a:p>
      </dgm:t>
    </dgm:pt>
    <dgm:pt modelId="{DE9D2B09-DC85-4144-93F2-AE7AFD432C94}" type="parTrans" cxnId="{35ECC673-B649-4508-8F35-FABBF5042783}">
      <dgm:prSet/>
      <dgm:spPr/>
      <dgm:t>
        <a:bodyPr/>
        <a:lstStyle/>
        <a:p>
          <a:endParaRPr lang="es-PE"/>
        </a:p>
      </dgm:t>
    </dgm:pt>
    <dgm:pt modelId="{AE1F503D-9402-40C3-86C2-488BFD12FEFC}" type="sibTrans" cxnId="{35ECC673-B649-4508-8F35-FABBF5042783}">
      <dgm:prSet/>
      <dgm:spPr/>
      <dgm:t>
        <a:bodyPr/>
        <a:lstStyle/>
        <a:p>
          <a:endParaRPr lang="es-PE"/>
        </a:p>
      </dgm:t>
    </dgm:pt>
    <dgm:pt modelId="{D5CABD8C-2ECA-4CA0-8682-229FE50CFC45}" type="pres">
      <dgm:prSet presAssocID="{5DFC42D9-FFF8-44F7-A8DB-6FE523D62EC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9106355B-410A-4A0F-B77B-8B1121E46F03}" type="pres">
      <dgm:prSet presAssocID="{8078FC71-28EF-43B8-9107-A18455CDE790}" presName="parentLin" presStyleCnt="0"/>
      <dgm:spPr/>
    </dgm:pt>
    <dgm:pt modelId="{CEC66BF5-3974-4DBF-A615-293E44FFD988}" type="pres">
      <dgm:prSet presAssocID="{8078FC71-28EF-43B8-9107-A18455CDE790}" presName="parentLeftMargin" presStyleLbl="node1" presStyleIdx="0" presStyleCnt="3"/>
      <dgm:spPr/>
      <dgm:t>
        <a:bodyPr/>
        <a:lstStyle/>
        <a:p>
          <a:endParaRPr lang="es-PE"/>
        </a:p>
      </dgm:t>
    </dgm:pt>
    <dgm:pt modelId="{7613603D-4271-47AF-8CA7-487E06ABA5B0}" type="pres">
      <dgm:prSet presAssocID="{8078FC71-28EF-43B8-9107-A18455CDE790}" presName="parentText" presStyleLbl="node1" presStyleIdx="0" presStyleCnt="3" custLinFactNeighborX="-21362" custLinFactNeighborY="-46194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E202317-D445-4A38-81FC-49132DA48E2A}" type="pres">
      <dgm:prSet presAssocID="{8078FC71-28EF-43B8-9107-A18455CDE790}" presName="negativeSpace" presStyleCnt="0"/>
      <dgm:spPr/>
    </dgm:pt>
    <dgm:pt modelId="{307866EF-7580-4328-B598-9929967DFE97}" type="pres">
      <dgm:prSet presAssocID="{8078FC71-28EF-43B8-9107-A18455CDE790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9665674-13DD-40A2-BD2F-8FB4A1A56A0E}" type="pres">
      <dgm:prSet presAssocID="{5B189CAA-A682-4647-B73B-1C0395D3BEF5}" presName="spaceBetweenRectangles" presStyleCnt="0"/>
      <dgm:spPr/>
    </dgm:pt>
    <dgm:pt modelId="{EDA819E0-9ABD-4F0C-A7AE-1516AADA903E}" type="pres">
      <dgm:prSet presAssocID="{C4B14B80-46B8-491E-91FE-C425BB51821C}" presName="parentLin" presStyleCnt="0"/>
      <dgm:spPr/>
    </dgm:pt>
    <dgm:pt modelId="{D31F492E-C7C8-4836-BBE9-F738F94EF136}" type="pres">
      <dgm:prSet presAssocID="{C4B14B80-46B8-491E-91FE-C425BB51821C}" presName="parentLeftMargin" presStyleLbl="node1" presStyleIdx="0" presStyleCnt="3"/>
      <dgm:spPr/>
      <dgm:t>
        <a:bodyPr/>
        <a:lstStyle/>
        <a:p>
          <a:endParaRPr lang="es-PE"/>
        </a:p>
      </dgm:t>
    </dgm:pt>
    <dgm:pt modelId="{BA32AF33-62CE-4383-83AF-4B8609FAE492}" type="pres">
      <dgm:prSet presAssocID="{C4B14B80-46B8-491E-91FE-C425BB51821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F74C314-6779-4F74-8AD2-2DA1EA3504EF}" type="pres">
      <dgm:prSet presAssocID="{C4B14B80-46B8-491E-91FE-C425BB51821C}" presName="negativeSpace" presStyleCnt="0"/>
      <dgm:spPr/>
    </dgm:pt>
    <dgm:pt modelId="{27A9DCAC-D685-45E7-91E3-AE926B61F191}" type="pres">
      <dgm:prSet presAssocID="{C4B14B80-46B8-491E-91FE-C425BB51821C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3BF3E3C-2CC3-438D-B936-859E6D9EE538}" type="pres">
      <dgm:prSet presAssocID="{1FABB2BA-E82D-40CC-8AF3-F30DF8FCB47B}" presName="spaceBetweenRectangles" presStyleCnt="0"/>
      <dgm:spPr/>
    </dgm:pt>
    <dgm:pt modelId="{2C71385A-6278-4F56-9E06-0483FCE9C618}" type="pres">
      <dgm:prSet presAssocID="{FDF206C3-CDA7-4FB7-8EF3-B26E0D51D90F}" presName="parentLin" presStyleCnt="0"/>
      <dgm:spPr/>
    </dgm:pt>
    <dgm:pt modelId="{31ED54AB-D3AE-4D77-9739-3213A85B96E8}" type="pres">
      <dgm:prSet presAssocID="{FDF206C3-CDA7-4FB7-8EF3-B26E0D51D90F}" presName="parentLeftMargin" presStyleLbl="node1" presStyleIdx="1" presStyleCnt="3"/>
      <dgm:spPr/>
      <dgm:t>
        <a:bodyPr/>
        <a:lstStyle/>
        <a:p>
          <a:endParaRPr lang="es-PE"/>
        </a:p>
      </dgm:t>
    </dgm:pt>
    <dgm:pt modelId="{24F0ECA8-F7AC-45FB-A446-870045A51D23}" type="pres">
      <dgm:prSet presAssocID="{FDF206C3-CDA7-4FB7-8EF3-B26E0D51D90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2AA40FD-E1EA-44EA-8866-4CDB3DB374DD}" type="pres">
      <dgm:prSet presAssocID="{FDF206C3-CDA7-4FB7-8EF3-B26E0D51D90F}" presName="negativeSpace" presStyleCnt="0"/>
      <dgm:spPr/>
    </dgm:pt>
    <dgm:pt modelId="{2F2FABCC-7BCF-4BEA-AA5A-ECB38F2F5611}" type="pres">
      <dgm:prSet presAssocID="{FDF206C3-CDA7-4FB7-8EF3-B26E0D51D90F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D3469AEE-CDFF-45C8-A5EC-C7810F7EB4D2}" type="presOf" srcId="{FDF206C3-CDA7-4FB7-8EF3-B26E0D51D90F}" destId="{24F0ECA8-F7AC-45FB-A446-870045A51D23}" srcOrd="1" destOrd="0" presId="urn:microsoft.com/office/officeart/2005/8/layout/list1"/>
    <dgm:cxn modelId="{ED211CE4-9C18-47AA-8382-239023E884B8}" type="presOf" srcId="{BA4F0EAF-1066-42B9-A6EF-77B42E4945DC}" destId="{2F2FABCC-7BCF-4BEA-AA5A-ECB38F2F5611}" srcOrd="0" destOrd="0" presId="urn:microsoft.com/office/officeart/2005/8/layout/list1"/>
    <dgm:cxn modelId="{E3888152-4368-4A5A-B3B8-8A92410F0B2C}" type="presOf" srcId="{C4B14B80-46B8-491E-91FE-C425BB51821C}" destId="{BA32AF33-62CE-4383-83AF-4B8609FAE492}" srcOrd="1" destOrd="0" presId="urn:microsoft.com/office/officeart/2005/8/layout/list1"/>
    <dgm:cxn modelId="{35ECC673-B649-4508-8F35-FABBF5042783}" srcId="{FDF206C3-CDA7-4FB7-8EF3-B26E0D51D90F}" destId="{BA4F0EAF-1066-42B9-A6EF-77B42E4945DC}" srcOrd="0" destOrd="0" parTransId="{DE9D2B09-DC85-4144-93F2-AE7AFD432C94}" sibTransId="{AE1F503D-9402-40C3-86C2-488BFD12FEFC}"/>
    <dgm:cxn modelId="{A96080CA-9B96-40CB-9131-ADF42F5DB099}" type="presOf" srcId="{8078FC71-28EF-43B8-9107-A18455CDE790}" destId="{CEC66BF5-3974-4DBF-A615-293E44FFD988}" srcOrd="0" destOrd="0" presId="urn:microsoft.com/office/officeart/2005/8/layout/list1"/>
    <dgm:cxn modelId="{6B7D077A-3CDF-403E-9588-CDBBBCA3AD8D}" type="presOf" srcId="{5DFC42D9-FFF8-44F7-A8DB-6FE523D62ECE}" destId="{D5CABD8C-2ECA-4CA0-8682-229FE50CFC45}" srcOrd="0" destOrd="0" presId="urn:microsoft.com/office/officeart/2005/8/layout/list1"/>
    <dgm:cxn modelId="{E672E8DE-6659-4271-A44C-812E81D6BE06}" type="presOf" srcId="{883A6772-D0BF-4793-82E7-35FBA2070654}" destId="{27A9DCAC-D685-45E7-91E3-AE926B61F191}" srcOrd="0" destOrd="0" presId="urn:microsoft.com/office/officeart/2005/8/layout/list1"/>
    <dgm:cxn modelId="{A0F58D27-51C1-4CED-91D1-9756F97F581C}" type="presOf" srcId="{8078FC71-28EF-43B8-9107-A18455CDE790}" destId="{7613603D-4271-47AF-8CA7-487E06ABA5B0}" srcOrd="1" destOrd="0" presId="urn:microsoft.com/office/officeart/2005/8/layout/list1"/>
    <dgm:cxn modelId="{CB335371-2D6E-43B3-BF7C-18A704898120}" type="presOf" srcId="{FDF206C3-CDA7-4FB7-8EF3-B26E0D51D90F}" destId="{31ED54AB-D3AE-4D77-9739-3213A85B96E8}" srcOrd="0" destOrd="0" presId="urn:microsoft.com/office/officeart/2005/8/layout/list1"/>
    <dgm:cxn modelId="{CEF8290C-418B-4D13-B2FF-3ECADB043264}" srcId="{5DFC42D9-FFF8-44F7-A8DB-6FE523D62ECE}" destId="{FDF206C3-CDA7-4FB7-8EF3-B26E0D51D90F}" srcOrd="2" destOrd="0" parTransId="{E4707D51-CDBE-4712-AF2B-CE6E55740EF1}" sibTransId="{7E735A36-C7B9-470F-BBCB-2DC9DD1E3C2A}"/>
    <dgm:cxn modelId="{F566F54E-4713-4A42-A1D6-DC9C525A21A4}" srcId="{C4B14B80-46B8-491E-91FE-C425BB51821C}" destId="{883A6772-D0BF-4793-82E7-35FBA2070654}" srcOrd="0" destOrd="0" parTransId="{BB6ABF89-FF29-4A82-AC96-964573EE24D4}" sibTransId="{6EC1A960-600E-4C18-85F3-2C0A6533F5A4}"/>
    <dgm:cxn modelId="{7530C8C7-15CA-49C1-9EE4-BE2509E22A59}" type="presOf" srcId="{C4B14B80-46B8-491E-91FE-C425BB51821C}" destId="{D31F492E-C7C8-4836-BBE9-F738F94EF136}" srcOrd="0" destOrd="0" presId="urn:microsoft.com/office/officeart/2005/8/layout/list1"/>
    <dgm:cxn modelId="{615E97A2-590B-42D7-9D7C-400D13FA13CC}" srcId="{8078FC71-28EF-43B8-9107-A18455CDE790}" destId="{C9A74619-EE3F-4DC9-A17E-DB25F7AE7ECC}" srcOrd="0" destOrd="0" parTransId="{97EE589E-7E4B-4380-B041-B46C9BF3BC55}" sibTransId="{5C4E69C3-F4F1-488E-8899-480CEC7A1535}"/>
    <dgm:cxn modelId="{301A7F67-FD7A-40F0-9411-418AFF417874}" type="presOf" srcId="{C9A74619-EE3F-4DC9-A17E-DB25F7AE7ECC}" destId="{307866EF-7580-4328-B598-9929967DFE97}" srcOrd="0" destOrd="0" presId="urn:microsoft.com/office/officeart/2005/8/layout/list1"/>
    <dgm:cxn modelId="{810AC1C7-DD9B-4B24-86F4-D5040C2C1A9B}" srcId="{5DFC42D9-FFF8-44F7-A8DB-6FE523D62ECE}" destId="{8078FC71-28EF-43B8-9107-A18455CDE790}" srcOrd="0" destOrd="0" parTransId="{CB0EB77B-A882-44C4-8F3E-E763D0CF1A14}" sibTransId="{5B189CAA-A682-4647-B73B-1C0395D3BEF5}"/>
    <dgm:cxn modelId="{1552ED8F-2E18-4505-B5C0-009C5C15700B}" srcId="{5DFC42D9-FFF8-44F7-A8DB-6FE523D62ECE}" destId="{C4B14B80-46B8-491E-91FE-C425BB51821C}" srcOrd="1" destOrd="0" parTransId="{62A754EC-23BC-4E63-ADBA-6D413926295D}" sibTransId="{1FABB2BA-E82D-40CC-8AF3-F30DF8FCB47B}"/>
    <dgm:cxn modelId="{18A6D837-2435-4AE0-B0CD-FB9897098582}" type="presParOf" srcId="{D5CABD8C-2ECA-4CA0-8682-229FE50CFC45}" destId="{9106355B-410A-4A0F-B77B-8B1121E46F03}" srcOrd="0" destOrd="0" presId="urn:microsoft.com/office/officeart/2005/8/layout/list1"/>
    <dgm:cxn modelId="{3AA1B33E-5063-4EAD-996D-C430812499CF}" type="presParOf" srcId="{9106355B-410A-4A0F-B77B-8B1121E46F03}" destId="{CEC66BF5-3974-4DBF-A615-293E44FFD988}" srcOrd="0" destOrd="0" presId="urn:microsoft.com/office/officeart/2005/8/layout/list1"/>
    <dgm:cxn modelId="{7FBE3714-AB8F-4E7F-8712-A9508B030C96}" type="presParOf" srcId="{9106355B-410A-4A0F-B77B-8B1121E46F03}" destId="{7613603D-4271-47AF-8CA7-487E06ABA5B0}" srcOrd="1" destOrd="0" presId="urn:microsoft.com/office/officeart/2005/8/layout/list1"/>
    <dgm:cxn modelId="{525FDB14-CC4F-4DDF-A924-B888C0786341}" type="presParOf" srcId="{D5CABD8C-2ECA-4CA0-8682-229FE50CFC45}" destId="{8E202317-D445-4A38-81FC-49132DA48E2A}" srcOrd="1" destOrd="0" presId="urn:microsoft.com/office/officeart/2005/8/layout/list1"/>
    <dgm:cxn modelId="{0D5E68CA-A66F-48D3-BC07-D3A6EEC96603}" type="presParOf" srcId="{D5CABD8C-2ECA-4CA0-8682-229FE50CFC45}" destId="{307866EF-7580-4328-B598-9929967DFE97}" srcOrd="2" destOrd="0" presId="urn:microsoft.com/office/officeart/2005/8/layout/list1"/>
    <dgm:cxn modelId="{0421009E-0F77-4D8D-B648-6A29BB81C20F}" type="presParOf" srcId="{D5CABD8C-2ECA-4CA0-8682-229FE50CFC45}" destId="{19665674-13DD-40A2-BD2F-8FB4A1A56A0E}" srcOrd="3" destOrd="0" presId="urn:microsoft.com/office/officeart/2005/8/layout/list1"/>
    <dgm:cxn modelId="{58A99451-7D2A-4C2C-BCB8-1A1FBAB709A9}" type="presParOf" srcId="{D5CABD8C-2ECA-4CA0-8682-229FE50CFC45}" destId="{EDA819E0-9ABD-4F0C-A7AE-1516AADA903E}" srcOrd="4" destOrd="0" presId="urn:microsoft.com/office/officeart/2005/8/layout/list1"/>
    <dgm:cxn modelId="{7F34696A-67FF-46A2-8BE1-D1533FC20AA6}" type="presParOf" srcId="{EDA819E0-9ABD-4F0C-A7AE-1516AADA903E}" destId="{D31F492E-C7C8-4836-BBE9-F738F94EF136}" srcOrd="0" destOrd="0" presId="urn:microsoft.com/office/officeart/2005/8/layout/list1"/>
    <dgm:cxn modelId="{A87C7657-8F03-4E92-9B49-9809F59AAB90}" type="presParOf" srcId="{EDA819E0-9ABD-4F0C-A7AE-1516AADA903E}" destId="{BA32AF33-62CE-4383-83AF-4B8609FAE492}" srcOrd="1" destOrd="0" presId="urn:microsoft.com/office/officeart/2005/8/layout/list1"/>
    <dgm:cxn modelId="{6093C40B-4102-4F1E-9936-120D27A16A57}" type="presParOf" srcId="{D5CABD8C-2ECA-4CA0-8682-229FE50CFC45}" destId="{EF74C314-6779-4F74-8AD2-2DA1EA3504EF}" srcOrd="5" destOrd="0" presId="urn:microsoft.com/office/officeart/2005/8/layout/list1"/>
    <dgm:cxn modelId="{FE90EAF5-0847-4C27-9938-111A37E63D04}" type="presParOf" srcId="{D5CABD8C-2ECA-4CA0-8682-229FE50CFC45}" destId="{27A9DCAC-D685-45E7-91E3-AE926B61F191}" srcOrd="6" destOrd="0" presId="urn:microsoft.com/office/officeart/2005/8/layout/list1"/>
    <dgm:cxn modelId="{20801BD8-72F1-4912-BACF-34F50F4FB4B9}" type="presParOf" srcId="{D5CABD8C-2ECA-4CA0-8682-229FE50CFC45}" destId="{03BF3E3C-2CC3-438D-B936-859E6D9EE538}" srcOrd="7" destOrd="0" presId="urn:microsoft.com/office/officeart/2005/8/layout/list1"/>
    <dgm:cxn modelId="{BC155D6D-4B50-40E6-843A-C5BB9F141D42}" type="presParOf" srcId="{D5CABD8C-2ECA-4CA0-8682-229FE50CFC45}" destId="{2C71385A-6278-4F56-9E06-0483FCE9C618}" srcOrd="8" destOrd="0" presId="urn:microsoft.com/office/officeart/2005/8/layout/list1"/>
    <dgm:cxn modelId="{178F9D20-4E30-455B-B54F-E3AC25E6D75C}" type="presParOf" srcId="{2C71385A-6278-4F56-9E06-0483FCE9C618}" destId="{31ED54AB-D3AE-4D77-9739-3213A85B96E8}" srcOrd="0" destOrd="0" presId="urn:microsoft.com/office/officeart/2005/8/layout/list1"/>
    <dgm:cxn modelId="{9717628D-05AC-4739-9DAA-D8E64F53EF28}" type="presParOf" srcId="{2C71385A-6278-4F56-9E06-0483FCE9C618}" destId="{24F0ECA8-F7AC-45FB-A446-870045A51D23}" srcOrd="1" destOrd="0" presId="urn:microsoft.com/office/officeart/2005/8/layout/list1"/>
    <dgm:cxn modelId="{3B9F252D-0216-47F9-90FB-1C78952960F9}" type="presParOf" srcId="{D5CABD8C-2ECA-4CA0-8682-229FE50CFC45}" destId="{C2AA40FD-E1EA-44EA-8866-4CDB3DB374DD}" srcOrd="9" destOrd="0" presId="urn:microsoft.com/office/officeart/2005/8/layout/list1"/>
    <dgm:cxn modelId="{4B201D88-80E3-4B76-8DDB-1935FFA734EF}" type="presParOf" srcId="{D5CABD8C-2ECA-4CA0-8682-229FE50CFC45}" destId="{2F2FABCC-7BCF-4BEA-AA5A-ECB38F2F561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4D9A19-1AD3-4CEB-A123-959FE323CFDB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PE"/>
        </a:p>
      </dgm:t>
    </dgm:pt>
    <dgm:pt modelId="{CA27DD52-31B6-4F8F-956F-074613BB8088}">
      <dgm:prSet phldrT="[Texto]" custT="1"/>
      <dgm:spPr/>
      <dgm:t>
        <a:bodyPr/>
        <a:lstStyle/>
        <a:p>
          <a:r>
            <a:rPr lang="es-PE" sz="1800" b="1" i="1" u="sng" dirty="0" smtClean="0">
              <a:solidFill>
                <a:schemeClr val="tx1"/>
              </a:solidFill>
            </a:rPr>
            <a:t>Gobierno Regional Apurímac</a:t>
          </a:r>
          <a:endParaRPr lang="es-PE" sz="1800" dirty="0">
            <a:solidFill>
              <a:schemeClr val="tx1"/>
            </a:solidFill>
          </a:endParaRPr>
        </a:p>
      </dgm:t>
    </dgm:pt>
    <dgm:pt modelId="{C1CAA340-0847-4922-B9A8-9DDC988D15E5}" type="parTrans" cxnId="{9C5CA11D-6552-4F77-94C2-B79B72014A8A}">
      <dgm:prSet/>
      <dgm:spPr/>
      <dgm:t>
        <a:bodyPr/>
        <a:lstStyle/>
        <a:p>
          <a:endParaRPr lang="es-PE" sz="2800">
            <a:solidFill>
              <a:schemeClr val="tx1"/>
            </a:solidFill>
          </a:endParaRPr>
        </a:p>
      </dgm:t>
    </dgm:pt>
    <dgm:pt modelId="{9888E0FC-6A74-49FE-B0E2-DFD6AEC5EDDD}" type="sibTrans" cxnId="{9C5CA11D-6552-4F77-94C2-B79B72014A8A}">
      <dgm:prSet/>
      <dgm:spPr/>
      <dgm:t>
        <a:bodyPr/>
        <a:lstStyle/>
        <a:p>
          <a:endParaRPr lang="es-PE" sz="2800">
            <a:solidFill>
              <a:schemeClr val="tx1"/>
            </a:solidFill>
          </a:endParaRPr>
        </a:p>
      </dgm:t>
    </dgm:pt>
    <dgm:pt modelId="{490559C2-91BF-4FB4-8078-9D438077DDC6}">
      <dgm:prSet phldrT="[Texto]" custT="1"/>
      <dgm:spPr/>
      <dgm:t>
        <a:bodyPr/>
        <a:lstStyle/>
        <a:p>
          <a:r>
            <a:rPr lang="es-PE" sz="1800" b="1" i="1" u="sng" dirty="0" smtClean="0">
              <a:solidFill>
                <a:schemeClr val="tx1"/>
              </a:solidFill>
            </a:rPr>
            <a:t>Cooperativas de Ahorro y Crédito</a:t>
          </a:r>
          <a:r>
            <a:rPr lang="es-PE" sz="1800" b="1" i="1" dirty="0" smtClean="0">
              <a:solidFill>
                <a:schemeClr val="tx1"/>
              </a:solidFill>
            </a:rPr>
            <a:t>. </a:t>
          </a:r>
          <a:endParaRPr lang="es-PE" sz="1800" dirty="0">
            <a:solidFill>
              <a:schemeClr val="tx1"/>
            </a:solidFill>
          </a:endParaRPr>
        </a:p>
      </dgm:t>
    </dgm:pt>
    <dgm:pt modelId="{8A41D4BC-99D2-4C7D-8174-18B26047B381}" type="parTrans" cxnId="{ABB5FC0B-1D9B-40FE-A70E-E4DDFB4084A8}">
      <dgm:prSet/>
      <dgm:spPr/>
      <dgm:t>
        <a:bodyPr/>
        <a:lstStyle/>
        <a:p>
          <a:endParaRPr lang="es-PE" sz="2800">
            <a:solidFill>
              <a:schemeClr val="tx1"/>
            </a:solidFill>
          </a:endParaRPr>
        </a:p>
      </dgm:t>
    </dgm:pt>
    <dgm:pt modelId="{849549F8-EA01-4D4D-9CC3-FB6362FF54EC}" type="sibTrans" cxnId="{ABB5FC0B-1D9B-40FE-A70E-E4DDFB4084A8}">
      <dgm:prSet/>
      <dgm:spPr/>
      <dgm:t>
        <a:bodyPr/>
        <a:lstStyle/>
        <a:p>
          <a:endParaRPr lang="es-PE" sz="2800">
            <a:solidFill>
              <a:schemeClr val="tx1"/>
            </a:solidFill>
          </a:endParaRPr>
        </a:p>
      </dgm:t>
    </dgm:pt>
    <dgm:pt modelId="{42861134-33CC-4262-9553-2C90D93760D0}">
      <dgm:prSet phldrT="[Texto]" custT="1"/>
      <dgm:spPr/>
      <dgm:t>
        <a:bodyPr/>
        <a:lstStyle/>
        <a:p>
          <a:r>
            <a:rPr lang="es-PE" sz="1800" b="1" i="1" u="sng" dirty="0" smtClean="0">
              <a:solidFill>
                <a:schemeClr val="tx1"/>
              </a:solidFill>
            </a:rPr>
            <a:t>Cooperativas y asociaciones de productores de cuyes</a:t>
          </a:r>
          <a:r>
            <a:rPr lang="es-PE" sz="1800" b="1" i="1" dirty="0" smtClean="0">
              <a:solidFill>
                <a:schemeClr val="tx1"/>
              </a:solidFill>
            </a:rPr>
            <a:t>: </a:t>
          </a:r>
          <a:endParaRPr lang="es-PE" sz="1800" dirty="0">
            <a:solidFill>
              <a:schemeClr val="tx1"/>
            </a:solidFill>
          </a:endParaRPr>
        </a:p>
      </dgm:t>
    </dgm:pt>
    <dgm:pt modelId="{33DEF7B5-2FA2-4E3D-AE46-1567F5061DBC}" type="parTrans" cxnId="{28E93B72-4136-4204-B54A-8FDFDA727F87}">
      <dgm:prSet/>
      <dgm:spPr/>
      <dgm:t>
        <a:bodyPr/>
        <a:lstStyle/>
        <a:p>
          <a:endParaRPr lang="es-PE" sz="2800">
            <a:solidFill>
              <a:schemeClr val="tx1"/>
            </a:solidFill>
          </a:endParaRPr>
        </a:p>
      </dgm:t>
    </dgm:pt>
    <dgm:pt modelId="{065B2ADF-A2FD-47A5-83AA-13A03DCDCF46}" type="sibTrans" cxnId="{28E93B72-4136-4204-B54A-8FDFDA727F87}">
      <dgm:prSet/>
      <dgm:spPr/>
      <dgm:t>
        <a:bodyPr/>
        <a:lstStyle/>
        <a:p>
          <a:endParaRPr lang="es-PE" sz="2800">
            <a:solidFill>
              <a:schemeClr val="tx1"/>
            </a:solidFill>
          </a:endParaRPr>
        </a:p>
      </dgm:t>
    </dgm:pt>
    <dgm:pt modelId="{D21E3B4A-79BB-468A-BBA6-5D39FDEA0677}">
      <dgm:prSet custT="1"/>
      <dgm:spPr/>
      <dgm:t>
        <a:bodyPr/>
        <a:lstStyle/>
        <a:p>
          <a:r>
            <a:rPr lang="es-PE" sz="1800" b="1" i="1" u="sng" dirty="0" smtClean="0">
              <a:solidFill>
                <a:schemeClr val="tx1"/>
              </a:solidFill>
            </a:rPr>
            <a:t>Asociaciones de productores agrícolas</a:t>
          </a:r>
          <a:r>
            <a:rPr lang="es-PE" sz="1800" b="1" i="1" dirty="0" smtClean="0">
              <a:solidFill>
                <a:schemeClr val="tx1"/>
              </a:solidFill>
            </a:rPr>
            <a:t>: </a:t>
          </a:r>
          <a:endParaRPr lang="es-PE" sz="1800" dirty="0">
            <a:solidFill>
              <a:schemeClr val="tx1"/>
            </a:solidFill>
          </a:endParaRPr>
        </a:p>
      </dgm:t>
    </dgm:pt>
    <dgm:pt modelId="{51EB235F-8AD3-4306-AE01-01EA5BB84A63}" type="parTrans" cxnId="{8F6F31E6-8061-427E-A731-14CF826AF487}">
      <dgm:prSet/>
      <dgm:spPr/>
      <dgm:t>
        <a:bodyPr/>
        <a:lstStyle/>
        <a:p>
          <a:endParaRPr lang="es-PE" sz="2800">
            <a:solidFill>
              <a:schemeClr val="tx1"/>
            </a:solidFill>
          </a:endParaRPr>
        </a:p>
      </dgm:t>
    </dgm:pt>
    <dgm:pt modelId="{5ED7BFBE-01A9-461C-A045-FFB230A0E33B}" type="sibTrans" cxnId="{8F6F31E6-8061-427E-A731-14CF826AF487}">
      <dgm:prSet/>
      <dgm:spPr/>
      <dgm:t>
        <a:bodyPr/>
        <a:lstStyle/>
        <a:p>
          <a:endParaRPr lang="es-PE" sz="2800">
            <a:solidFill>
              <a:schemeClr val="tx1"/>
            </a:solidFill>
          </a:endParaRPr>
        </a:p>
      </dgm:t>
    </dgm:pt>
    <dgm:pt modelId="{457EF757-7E56-4D48-9F1A-2FCBD913FE1E}">
      <dgm:prSet/>
      <dgm:spPr/>
      <dgm:t>
        <a:bodyPr/>
        <a:lstStyle/>
        <a:p>
          <a:r>
            <a:rPr lang="es-PE" dirty="0" smtClean="0"/>
            <a:t>Proyecto ProFibra. Institución gubernamental a nivel regional que busca promover el desarrollo económico; en particular, a través del Proyecto ProFibra, buscaría promover la mejora en la calidad de la fibra de la alpaca.</a:t>
          </a:r>
          <a:endParaRPr lang="es-PE" dirty="0"/>
        </a:p>
      </dgm:t>
    </dgm:pt>
    <dgm:pt modelId="{382F7807-1D63-422E-AE8C-C7DD51A8FB36}" type="parTrans" cxnId="{24991D20-6415-4DCB-9B33-03706C3FA3D2}">
      <dgm:prSet/>
      <dgm:spPr/>
      <dgm:t>
        <a:bodyPr/>
        <a:lstStyle/>
        <a:p>
          <a:endParaRPr lang="es-PE"/>
        </a:p>
      </dgm:t>
    </dgm:pt>
    <dgm:pt modelId="{A64A0207-31C2-414C-B247-4902BBDA86DF}" type="sibTrans" cxnId="{24991D20-6415-4DCB-9B33-03706C3FA3D2}">
      <dgm:prSet/>
      <dgm:spPr/>
      <dgm:t>
        <a:bodyPr/>
        <a:lstStyle/>
        <a:p>
          <a:endParaRPr lang="es-PE"/>
        </a:p>
      </dgm:t>
    </dgm:pt>
    <dgm:pt modelId="{CD85DF9E-0940-4AAC-8273-D0B916897AE1}">
      <dgm:prSet/>
      <dgm:spPr/>
      <dgm:t>
        <a:bodyPr/>
        <a:lstStyle/>
        <a:p>
          <a:r>
            <a:rPr lang="es-PE" b="1" i="1" dirty="0" smtClean="0"/>
            <a:t>. </a:t>
          </a:r>
          <a:r>
            <a:rPr lang="es-PE" dirty="0" smtClean="0"/>
            <a:t>Instituciones de microfinanzas que promueven el acceso a servicios financieros, las cuales otorgan créditos a sus socios</a:t>
          </a:r>
          <a:endParaRPr lang="es-PE" dirty="0"/>
        </a:p>
      </dgm:t>
    </dgm:pt>
    <dgm:pt modelId="{30A34BB7-6507-4E7B-B672-F89CDAFE9CEE}" type="parTrans" cxnId="{79949A25-83AB-422D-9877-0F545D0F9146}">
      <dgm:prSet/>
      <dgm:spPr/>
      <dgm:t>
        <a:bodyPr/>
        <a:lstStyle/>
        <a:p>
          <a:endParaRPr lang="es-PE"/>
        </a:p>
      </dgm:t>
    </dgm:pt>
    <dgm:pt modelId="{B7ECD9C7-4EC5-444A-BFE6-CED6AB045AE0}" type="sibTrans" cxnId="{79949A25-83AB-422D-9877-0F545D0F9146}">
      <dgm:prSet/>
      <dgm:spPr/>
      <dgm:t>
        <a:bodyPr/>
        <a:lstStyle/>
        <a:p>
          <a:endParaRPr lang="es-PE"/>
        </a:p>
      </dgm:t>
    </dgm:pt>
    <dgm:pt modelId="{5C4B0ECF-6964-4645-92CE-0FDA96C090F7}">
      <dgm:prSet/>
      <dgm:spPr/>
      <dgm:t>
        <a:bodyPr/>
        <a:lstStyle/>
        <a:p>
          <a:r>
            <a:rPr lang="es-PE" dirty="0" smtClean="0"/>
            <a:t>Asociación San Marcos, Asociación Rikchary Huayna. Constituyen organizaciones económicas para la Asociatividad productiva rural.</a:t>
          </a:r>
          <a:endParaRPr lang="es-PE" dirty="0"/>
        </a:p>
      </dgm:t>
    </dgm:pt>
    <dgm:pt modelId="{5317C453-C8A4-4759-96D9-F9D930449970}" type="parTrans" cxnId="{1E76D57E-B3A8-4580-AFB7-C4D83CCDD78E}">
      <dgm:prSet/>
      <dgm:spPr/>
      <dgm:t>
        <a:bodyPr/>
        <a:lstStyle/>
        <a:p>
          <a:endParaRPr lang="es-PE"/>
        </a:p>
      </dgm:t>
    </dgm:pt>
    <dgm:pt modelId="{C016781C-5927-48A2-9B36-70B1E8EE36C0}" type="sibTrans" cxnId="{1E76D57E-B3A8-4580-AFB7-C4D83CCDD78E}">
      <dgm:prSet/>
      <dgm:spPr/>
      <dgm:t>
        <a:bodyPr/>
        <a:lstStyle/>
        <a:p>
          <a:endParaRPr lang="es-PE"/>
        </a:p>
      </dgm:t>
    </dgm:pt>
    <dgm:pt modelId="{EDBEAE4B-C1C6-4246-A9BB-DE1109099B48}">
      <dgm:prSet/>
      <dgm:spPr/>
      <dgm:t>
        <a:bodyPr/>
        <a:lstStyle/>
        <a:p>
          <a:r>
            <a:rPr lang="es-PE" smtClean="0"/>
            <a:t>: Asociación de productores de hortalizas y frutícola de Totora-Oropesa. Constituyen organizaciones económicas para la Asociatividad productiva rural; no obstante, estas asociaciones no se encuentran articulas entre sí.</a:t>
          </a:r>
          <a:endParaRPr lang="es-PE"/>
        </a:p>
      </dgm:t>
    </dgm:pt>
    <dgm:pt modelId="{E1FF0751-B183-4161-8979-CA3145A491E3}" type="parTrans" cxnId="{E3AF1BA2-F2E9-4E8C-8E02-B2E508A0207D}">
      <dgm:prSet/>
      <dgm:spPr/>
      <dgm:t>
        <a:bodyPr/>
        <a:lstStyle/>
        <a:p>
          <a:endParaRPr lang="es-PE"/>
        </a:p>
      </dgm:t>
    </dgm:pt>
    <dgm:pt modelId="{66B69E29-4348-4BFA-BFD3-D380458E0329}" type="sibTrans" cxnId="{E3AF1BA2-F2E9-4E8C-8E02-B2E508A0207D}">
      <dgm:prSet/>
      <dgm:spPr/>
      <dgm:t>
        <a:bodyPr/>
        <a:lstStyle/>
        <a:p>
          <a:endParaRPr lang="es-PE"/>
        </a:p>
      </dgm:t>
    </dgm:pt>
    <dgm:pt modelId="{209D9583-FAD5-4261-8991-A41FC9117B1F}" type="pres">
      <dgm:prSet presAssocID="{684D9A19-1AD3-4CEB-A123-959FE323CFD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A0E6DD50-21D3-47B5-8D8B-2BD896024CFE}" type="pres">
      <dgm:prSet presAssocID="{CA27DD52-31B6-4F8F-956F-074613BB8088}" presName="parentLin" presStyleCnt="0"/>
      <dgm:spPr/>
    </dgm:pt>
    <dgm:pt modelId="{DEC1CAB2-FD0B-45FD-AC4B-85E0608E330B}" type="pres">
      <dgm:prSet presAssocID="{CA27DD52-31B6-4F8F-956F-074613BB8088}" presName="parentLeftMargin" presStyleLbl="node1" presStyleIdx="0" presStyleCnt="4"/>
      <dgm:spPr/>
      <dgm:t>
        <a:bodyPr/>
        <a:lstStyle/>
        <a:p>
          <a:endParaRPr lang="es-PE"/>
        </a:p>
      </dgm:t>
    </dgm:pt>
    <dgm:pt modelId="{ECB0107A-3BDC-4F0E-9670-877FE2EF732C}" type="pres">
      <dgm:prSet presAssocID="{CA27DD52-31B6-4F8F-956F-074613BB808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DB3B239-C9BC-4AAE-8E2C-164ADC357700}" type="pres">
      <dgm:prSet presAssocID="{CA27DD52-31B6-4F8F-956F-074613BB8088}" presName="negativeSpace" presStyleCnt="0"/>
      <dgm:spPr/>
    </dgm:pt>
    <dgm:pt modelId="{80000974-0692-4D4A-AA2C-DA1F3B7CF610}" type="pres">
      <dgm:prSet presAssocID="{CA27DD52-31B6-4F8F-956F-074613BB8088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6F316EC-C0FE-4B48-959C-193AAD47AD1E}" type="pres">
      <dgm:prSet presAssocID="{9888E0FC-6A74-49FE-B0E2-DFD6AEC5EDDD}" presName="spaceBetweenRectangles" presStyleCnt="0"/>
      <dgm:spPr/>
    </dgm:pt>
    <dgm:pt modelId="{60D63E1A-D043-415E-81E3-910CE4224513}" type="pres">
      <dgm:prSet presAssocID="{490559C2-91BF-4FB4-8078-9D438077DDC6}" presName="parentLin" presStyleCnt="0"/>
      <dgm:spPr/>
    </dgm:pt>
    <dgm:pt modelId="{F4EC878C-A8D6-4B7E-9D9D-2D896080CC3A}" type="pres">
      <dgm:prSet presAssocID="{490559C2-91BF-4FB4-8078-9D438077DDC6}" presName="parentLeftMargin" presStyleLbl="node1" presStyleIdx="0" presStyleCnt="4"/>
      <dgm:spPr/>
      <dgm:t>
        <a:bodyPr/>
        <a:lstStyle/>
        <a:p>
          <a:endParaRPr lang="es-PE"/>
        </a:p>
      </dgm:t>
    </dgm:pt>
    <dgm:pt modelId="{6EA8E1A3-DBF2-4BA5-9A0B-CBCFC0FEB510}" type="pres">
      <dgm:prSet presAssocID="{490559C2-91BF-4FB4-8078-9D438077DDC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994321F-FB2C-4D70-AFF7-BF45C5DEAE70}" type="pres">
      <dgm:prSet presAssocID="{490559C2-91BF-4FB4-8078-9D438077DDC6}" presName="negativeSpace" presStyleCnt="0"/>
      <dgm:spPr/>
    </dgm:pt>
    <dgm:pt modelId="{9E710CCF-EA36-40E1-9448-F7AA67EEEEAB}" type="pres">
      <dgm:prSet presAssocID="{490559C2-91BF-4FB4-8078-9D438077DDC6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B8363F2-F1F5-4C9A-9969-0393EB0D8B52}" type="pres">
      <dgm:prSet presAssocID="{849549F8-EA01-4D4D-9CC3-FB6362FF54EC}" presName="spaceBetweenRectangles" presStyleCnt="0"/>
      <dgm:spPr/>
    </dgm:pt>
    <dgm:pt modelId="{6EA7DABE-AC24-460E-8FB4-3956D23BBB06}" type="pres">
      <dgm:prSet presAssocID="{42861134-33CC-4262-9553-2C90D93760D0}" presName="parentLin" presStyleCnt="0"/>
      <dgm:spPr/>
    </dgm:pt>
    <dgm:pt modelId="{E70C0E57-E5EE-40E3-A52D-2C39B8275EC2}" type="pres">
      <dgm:prSet presAssocID="{42861134-33CC-4262-9553-2C90D93760D0}" presName="parentLeftMargin" presStyleLbl="node1" presStyleIdx="1" presStyleCnt="4"/>
      <dgm:spPr/>
      <dgm:t>
        <a:bodyPr/>
        <a:lstStyle/>
        <a:p>
          <a:endParaRPr lang="es-PE"/>
        </a:p>
      </dgm:t>
    </dgm:pt>
    <dgm:pt modelId="{3852E510-1FD0-4293-BB6E-4A620FB46FD7}" type="pres">
      <dgm:prSet presAssocID="{42861134-33CC-4262-9553-2C90D93760D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98ED3E7-4000-4A9A-B22F-A91C6898EBD5}" type="pres">
      <dgm:prSet presAssocID="{42861134-33CC-4262-9553-2C90D93760D0}" presName="negativeSpace" presStyleCnt="0"/>
      <dgm:spPr/>
    </dgm:pt>
    <dgm:pt modelId="{AFDDFEE1-FD4A-40AF-ACC6-83100E44C916}" type="pres">
      <dgm:prSet presAssocID="{42861134-33CC-4262-9553-2C90D93760D0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5A2DEDA-CF6C-443C-9763-73DCF696B05D}" type="pres">
      <dgm:prSet presAssocID="{065B2ADF-A2FD-47A5-83AA-13A03DCDCF46}" presName="spaceBetweenRectangles" presStyleCnt="0"/>
      <dgm:spPr/>
    </dgm:pt>
    <dgm:pt modelId="{EED5443B-F129-4822-94D0-58A9250C3742}" type="pres">
      <dgm:prSet presAssocID="{D21E3B4A-79BB-468A-BBA6-5D39FDEA0677}" presName="parentLin" presStyleCnt="0"/>
      <dgm:spPr/>
    </dgm:pt>
    <dgm:pt modelId="{C1F70CEF-0416-4FD9-A0E4-ACEB3E041CC8}" type="pres">
      <dgm:prSet presAssocID="{D21E3B4A-79BB-468A-BBA6-5D39FDEA0677}" presName="parentLeftMargin" presStyleLbl="node1" presStyleIdx="2" presStyleCnt="4"/>
      <dgm:spPr/>
      <dgm:t>
        <a:bodyPr/>
        <a:lstStyle/>
        <a:p>
          <a:endParaRPr lang="es-PE"/>
        </a:p>
      </dgm:t>
    </dgm:pt>
    <dgm:pt modelId="{A56D1FA9-4674-4946-A474-0F055DB5378F}" type="pres">
      <dgm:prSet presAssocID="{D21E3B4A-79BB-468A-BBA6-5D39FDEA067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0A221AF-565A-48A4-B1D2-D195D198B1DC}" type="pres">
      <dgm:prSet presAssocID="{D21E3B4A-79BB-468A-BBA6-5D39FDEA0677}" presName="negativeSpace" presStyleCnt="0"/>
      <dgm:spPr/>
    </dgm:pt>
    <dgm:pt modelId="{58D3C63B-8049-405E-8A64-B1ECDBEEAE80}" type="pres">
      <dgm:prSet presAssocID="{D21E3B4A-79BB-468A-BBA6-5D39FDEA0677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E3AF1BA2-F2E9-4E8C-8E02-B2E508A0207D}" srcId="{D21E3B4A-79BB-468A-BBA6-5D39FDEA0677}" destId="{EDBEAE4B-C1C6-4246-A9BB-DE1109099B48}" srcOrd="0" destOrd="0" parTransId="{E1FF0751-B183-4161-8979-CA3145A491E3}" sibTransId="{66B69E29-4348-4BFA-BFD3-D380458E0329}"/>
    <dgm:cxn modelId="{24991D20-6415-4DCB-9B33-03706C3FA3D2}" srcId="{CA27DD52-31B6-4F8F-956F-074613BB8088}" destId="{457EF757-7E56-4D48-9F1A-2FCBD913FE1E}" srcOrd="0" destOrd="0" parTransId="{382F7807-1D63-422E-AE8C-C7DD51A8FB36}" sibTransId="{A64A0207-31C2-414C-B247-4902BBDA86DF}"/>
    <dgm:cxn modelId="{DD39D8E6-B2E1-4F7A-80BB-79B34CD48349}" type="presOf" srcId="{490559C2-91BF-4FB4-8078-9D438077DDC6}" destId="{6EA8E1A3-DBF2-4BA5-9A0B-CBCFC0FEB510}" srcOrd="1" destOrd="0" presId="urn:microsoft.com/office/officeart/2005/8/layout/list1"/>
    <dgm:cxn modelId="{28E93B72-4136-4204-B54A-8FDFDA727F87}" srcId="{684D9A19-1AD3-4CEB-A123-959FE323CFDB}" destId="{42861134-33CC-4262-9553-2C90D93760D0}" srcOrd="2" destOrd="0" parTransId="{33DEF7B5-2FA2-4E3D-AE46-1567F5061DBC}" sibTransId="{065B2ADF-A2FD-47A5-83AA-13A03DCDCF46}"/>
    <dgm:cxn modelId="{79949A25-83AB-422D-9877-0F545D0F9146}" srcId="{490559C2-91BF-4FB4-8078-9D438077DDC6}" destId="{CD85DF9E-0940-4AAC-8273-D0B916897AE1}" srcOrd="0" destOrd="0" parTransId="{30A34BB7-6507-4E7B-B672-F89CDAFE9CEE}" sibTransId="{B7ECD9C7-4EC5-444A-BFE6-CED6AB045AE0}"/>
    <dgm:cxn modelId="{BF51E953-6B81-470F-8030-4E64B546E3B6}" type="presOf" srcId="{457EF757-7E56-4D48-9F1A-2FCBD913FE1E}" destId="{80000974-0692-4D4A-AA2C-DA1F3B7CF610}" srcOrd="0" destOrd="0" presId="urn:microsoft.com/office/officeart/2005/8/layout/list1"/>
    <dgm:cxn modelId="{7C9AF7FF-6240-47F9-ADC4-37C30C118029}" type="presOf" srcId="{490559C2-91BF-4FB4-8078-9D438077DDC6}" destId="{F4EC878C-A8D6-4B7E-9D9D-2D896080CC3A}" srcOrd="0" destOrd="0" presId="urn:microsoft.com/office/officeart/2005/8/layout/list1"/>
    <dgm:cxn modelId="{65675422-FA26-42D6-97D0-C92FAD2E38B0}" type="presOf" srcId="{D21E3B4A-79BB-468A-BBA6-5D39FDEA0677}" destId="{C1F70CEF-0416-4FD9-A0E4-ACEB3E041CC8}" srcOrd="0" destOrd="0" presId="urn:microsoft.com/office/officeart/2005/8/layout/list1"/>
    <dgm:cxn modelId="{ABB5FC0B-1D9B-40FE-A70E-E4DDFB4084A8}" srcId="{684D9A19-1AD3-4CEB-A123-959FE323CFDB}" destId="{490559C2-91BF-4FB4-8078-9D438077DDC6}" srcOrd="1" destOrd="0" parTransId="{8A41D4BC-99D2-4C7D-8174-18B26047B381}" sibTransId="{849549F8-EA01-4D4D-9CC3-FB6362FF54EC}"/>
    <dgm:cxn modelId="{8F6F31E6-8061-427E-A731-14CF826AF487}" srcId="{684D9A19-1AD3-4CEB-A123-959FE323CFDB}" destId="{D21E3B4A-79BB-468A-BBA6-5D39FDEA0677}" srcOrd="3" destOrd="0" parTransId="{51EB235F-8AD3-4306-AE01-01EA5BB84A63}" sibTransId="{5ED7BFBE-01A9-461C-A045-FFB230A0E33B}"/>
    <dgm:cxn modelId="{58F123C6-E747-4182-BBF1-B8989CFCAB84}" type="presOf" srcId="{CD85DF9E-0940-4AAC-8273-D0B916897AE1}" destId="{9E710CCF-EA36-40E1-9448-F7AA67EEEEAB}" srcOrd="0" destOrd="0" presId="urn:microsoft.com/office/officeart/2005/8/layout/list1"/>
    <dgm:cxn modelId="{6C19A8FA-71C1-4401-B34F-2B9A9F316907}" type="presOf" srcId="{CA27DD52-31B6-4F8F-956F-074613BB8088}" destId="{DEC1CAB2-FD0B-45FD-AC4B-85E0608E330B}" srcOrd="0" destOrd="0" presId="urn:microsoft.com/office/officeart/2005/8/layout/list1"/>
    <dgm:cxn modelId="{1E76D57E-B3A8-4580-AFB7-C4D83CCDD78E}" srcId="{42861134-33CC-4262-9553-2C90D93760D0}" destId="{5C4B0ECF-6964-4645-92CE-0FDA96C090F7}" srcOrd="0" destOrd="0" parTransId="{5317C453-C8A4-4759-96D9-F9D930449970}" sibTransId="{C016781C-5927-48A2-9B36-70B1E8EE36C0}"/>
    <dgm:cxn modelId="{96425B42-A7B0-41B8-B9D5-8F8B3EE98EBD}" type="presOf" srcId="{D21E3B4A-79BB-468A-BBA6-5D39FDEA0677}" destId="{A56D1FA9-4674-4946-A474-0F055DB5378F}" srcOrd="1" destOrd="0" presId="urn:microsoft.com/office/officeart/2005/8/layout/list1"/>
    <dgm:cxn modelId="{ECBC6297-B05A-40B9-A009-4EDB800F08A4}" type="presOf" srcId="{EDBEAE4B-C1C6-4246-A9BB-DE1109099B48}" destId="{58D3C63B-8049-405E-8A64-B1ECDBEEAE80}" srcOrd="0" destOrd="0" presId="urn:microsoft.com/office/officeart/2005/8/layout/list1"/>
    <dgm:cxn modelId="{A7D5B6B2-F4CC-4B28-802A-D3387191CE55}" type="presOf" srcId="{42861134-33CC-4262-9553-2C90D93760D0}" destId="{3852E510-1FD0-4293-BB6E-4A620FB46FD7}" srcOrd="1" destOrd="0" presId="urn:microsoft.com/office/officeart/2005/8/layout/list1"/>
    <dgm:cxn modelId="{CA41D116-BF91-4102-B11D-F067B52F9E8B}" type="presOf" srcId="{5C4B0ECF-6964-4645-92CE-0FDA96C090F7}" destId="{AFDDFEE1-FD4A-40AF-ACC6-83100E44C916}" srcOrd="0" destOrd="0" presId="urn:microsoft.com/office/officeart/2005/8/layout/list1"/>
    <dgm:cxn modelId="{9C5CA11D-6552-4F77-94C2-B79B72014A8A}" srcId="{684D9A19-1AD3-4CEB-A123-959FE323CFDB}" destId="{CA27DD52-31B6-4F8F-956F-074613BB8088}" srcOrd="0" destOrd="0" parTransId="{C1CAA340-0847-4922-B9A8-9DDC988D15E5}" sibTransId="{9888E0FC-6A74-49FE-B0E2-DFD6AEC5EDDD}"/>
    <dgm:cxn modelId="{F99F2FA8-1D46-47D4-A3F3-2BDE31E064EE}" type="presOf" srcId="{42861134-33CC-4262-9553-2C90D93760D0}" destId="{E70C0E57-E5EE-40E3-A52D-2C39B8275EC2}" srcOrd="0" destOrd="0" presId="urn:microsoft.com/office/officeart/2005/8/layout/list1"/>
    <dgm:cxn modelId="{DDEECE9A-D8A7-4AB9-B58F-63478227A6F7}" type="presOf" srcId="{684D9A19-1AD3-4CEB-A123-959FE323CFDB}" destId="{209D9583-FAD5-4261-8991-A41FC9117B1F}" srcOrd="0" destOrd="0" presId="urn:microsoft.com/office/officeart/2005/8/layout/list1"/>
    <dgm:cxn modelId="{DD5AC2AE-E841-47CD-9E24-0EC2D58ECB91}" type="presOf" srcId="{CA27DD52-31B6-4F8F-956F-074613BB8088}" destId="{ECB0107A-3BDC-4F0E-9670-877FE2EF732C}" srcOrd="1" destOrd="0" presId="urn:microsoft.com/office/officeart/2005/8/layout/list1"/>
    <dgm:cxn modelId="{A2D153CA-8375-4E97-BCE3-B4E309F58101}" type="presParOf" srcId="{209D9583-FAD5-4261-8991-A41FC9117B1F}" destId="{A0E6DD50-21D3-47B5-8D8B-2BD896024CFE}" srcOrd="0" destOrd="0" presId="urn:microsoft.com/office/officeart/2005/8/layout/list1"/>
    <dgm:cxn modelId="{00CCBCF6-4C67-41AD-A2A7-24C7FCB88017}" type="presParOf" srcId="{A0E6DD50-21D3-47B5-8D8B-2BD896024CFE}" destId="{DEC1CAB2-FD0B-45FD-AC4B-85E0608E330B}" srcOrd="0" destOrd="0" presId="urn:microsoft.com/office/officeart/2005/8/layout/list1"/>
    <dgm:cxn modelId="{765385EA-9043-4985-8002-8204CDD21FCA}" type="presParOf" srcId="{A0E6DD50-21D3-47B5-8D8B-2BD896024CFE}" destId="{ECB0107A-3BDC-4F0E-9670-877FE2EF732C}" srcOrd="1" destOrd="0" presId="urn:microsoft.com/office/officeart/2005/8/layout/list1"/>
    <dgm:cxn modelId="{B53BADAA-D789-40A3-BCAB-594101FDCF38}" type="presParOf" srcId="{209D9583-FAD5-4261-8991-A41FC9117B1F}" destId="{DDB3B239-C9BC-4AAE-8E2C-164ADC357700}" srcOrd="1" destOrd="0" presId="urn:microsoft.com/office/officeart/2005/8/layout/list1"/>
    <dgm:cxn modelId="{FA86C7D9-1859-4D0F-87B9-669239599E62}" type="presParOf" srcId="{209D9583-FAD5-4261-8991-A41FC9117B1F}" destId="{80000974-0692-4D4A-AA2C-DA1F3B7CF610}" srcOrd="2" destOrd="0" presId="urn:microsoft.com/office/officeart/2005/8/layout/list1"/>
    <dgm:cxn modelId="{22A49F7E-9B6B-44A9-B546-077EB6D4B2E0}" type="presParOf" srcId="{209D9583-FAD5-4261-8991-A41FC9117B1F}" destId="{46F316EC-C0FE-4B48-959C-193AAD47AD1E}" srcOrd="3" destOrd="0" presId="urn:microsoft.com/office/officeart/2005/8/layout/list1"/>
    <dgm:cxn modelId="{449DC93F-8BB0-417C-A039-3A1B131B10D8}" type="presParOf" srcId="{209D9583-FAD5-4261-8991-A41FC9117B1F}" destId="{60D63E1A-D043-415E-81E3-910CE4224513}" srcOrd="4" destOrd="0" presId="urn:microsoft.com/office/officeart/2005/8/layout/list1"/>
    <dgm:cxn modelId="{84A51A18-1593-42DA-914F-F7A43AB34D26}" type="presParOf" srcId="{60D63E1A-D043-415E-81E3-910CE4224513}" destId="{F4EC878C-A8D6-4B7E-9D9D-2D896080CC3A}" srcOrd="0" destOrd="0" presId="urn:microsoft.com/office/officeart/2005/8/layout/list1"/>
    <dgm:cxn modelId="{1F967E88-96FE-414F-82C7-165D5170D40A}" type="presParOf" srcId="{60D63E1A-D043-415E-81E3-910CE4224513}" destId="{6EA8E1A3-DBF2-4BA5-9A0B-CBCFC0FEB510}" srcOrd="1" destOrd="0" presId="urn:microsoft.com/office/officeart/2005/8/layout/list1"/>
    <dgm:cxn modelId="{031E260E-9FBA-4B0D-8069-2375A97DDD30}" type="presParOf" srcId="{209D9583-FAD5-4261-8991-A41FC9117B1F}" destId="{3994321F-FB2C-4D70-AFF7-BF45C5DEAE70}" srcOrd="5" destOrd="0" presId="urn:microsoft.com/office/officeart/2005/8/layout/list1"/>
    <dgm:cxn modelId="{C41C47AF-3164-46C4-89E9-41CA7108BA45}" type="presParOf" srcId="{209D9583-FAD5-4261-8991-A41FC9117B1F}" destId="{9E710CCF-EA36-40E1-9448-F7AA67EEEEAB}" srcOrd="6" destOrd="0" presId="urn:microsoft.com/office/officeart/2005/8/layout/list1"/>
    <dgm:cxn modelId="{AFA52342-695E-4D80-94B5-39B151A4DE9A}" type="presParOf" srcId="{209D9583-FAD5-4261-8991-A41FC9117B1F}" destId="{AB8363F2-F1F5-4C9A-9969-0393EB0D8B52}" srcOrd="7" destOrd="0" presId="urn:microsoft.com/office/officeart/2005/8/layout/list1"/>
    <dgm:cxn modelId="{34E53EDF-E66D-4670-B166-C599B98D327C}" type="presParOf" srcId="{209D9583-FAD5-4261-8991-A41FC9117B1F}" destId="{6EA7DABE-AC24-460E-8FB4-3956D23BBB06}" srcOrd="8" destOrd="0" presId="urn:microsoft.com/office/officeart/2005/8/layout/list1"/>
    <dgm:cxn modelId="{2EDF2444-1CDE-4201-BAC5-DA12F72B2FE4}" type="presParOf" srcId="{6EA7DABE-AC24-460E-8FB4-3956D23BBB06}" destId="{E70C0E57-E5EE-40E3-A52D-2C39B8275EC2}" srcOrd="0" destOrd="0" presId="urn:microsoft.com/office/officeart/2005/8/layout/list1"/>
    <dgm:cxn modelId="{C26F6B72-A8FD-4B95-A767-A3B979CAB76A}" type="presParOf" srcId="{6EA7DABE-AC24-460E-8FB4-3956D23BBB06}" destId="{3852E510-1FD0-4293-BB6E-4A620FB46FD7}" srcOrd="1" destOrd="0" presId="urn:microsoft.com/office/officeart/2005/8/layout/list1"/>
    <dgm:cxn modelId="{767CBA02-3172-4DE5-A37C-B40643176EE1}" type="presParOf" srcId="{209D9583-FAD5-4261-8991-A41FC9117B1F}" destId="{798ED3E7-4000-4A9A-B22F-A91C6898EBD5}" srcOrd="9" destOrd="0" presId="urn:microsoft.com/office/officeart/2005/8/layout/list1"/>
    <dgm:cxn modelId="{E68DFF14-C36A-4BDC-9E2A-18247232F8A3}" type="presParOf" srcId="{209D9583-FAD5-4261-8991-A41FC9117B1F}" destId="{AFDDFEE1-FD4A-40AF-ACC6-83100E44C916}" srcOrd="10" destOrd="0" presId="urn:microsoft.com/office/officeart/2005/8/layout/list1"/>
    <dgm:cxn modelId="{5394D8A4-A2F5-49C8-B6ED-1E2B77844C5D}" type="presParOf" srcId="{209D9583-FAD5-4261-8991-A41FC9117B1F}" destId="{05A2DEDA-CF6C-443C-9763-73DCF696B05D}" srcOrd="11" destOrd="0" presId="urn:microsoft.com/office/officeart/2005/8/layout/list1"/>
    <dgm:cxn modelId="{12214AA0-A23A-4BC8-A1DD-1014A3B2C226}" type="presParOf" srcId="{209D9583-FAD5-4261-8991-A41FC9117B1F}" destId="{EED5443B-F129-4822-94D0-58A9250C3742}" srcOrd="12" destOrd="0" presId="urn:microsoft.com/office/officeart/2005/8/layout/list1"/>
    <dgm:cxn modelId="{9E1D3548-EBBA-4082-BD88-968F9687517E}" type="presParOf" srcId="{EED5443B-F129-4822-94D0-58A9250C3742}" destId="{C1F70CEF-0416-4FD9-A0E4-ACEB3E041CC8}" srcOrd="0" destOrd="0" presId="urn:microsoft.com/office/officeart/2005/8/layout/list1"/>
    <dgm:cxn modelId="{347F7753-ABF4-4B87-8367-1B3C3DEAA1DB}" type="presParOf" srcId="{EED5443B-F129-4822-94D0-58A9250C3742}" destId="{A56D1FA9-4674-4946-A474-0F055DB5378F}" srcOrd="1" destOrd="0" presId="urn:microsoft.com/office/officeart/2005/8/layout/list1"/>
    <dgm:cxn modelId="{2B5EBC3D-D3A6-4C23-9D27-E8405C541138}" type="presParOf" srcId="{209D9583-FAD5-4261-8991-A41FC9117B1F}" destId="{80A221AF-565A-48A4-B1D2-D195D198B1DC}" srcOrd="13" destOrd="0" presId="urn:microsoft.com/office/officeart/2005/8/layout/list1"/>
    <dgm:cxn modelId="{7FE8E537-18ED-4A08-85E5-A7A744597E07}" type="presParOf" srcId="{209D9583-FAD5-4261-8991-A41FC9117B1F}" destId="{58D3C63B-8049-405E-8A64-B1ECDBEEAE8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91C3C68-BBD6-44F5-9D5F-01A6E9BE1474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PE"/>
        </a:p>
      </dgm:t>
    </dgm:pt>
    <dgm:pt modelId="{3A32F2A0-ACC6-47CA-B574-65B4C5589C1E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PE" sz="3200" b="1" dirty="0" smtClean="0"/>
            <a:t>Características socioeconómicas</a:t>
          </a:r>
          <a:endParaRPr lang="es-PE" sz="3200" dirty="0"/>
        </a:p>
      </dgm:t>
    </dgm:pt>
    <dgm:pt modelId="{B767CB88-38A4-4EBC-B8F5-C080E74B2E7A}" type="parTrans" cxnId="{1370884D-8162-4612-B8DB-E0AADC82AE3B}">
      <dgm:prSet/>
      <dgm:spPr/>
      <dgm:t>
        <a:bodyPr/>
        <a:lstStyle/>
        <a:p>
          <a:endParaRPr lang="es-PE" sz="2000"/>
        </a:p>
      </dgm:t>
    </dgm:pt>
    <dgm:pt modelId="{51A44CC3-7D59-4C91-9B0A-1D7E6B941DD1}" type="sibTrans" cxnId="{1370884D-8162-4612-B8DB-E0AADC82AE3B}">
      <dgm:prSet/>
      <dgm:spPr/>
      <dgm:t>
        <a:bodyPr/>
        <a:lstStyle/>
        <a:p>
          <a:endParaRPr lang="es-PE" sz="2000"/>
        </a:p>
      </dgm:t>
    </dgm:pt>
    <dgm:pt modelId="{ABA14666-52E3-4BC0-A2DB-EE3855D1271C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PE" sz="1600" b="1" i="1" dirty="0" smtClean="0"/>
            <a:t>Edad de los productores </a:t>
          </a:r>
        </a:p>
        <a:p>
          <a:pPr algn="ctr"/>
          <a:r>
            <a:rPr lang="es-PE" sz="1400" dirty="0" smtClean="0"/>
            <a:t>48 años de edad</a:t>
          </a:r>
        </a:p>
        <a:p>
          <a:pPr algn="ctr"/>
          <a:endParaRPr lang="es-PE" sz="1400" dirty="0"/>
        </a:p>
      </dgm:t>
    </dgm:pt>
    <dgm:pt modelId="{8BD79EDF-A8E0-4CE4-89B8-7A183485800D}" type="parTrans" cxnId="{3DD86337-8A62-42F1-86C9-E1699801CA4B}">
      <dgm:prSet custT="1"/>
      <dgm:spPr/>
      <dgm:t>
        <a:bodyPr/>
        <a:lstStyle/>
        <a:p>
          <a:endParaRPr lang="es-PE" sz="700"/>
        </a:p>
      </dgm:t>
    </dgm:pt>
    <dgm:pt modelId="{0E116A26-0523-4665-B9C9-40805838D63E}" type="sibTrans" cxnId="{3DD86337-8A62-42F1-86C9-E1699801CA4B}">
      <dgm:prSet/>
      <dgm:spPr/>
      <dgm:t>
        <a:bodyPr/>
        <a:lstStyle/>
        <a:p>
          <a:endParaRPr lang="es-PE" sz="2000"/>
        </a:p>
      </dgm:t>
    </dgm:pt>
    <dgm:pt modelId="{95AEC9EB-8F93-4725-9E87-6649D7309928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PE" sz="1600" b="1" i="1" dirty="0" smtClean="0"/>
            <a:t>Sexo de los productores </a:t>
          </a:r>
        </a:p>
        <a:p>
          <a:pPr algn="ctr"/>
          <a:r>
            <a:rPr lang="es-PE" sz="1400" b="0" i="1" dirty="0" smtClean="0"/>
            <a:t>66% varones y 34% mujeres</a:t>
          </a:r>
          <a:endParaRPr lang="es-PE" sz="1400" b="0" dirty="0"/>
        </a:p>
      </dgm:t>
    </dgm:pt>
    <dgm:pt modelId="{A09A6D28-C5E0-4B5E-AA17-9228EC9AC236}" type="parTrans" cxnId="{57EB47F4-4221-4BD9-9422-AAE2BA8BD3A3}">
      <dgm:prSet custT="1"/>
      <dgm:spPr/>
      <dgm:t>
        <a:bodyPr/>
        <a:lstStyle/>
        <a:p>
          <a:endParaRPr lang="es-PE" sz="600"/>
        </a:p>
      </dgm:t>
    </dgm:pt>
    <dgm:pt modelId="{3971E1BE-9E79-4DCF-8AF7-E1AA4060E1D3}" type="sibTrans" cxnId="{57EB47F4-4221-4BD9-9422-AAE2BA8BD3A3}">
      <dgm:prSet/>
      <dgm:spPr/>
      <dgm:t>
        <a:bodyPr/>
        <a:lstStyle/>
        <a:p>
          <a:endParaRPr lang="es-PE" sz="2000"/>
        </a:p>
      </dgm:t>
    </dgm:pt>
    <dgm:pt modelId="{4063826E-173A-4E54-AAAE-AF3E837E56BB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PE" sz="1600" b="1" dirty="0" smtClean="0"/>
            <a:t>N° de integrantes de la familia</a:t>
          </a:r>
          <a:r>
            <a:rPr lang="es-PE" sz="1400" b="1" dirty="0" smtClean="0"/>
            <a:t>.</a:t>
          </a:r>
        </a:p>
        <a:p>
          <a:pPr algn="ctr"/>
          <a:r>
            <a:rPr lang="es-PE" sz="1400" b="1" dirty="0" smtClean="0"/>
            <a:t>  </a:t>
          </a:r>
          <a:r>
            <a:rPr lang="es-PE" sz="1400" b="0" dirty="0" smtClean="0"/>
            <a:t>M</a:t>
          </a:r>
          <a:r>
            <a:rPr lang="es-PE" sz="1400" dirty="0" smtClean="0"/>
            <a:t>iembros por hogar 4 y número permanente de la familia  2 y 3 miembros</a:t>
          </a:r>
          <a:endParaRPr lang="es-PE" sz="1400" dirty="0"/>
        </a:p>
      </dgm:t>
    </dgm:pt>
    <dgm:pt modelId="{378DF2FE-AC28-422E-85A7-1697E0DBA760}" type="parTrans" cxnId="{2ECE11EA-52A1-4AE7-8882-8C14EC7E0349}">
      <dgm:prSet custT="1"/>
      <dgm:spPr/>
      <dgm:t>
        <a:bodyPr/>
        <a:lstStyle/>
        <a:p>
          <a:endParaRPr lang="es-PE" sz="600"/>
        </a:p>
      </dgm:t>
    </dgm:pt>
    <dgm:pt modelId="{D3FBC099-9B57-4484-9CA2-EF3BA93F1CC6}" type="sibTrans" cxnId="{2ECE11EA-52A1-4AE7-8882-8C14EC7E0349}">
      <dgm:prSet/>
      <dgm:spPr/>
      <dgm:t>
        <a:bodyPr/>
        <a:lstStyle/>
        <a:p>
          <a:endParaRPr lang="es-PE" sz="2000"/>
        </a:p>
      </dgm:t>
    </dgm:pt>
    <dgm:pt modelId="{4CF57303-60BF-4BBB-A889-837358D468C9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spcAft>
              <a:spcPct val="35000"/>
            </a:spcAft>
          </a:pPr>
          <a:r>
            <a:rPr lang="es-PE" sz="1600" b="1" i="1" dirty="0" smtClean="0"/>
            <a:t>Logro educativo</a:t>
          </a:r>
          <a:r>
            <a:rPr lang="es-PE" sz="1600" b="0" i="1" dirty="0" smtClean="0"/>
            <a:t>. </a:t>
          </a:r>
        </a:p>
        <a:p>
          <a:pPr algn="l">
            <a:spcAft>
              <a:spcPct val="35000"/>
            </a:spcAft>
          </a:pPr>
          <a:r>
            <a:rPr lang="es-PE" sz="1400" dirty="0" smtClean="0"/>
            <a:t>Ningún nivel educativo (39%).</a:t>
          </a:r>
        </a:p>
        <a:p>
          <a:pPr algn="just">
            <a:spcAft>
              <a:spcPts val="0"/>
            </a:spcAft>
          </a:pPr>
          <a:r>
            <a:rPr lang="es-PE" sz="1400" dirty="0" smtClean="0"/>
            <a:t>Primaria incompleta (34%); </a:t>
          </a:r>
        </a:p>
        <a:p>
          <a:pPr algn="just">
            <a:spcAft>
              <a:spcPts val="0"/>
            </a:spcAft>
          </a:pPr>
          <a:r>
            <a:rPr lang="es-PE" sz="1400" dirty="0" smtClean="0"/>
            <a:t>Nivel secundario (16%) y</a:t>
          </a:r>
        </a:p>
        <a:p>
          <a:pPr algn="just">
            <a:spcAft>
              <a:spcPts val="0"/>
            </a:spcAft>
          </a:pPr>
          <a:r>
            <a:rPr lang="es-PE" sz="1400" dirty="0" smtClean="0"/>
            <a:t> Estudios superiores (1.3%).</a:t>
          </a:r>
          <a:endParaRPr lang="es-PE" sz="1400" dirty="0"/>
        </a:p>
      </dgm:t>
    </dgm:pt>
    <dgm:pt modelId="{F740AC15-881A-4AE2-8B51-4B7236079CEC}" type="parTrans" cxnId="{D08BA5AD-E7B8-41A8-8AC6-C3078468C59C}">
      <dgm:prSet custT="1"/>
      <dgm:spPr/>
      <dgm:t>
        <a:bodyPr/>
        <a:lstStyle/>
        <a:p>
          <a:endParaRPr lang="es-PE" sz="700"/>
        </a:p>
      </dgm:t>
    </dgm:pt>
    <dgm:pt modelId="{676D2963-E2FD-49EA-BCC2-D2BDBB279E05}" type="sibTrans" cxnId="{D08BA5AD-E7B8-41A8-8AC6-C3078468C59C}">
      <dgm:prSet/>
      <dgm:spPr/>
      <dgm:t>
        <a:bodyPr/>
        <a:lstStyle/>
        <a:p>
          <a:endParaRPr lang="es-PE" sz="2000"/>
        </a:p>
      </dgm:t>
    </dgm:pt>
    <dgm:pt modelId="{CCDF04E4-5B76-41D9-BEB7-8A178BC9EDB7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spcAft>
              <a:spcPct val="35000"/>
            </a:spcAft>
          </a:pPr>
          <a:r>
            <a:rPr lang="es-PE" sz="1400" b="1" i="1" dirty="0" smtClean="0"/>
            <a:t>Cobertura de programas sociales</a:t>
          </a:r>
        </a:p>
        <a:p>
          <a:pPr algn="ctr">
            <a:spcAft>
              <a:spcPct val="35000"/>
            </a:spcAft>
          </a:pPr>
          <a:r>
            <a:rPr lang="es-PE" sz="1400" b="1" i="1" dirty="0" smtClean="0"/>
            <a:t> </a:t>
          </a:r>
          <a:r>
            <a:rPr lang="es-PE" sz="1400" b="0" i="1" dirty="0" smtClean="0"/>
            <a:t>48% </a:t>
          </a:r>
          <a:r>
            <a:rPr lang="es-PE" sz="1400" b="0" dirty="0" smtClean="0"/>
            <a:t>Programa Juntos</a:t>
          </a:r>
          <a:endParaRPr lang="es-PE" sz="1400" b="0" dirty="0"/>
        </a:p>
      </dgm:t>
    </dgm:pt>
    <dgm:pt modelId="{CD135E33-CBBF-417B-9160-CDC7A98A97EC}" type="parTrans" cxnId="{5424FBF9-31E9-4688-8331-46EA01692FCF}">
      <dgm:prSet/>
      <dgm:spPr/>
      <dgm:t>
        <a:bodyPr/>
        <a:lstStyle/>
        <a:p>
          <a:endParaRPr lang="es-PE"/>
        </a:p>
      </dgm:t>
    </dgm:pt>
    <dgm:pt modelId="{9EC85834-DD08-4F0C-90FE-7E0CF8206F90}" type="sibTrans" cxnId="{5424FBF9-31E9-4688-8331-46EA01692FCF}">
      <dgm:prSet/>
      <dgm:spPr/>
      <dgm:t>
        <a:bodyPr/>
        <a:lstStyle/>
        <a:p>
          <a:endParaRPr lang="es-PE"/>
        </a:p>
      </dgm:t>
    </dgm:pt>
    <dgm:pt modelId="{72F9F785-ADE5-4100-BDB1-FFD98DBF8ABC}" type="pres">
      <dgm:prSet presAssocID="{791C3C68-BBD6-44F5-9D5F-01A6E9BE147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5485A566-1599-4D5A-A40B-2D17E5EF8086}" type="pres">
      <dgm:prSet presAssocID="{3A32F2A0-ACC6-47CA-B574-65B4C5589C1E}" presName="root1" presStyleCnt="0"/>
      <dgm:spPr/>
    </dgm:pt>
    <dgm:pt modelId="{CECC0FB7-5019-4156-8CA9-B19EDF531D8C}" type="pres">
      <dgm:prSet presAssocID="{3A32F2A0-ACC6-47CA-B574-65B4C5589C1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713FE9DC-9B79-4028-8CE5-CFB598861979}" type="pres">
      <dgm:prSet presAssocID="{3A32F2A0-ACC6-47CA-B574-65B4C5589C1E}" presName="level2hierChild" presStyleCnt="0"/>
      <dgm:spPr/>
    </dgm:pt>
    <dgm:pt modelId="{E9730534-3789-4B84-93F3-D2AE85AFD999}" type="pres">
      <dgm:prSet presAssocID="{8BD79EDF-A8E0-4CE4-89B8-7A183485800D}" presName="conn2-1" presStyleLbl="parChTrans1D2" presStyleIdx="0" presStyleCnt="5"/>
      <dgm:spPr/>
      <dgm:t>
        <a:bodyPr/>
        <a:lstStyle/>
        <a:p>
          <a:endParaRPr lang="es-PE"/>
        </a:p>
      </dgm:t>
    </dgm:pt>
    <dgm:pt modelId="{B3FDD4BB-500C-429A-8C3A-9CC920B4DDB8}" type="pres">
      <dgm:prSet presAssocID="{8BD79EDF-A8E0-4CE4-89B8-7A183485800D}" presName="connTx" presStyleLbl="parChTrans1D2" presStyleIdx="0" presStyleCnt="5"/>
      <dgm:spPr/>
      <dgm:t>
        <a:bodyPr/>
        <a:lstStyle/>
        <a:p>
          <a:endParaRPr lang="es-PE"/>
        </a:p>
      </dgm:t>
    </dgm:pt>
    <dgm:pt modelId="{0F877F0B-E369-4A5A-9EED-DE174ECC0BD0}" type="pres">
      <dgm:prSet presAssocID="{ABA14666-52E3-4BC0-A2DB-EE3855D1271C}" presName="root2" presStyleCnt="0"/>
      <dgm:spPr/>
    </dgm:pt>
    <dgm:pt modelId="{CA69DA4E-738A-4C0B-8452-E9AA17F6A7F8}" type="pres">
      <dgm:prSet presAssocID="{ABA14666-52E3-4BC0-A2DB-EE3855D1271C}" presName="LevelTwoTextNode" presStyleLbl="node2" presStyleIdx="0" presStyleCnt="5" custScaleX="101594" custScaleY="75207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D4B1CFC8-165D-47FD-B425-5EB3A8E8A34D}" type="pres">
      <dgm:prSet presAssocID="{ABA14666-52E3-4BC0-A2DB-EE3855D1271C}" presName="level3hierChild" presStyleCnt="0"/>
      <dgm:spPr/>
    </dgm:pt>
    <dgm:pt modelId="{0B83A811-F513-40E2-A99C-438A094967A8}" type="pres">
      <dgm:prSet presAssocID="{A09A6D28-C5E0-4B5E-AA17-9228EC9AC236}" presName="conn2-1" presStyleLbl="parChTrans1D2" presStyleIdx="1" presStyleCnt="5"/>
      <dgm:spPr/>
      <dgm:t>
        <a:bodyPr/>
        <a:lstStyle/>
        <a:p>
          <a:endParaRPr lang="es-PE"/>
        </a:p>
      </dgm:t>
    </dgm:pt>
    <dgm:pt modelId="{9B0B27D1-E53F-466E-AFAF-77A3FF8C414A}" type="pres">
      <dgm:prSet presAssocID="{A09A6D28-C5E0-4B5E-AA17-9228EC9AC236}" presName="connTx" presStyleLbl="parChTrans1D2" presStyleIdx="1" presStyleCnt="5"/>
      <dgm:spPr/>
      <dgm:t>
        <a:bodyPr/>
        <a:lstStyle/>
        <a:p>
          <a:endParaRPr lang="es-PE"/>
        </a:p>
      </dgm:t>
    </dgm:pt>
    <dgm:pt modelId="{44849235-E627-4015-B64F-F0C220673A44}" type="pres">
      <dgm:prSet presAssocID="{95AEC9EB-8F93-4725-9E87-6649D7309928}" presName="root2" presStyleCnt="0"/>
      <dgm:spPr/>
    </dgm:pt>
    <dgm:pt modelId="{ACBC7145-6D2C-49F5-9B52-7B1CFAE4CFED}" type="pres">
      <dgm:prSet presAssocID="{95AEC9EB-8F93-4725-9E87-6649D7309928}" presName="LevelTwoTextNode" presStyleLbl="node2" presStyleIdx="1" presStyleCnt="5" custScaleX="100352" custScaleY="80729" custLinFactNeighborX="-203" custLinFactNeighborY="-8312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0A224D3C-5A11-4790-A435-76FCF340CD53}" type="pres">
      <dgm:prSet presAssocID="{95AEC9EB-8F93-4725-9E87-6649D7309928}" presName="level3hierChild" presStyleCnt="0"/>
      <dgm:spPr/>
    </dgm:pt>
    <dgm:pt modelId="{0C34F262-7215-43D4-BCA8-7874662D54BC}" type="pres">
      <dgm:prSet presAssocID="{378DF2FE-AC28-422E-85A7-1697E0DBA760}" presName="conn2-1" presStyleLbl="parChTrans1D2" presStyleIdx="2" presStyleCnt="5"/>
      <dgm:spPr/>
      <dgm:t>
        <a:bodyPr/>
        <a:lstStyle/>
        <a:p>
          <a:endParaRPr lang="es-PE"/>
        </a:p>
      </dgm:t>
    </dgm:pt>
    <dgm:pt modelId="{F93019C6-3CF4-49B2-BFF3-4B78D2132B2C}" type="pres">
      <dgm:prSet presAssocID="{378DF2FE-AC28-422E-85A7-1697E0DBA760}" presName="connTx" presStyleLbl="parChTrans1D2" presStyleIdx="2" presStyleCnt="5"/>
      <dgm:spPr/>
      <dgm:t>
        <a:bodyPr/>
        <a:lstStyle/>
        <a:p>
          <a:endParaRPr lang="es-PE"/>
        </a:p>
      </dgm:t>
    </dgm:pt>
    <dgm:pt modelId="{D74F12FB-C73D-42D9-B60F-C3DC47F2435F}" type="pres">
      <dgm:prSet presAssocID="{4063826E-173A-4E54-AAAE-AF3E837E56BB}" presName="root2" presStyleCnt="0"/>
      <dgm:spPr/>
    </dgm:pt>
    <dgm:pt modelId="{1B4691B7-337B-456E-87DC-DFB61F7129F9}" type="pres">
      <dgm:prSet presAssocID="{4063826E-173A-4E54-AAAE-AF3E837E56BB}" presName="LevelTwoTextNode" presStyleLbl="node2" presStyleIdx="2" presStyleCnt="5" custScaleX="100352" custLinFactNeighborX="2120" custLinFactNeighborY="-16933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0FB1BE15-0FEF-4800-B482-1D6436EAE504}" type="pres">
      <dgm:prSet presAssocID="{4063826E-173A-4E54-AAAE-AF3E837E56BB}" presName="level3hierChild" presStyleCnt="0"/>
      <dgm:spPr/>
    </dgm:pt>
    <dgm:pt modelId="{63966CA3-318F-41FD-8A3F-10FDF6749B04}" type="pres">
      <dgm:prSet presAssocID="{F740AC15-881A-4AE2-8B51-4B7236079CEC}" presName="conn2-1" presStyleLbl="parChTrans1D2" presStyleIdx="3" presStyleCnt="5"/>
      <dgm:spPr/>
      <dgm:t>
        <a:bodyPr/>
        <a:lstStyle/>
        <a:p>
          <a:endParaRPr lang="es-PE"/>
        </a:p>
      </dgm:t>
    </dgm:pt>
    <dgm:pt modelId="{35520192-A46C-45BC-AC27-E7BF09D59E60}" type="pres">
      <dgm:prSet presAssocID="{F740AC15-881A-4AE2-8B51-4B7236079CEC}" presName="connTx" presStyleLbl="parChTrans1D2" presStyleIdx="3" presStyleCnt="5"/>
      <dgm:spPr/>
      <dgm:t>
        <a:bodyPr/>
        <a:lstStyle/>
        <a:p>
          <a:endParaRPr lang="es-PE"/>
        </a:p>
      </dgm:t>
    </dgm:pt>
    <dgm:pt modelId="{1C23639F-26EC-4530-AF96-2EB3D8431C93}" type="pres">
      <dgm:prSet presAssocID="{4CF57303-60BF-4BBB-A889-837358D468C9}" presName="root2" presStyleCnt="0"/>
      <dgm:spPr/>
    </dgm:pt>
    <dgm:pt modelId="{34C236A1-D5A0-45E5-BF63-0990B859E0EB}" type="pres">
      <dgm:prSet presAssocID="{4CF57303-60BF-4BBB-A889-837358D468C9}" presName="LevelTwoTextNode" presStyleLbl="node2" presStyleIdx="3" presStyleCnt="5" custScaleX="100352" custScaleY="135845" custLinFactNeighborX="2294" custLinFactNeighborY="-27274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AA7E59C8-B258-4C62-A066-D0FB6F5C8B12}" type="pres">
      <dgm:prSet presAssocID="{4CF57303-60BF-4BBB-A889-837358D468C9}" presName="level3hierChild" presStyleCnt="0"/>
      <dgm:spPr/>
    </dgm:pt>
    <dgm:pt modelId="{FCB2A5BA-BB07-4A4E-A6AE-F05E156AF54B}" type="pres">
      <dgm:prSet presAssocID="{CD135E33-CBBF-417B-9160-CDC7A98A97EC}" presName="conn2-1" presStyleLbl="parChTrans1D2" presStyleIdx="4" presStyleCnt="5"/>
      <dgm:spPr/>
      <dgm:t>
        <a:bodyPr/>
        <a:lstStyle/>
        <a:p>
          <a:endParaRPr lang="es-PE"/>
        </a:p>
      </dgm:t>
    </dgm:pt>
    <dgm:pt modelId="{050FEDB9-E9DA-43AE-955E-6AB1D4ED8CBE}" type="pres">
      <dgm:prSet presAssocID="{CD135E33-CBBF-417B-9160-CDC7A98A97EC}" presName="connTx" presStyleLbl="parChTrans1D2" presStyleIdx="4" presStyleCnt="5"/>
      <dgm:spPr/>
      <dgm:t>
        <a:bodyPr/>
        <a:lstStyle/>
        <a:p>
          <a:endParaRPr lang="es-PE"/>
        </a:p>
      </dgm:t>
    </dgm:pt>
    <dgm:pt modelId="{52C8D4B9-D1FF-418F-A438-8D7D16DA489F}" type="pres">
      <dgm:prSet presAssocID="{CCDF04E4-5B76-41D9-BEB7-8A178BC9EDB7}" presName="root2" presStyleCnt="0"/>
      <dgm:spPr/>
    </dgm:pt>
    <dgm:pt modelId="{F9A577C2-9BD9-4A9C-89F4-56CD9044C62C}" type="pres">
      <dgm:prSet presAssocID="{CCDF04E4-5B76-41D9-BEB7-8A178BC9EDB7}" presName="LevelTwoTextNode" presStyleLbl="node2" presStyleIdx="4" presStyleCnt="5" custScaleY="73619" custLinFactNeighborX="-146" custLinFactNeighborY="-40700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22997ED0-28C7-40D9-A376-08254877A530}" type="pres">
      <dgm:prSet presAssocID="{CCDF04E4-5B76-41D9-BEB7-8A178BC9EDB7}" presName="level3hierChild" presStyleCnt="0"/>
      <dgm:spPr/>
    </dgm:pt>
  </dgm:ptLst>
  <dgm:cxnLst>
    <dgm:cxn modelId="{D491C563-5BAA-4E29-BFFA-A0A9225370BA}" type="presOf" srcId="{A09A6D28-C5E0-4B5E-AA17-9228EC9AC236}" destId="{0B83A811-F513-40E2-A99C-438A094967A8}" srcOrd="0" destOrd="0" presId="urn:microsoft.com/office/officeart/2008/layout/HorizontalMultiLevelHierarchy"/>
    <dgm:cxn modelId="{E455132F-1C67-451C-90ED-F9485CF261CC}" type="presOf" srcId="{95AEC9EB-8F93-4725-9E87-6649D7309928}" destId="{ACBC7145-6D2C-49F5-9B52-7B1CFAE4CFED}" srcOrd="0" destOrd="0" presId="urn:microsoft.com/office/officeart/2008/layout/HorizontalMultiLevelHierarchy"/>
    <dgm:cxn modelId="{CFBEC7F5-B135-4224-A5B8-362334EFF20B}" type="presOf" srcId="{3A32F2A0-ACC6-47CA-B574-65B4C5589C1E}" destId="{CECC0FB7-5019-4156-8CA9-B19EDF531D8C}" srcOrd="0" destOrd="0" presId="urn:microsoft.com/office/officeart/2008/layout/HorizontalMultiLevelHierarchy"/>
    <dgm:cxn modelId="{7B678BDC-68E3-4B8F-9209-EAA2447D76C8}" type="presOf" srcId="{F740AC15-881A-4AE2-8B51-4B7236079CEC}" destId="{63966CA3-318F-41FD-8A3F-10FDF6749B04}" srcOrd="0" destOrd="0" presId="urn:microsoft.com/office/officeart/2008/layout/HorizontalMultiLevelHierarchy"/>
    <dgm:cxn modelId="{C0621D29-2928-41F3-9076-10A7CAFA4F82}" type="presOf" srcId="{ABA14666-52E3-4BC0-A2DB-EE3855D1271C}" destId="{CA69DA4E-738A-4C0B-8452-E9AA17F6A7F8}" srcOrd="0" destOrd="0" presId="urn:microsoft.com/office/officeart/2008/layout/HorizontalMultiLevelHierarchy"/>
    <dgm:cxn modelId="{D08BA5AD-E7B8-41A8-8AC6-C3078468C59C}" srcId="{3A32F2A0-ACC6-47CA-B574-65B4C5589C1E}" destId="{4CF57303-60BF-4BBB-A889-837358D468C9}" srcOrd="3" destOrd="0" parTransId="{F740AC15-881A-4AE2-8B51-4B7236079CEC}" sibTransId="{676D2963-E2FD-49EA-BCC2-D2BDBB279E05}"/>
    <dgm:cxn modelId="{C41F21C7-58AB-4732-BD0B-4C17F499B564}" type="presOf" srcId="{CD135E33-CBBF-417B-9160-CDC7A98A97EC}" destId="{FCB2A5BA-BB07-4A4E-A6AE-F05E156AF54B}" srcOrd="0" destOrd="0" presId="urn:microsoft.com/office/officeart/2008/layout/HorizontalMultiLevelHierarchy"/>
    <dgm:cxn modelId="{88B5235C-2DE6-4F9B-8715-A90FF90E4C85}" type="presOf" srcId="{4CF57303-60BF-4BBB-A889-837358D468C9}" destId="{34C236A1-D5A0-45E5-BF63-0990B859E0EB}" srcOrd="0" destOrd="0" presId="urn:microsoft.com/office/officeart/2008/layout/HorizontalMultiLevelHierarchy"/>
    <dgm:cxn modelId="{AB914915-607B-43C7-A662-E27E8170FA7D}" type="presOf" srcId="{8BD79EDF-A8E0-4CE4-89B8-7A183485800D}" destId="{B3FDD4BB-500C-429A-8C3A-9CC920B4DDB8}" srcOrd="1" destOrd="0" presId="urn:microsoft.com/office/officeart/2008/layout/HorizontalMultiLevelHierarchy"/>
    <dgm:cxn modelId="{70A57A91-18B9-4565-B1BC-7DF4ED1181F9}" type="presOf" srcId="{CD135E33-CBBF-417B-9160-CDC7A98A97EC}" destId="{050FEDB9-E9DA-43AE-955E-6AB1D4ED8CBE}" srcOrd="1" destOrd="0" presId="urn:microsoft.com/office/officeart/2008/layout/HorizontalMultiLevelHierarchy"/>
    <dgm:cxn modelId="{57EB47F4-4221-4BD9-9422-AAE2BA8BD3A3}" srcId="{3A32F2A0-ACC6-47CA-B574-65B4C5589C1E}" destId="{95AEC9EB-8F93-4725-9E87-6649D7309928}" srcOrd="1" destOrd="0" parTransId="{A09A6D28-C5E0-4B5E-AA17-9228EC9AC236}" sibTransId="{3971E1BE-9E79-4DCF-8AF7-E1AA4060E1D3}"/>
    <dgm:cxn modelId="{F39D35E4-265D-4A88-9DEA-3E98F23C0C22}" type="presOf" srcId="{4063826E-173A-4E54-AAAE-AF3E837E56BB}" destId="{1B4691B7-337B-456E-87DC-DFB61F7129F9}" srcOrd="0" destOrd="0" presId="urn:microsoft.com/office/officeart/2008/layout/HorizontalMultiLevelHierarchy"/>
    <dgm:cxn modelId="{BD12B5C7-7FD0-480C-BFC9-F20E769D5700}" type="presOf" srcId="{791C3C68-BBD6-44F5-9D5F-01A6E9BE1474}" destId="{72F9F785-ADE5-4100-BDB1-FFD98DBF8ABC}" srcOrd="0" destOrd="0" presId="urn:microsoft.com/office/officeart/2008/layout/HorizontalMultiLevelHierarchy"/>
    <dgm:cxn modelId="{EBB5BA1C-95AB-4776-870A-4862F10D99C8}" type="presOf" srcId="{378DF2FE-AC28-422E-85A7-1697E0DBA760}" destId="{F93019C6-3CF4-49B2-BFF3-4B78D2132B2C}" srcOrd="1" destOrd="0" presId="urn:microsoft.com/office/officeart/2008/layout/HorizontalMultiLevelHierarchy"/>
    <dgm:cxn modelId="{5424FBF9-31E9-4688-8331-46EA01692FCF}" srcId="{3A32F2A0-ACC6-47CA-B574-65B4C5589C1E}" destId="{CCDF04E4-5B76-41D9-BEB7-8A178BC9EDB7}" srcOrd="4" destOrd="0" parTransId="{CD135E33-CBBF-417B-9160-CDC7A98A97EC}" sibTransId="{9EC85834-DD08-4F0C-90FE-7E0CF8206F90}"/>
    <dgm:cxn modelId="{D903C6A7-8DB5-4CC9-B7F7-DBD57BC33418}" type="presOf" srcId="{8BD79EDF-A8E0-4CE4-89B8-7A183485800D}" destId="{E9730534-3789-4B84-93F3-D2AE85AFD999}" srcOrd="0" destOrd="0" presId="urn:microsoft.com/office/officeart/2008/layout/HorizontalMultiLevelHierarchy"/>
    <dgm:cxn modelId="{0B7E2BEC-E8CC-4E97-91F0-7B9B3D414407}" type="presOf" srcId="{CCDF04E4-5B76-41D9-BEB7-8A178BC9EDB7}" destId="{F9A577C2-9BD9-4A9C-89F4-56CD9044C62C}" srcOrd="0" destOrd="0" presId="urn:microsoft.com/office/officeart/2008/layout/HorizontalMultiLevelHierarchy"/>
    <dgm:cxn modelId="{DB609E91-58CD-498F-B3B3-D65850F70A09}" type="presOf" srcId="{A09A6D28-C5E0-4B5E-AA17-9228EC9AC236}" destId="{9B0B27D1-E53F-466E-AFAF-77A3FF8C414A}" srcOrd="1" destOrd="0" presId="urn:microsoft.com/office/officeart/2008/layout/HorizontalMultiLevelHierarchy"/>
    <dgm:cxn modelId="{3DD86337-8A62-42F1-86C9-E1699801CA4B}" srcId="{3A32F2A0-ACC6-47CA-B574-65B4C5589C1E}" destId="{ABA14666-52E3-4BC0-A2DB-EE3855D1271C}" srcOrd="0" destOrd="0" parTransId="{8BD79EDF-A8E0-4CE4-89B8-7A183485800D}" sibTransId="{0E116A26-0523-4665-B9C9-40805838D63E}"/>
    <dgm:cxn modelId="{1370884D-8162-4612-B8DB-E0AADC82AE3B}" srcId="{791C3C68-BBD6-44F5-9D5F-01A6E9BE1474}" destId="{3A32F2A0-ACC6-47CA-B574-65B4C5589C1E}" srcOrd="0" destOrd="0" parTransId="{B767CB88-38A4-4EBC-B8F5-C080E74B2E7A}" sibTransId="{51A44CC3-7D59-4C91-9B0A-1D7E6B941DD1}"/>
    <dgm:cxn modelId="{2ECE11EA-52A1-4AE7-8882-8C14EC7E0349}" srcId="{3A32F2A0-ACC6-47CA-B574-65B4C5589C1E}" destId="{4063826E-173A-4E54-AAAE-AF3E837E56BB}" srcOrd="2" destOrd="0" parTransId="{378DF2FE-AC28-422E-85A7-1697E0DBA760}" sibTransId="{D3FBC099-9B57-4484-9CA2-EF3BA93F1CC6}"/>
    <dgm:cxn modelId="{D6316D46-06AA-4231-B90B-3D50DA759C00}" type="presOf" srcId="{378DF2FE-AC28-422E-85A7-1697E0DBA760}" destId="{0C34F262-7215-43D4-BCA8-7874662D54BC}" srcOrd="0" destOrd="0" presId="urn:microsoft.com/office/officeart/2008/layout/HorizontalMultiLevelHierarchy"/>
    <dgm:cxn modelId="{348F19A5-9FCD-413D-BAFA-041E361F8AED}" type="presOf" srcId="{F740AC15-881A-4AE2-8B51-4B7236079CEC}" destId="{35520192-A46C-45BC-AC27-E7BF09D59E60}" srcOrd="1" destOrd="0" presId="urn:microsoft.com/office/officeart/2008/layout/HorizontalMultiLevelHierarchy"/>
    <dgm:cxn modelId="{0F4B5D76-175F-41FF-8DDF-DEC4167B2440}" type="presParOf" srcId="{72F9F785-ADE5-4100-BDB1-FFD98DBF8ABC}" destId="{5485A566-1599-4D5A-A40B-2D17E5EF8086}" srcOrd="0" destOrd="0" presId="urn:microsoft.com/office/officeart/2008/layout/HorizontalMultiLevelHierarchy"/>
    <dgm:cxn modelId="{D8E5D0FF-B050-40A0-AE39-B54ACB078C4F}" type="presParOf" srcId="{5485A566-1599-4D5A-A40B-2D17E5EF8086}" destId="{CECC0FB7-5019-4156-8CA9-B19EDF531D8C}" srcOrd="0" destOrd="0" presId="urn:microsoft.com/office/officeart/2008/layout/HorizontalMultiLevelHierarchy"/>
    <dgm:cxn modelId="{29D0CF89-906D-4AD0-98FC-0C1AF6DA471D}" type="presParOf" srcId="{5485A566-1599-4D5A-A40B-2D17E5EF8086}" destId="{713FE9DC-9B79-4028-8CE5-CFB598861979}" srcOrd="1" destOrd="0" presId="urn:microsoft.com/office/officeart/2008/layout/HorizontalMultiLevelHierarchy"/>
    <dgm:cxn modelId="{0AE5C0A0-A8FD-41DE-BD50-ECEDB84F0E90}" type="presParOf" srcId="{713FE9DC-9B79-4028-8CE5-CFB598861979}" destId="{E9730534-3789-4B84-93F3-D2AE85AFD999}" srcOrd="0" destOrd="0" presId="urn:microsoft.com/office/officeart/2008/layout/HorizontalMultiLevelHierarchy"/>
    <dgm:cxn modelId="{A62CF7FC-203E-4F63-80A1-8DD7F0EF333E}" type="presParOf" srcId="{E9730534-3789-4B84-93F3-D2AE85AFD999}" destId="{B3FDD4BB-500C-429A-8C3A-9CC920B4DDB8}" srcOrd="0" destOrd="0" presId="urn:microsoft.com/office/officeart/2008/layout/HorizontalMultiLevelHierarchy"/>
    <dgm:cxn modelId="{E98881FD-6072-4A50-B184-A58FE0D3A406}" type="presParOf" srcId="{713FE9DC-9B79-4028-8CE5-CFB598861979}" destId="{0F877F0B-E369-4A5A-9EED-DE174ECC0BD0}" srcOrd="1" destOrd="0" presId="urn:microsoft.com/office/officeart/2008/layout/HorizontalMultiLevelHierarchy"/>
    <dgm:cxn modelId="{6F240D90-C5C2-475D-B149-AA3047305770}" type="presParOf" srcId="{0F877F0B-E369-4A5A-9EED-DE174ECC0BD0}" destId="{CA69DA4E-738A-4C0B-8452-E9AA17F6A7F8}" srcOrd="0" destOrd="0" presId="urn:microsoft.com/office/officeart/2008/layout/HorizontalMultiLevelHierarchy"/>
    <dgm:cxn modelId="{6F6A5E87-A879-4E62-B36E-47BE96E16472}" type="presParOf" srcId="{0F877F0B-E369-4A5A-9EED-DE174ECC0BD0}" destId="{D4B1CFC8-165D-47FD-B425-5EB3A8E8A34D}" srcOrd="1" destOrd="0" presId="urn:microsoft.com/office/officeart/2008/layout/HorizontalMultiLevelHierarchy"/>
    <dgm:cxn modelId="{DA567EA7-B90A-45D4-8A50-9E52067ECFB7}" type="presParOf" srcId="{713FE9DC-9B79-4028-8CE5-CFB598861979}" destId="{0B83A811-F513-40E2-A99C-438A094967A8}" srcOrd="2" destOrd="0" presId="urn:microsoft.com/office/officeart/2008/layout/HorizontalMultiLevelHierarchy"/>
    <dgm:cxn modelId="{2B3A8287-C927-491F-8959-5C5132F4E348}" type="presParOf" srcId="{0B83A811-F513-40E2-A99C-438A094967A8}" destId="{9B0B27D1-E53F-466E-AFAF-77A3FF8C414A}" srcOrd="0" destOrd="0" presId="urn:microsoft.com/office/officeart/2008/layout/HorizontalMultiLevelHierarchy"/>
    <dgm:cxn modelId="{8919BB66-48BA-4F1C-A73C-50C088E9F98C}" type="presParOf" srcId="{713FE9DC-9B79-4028-8CE5-CFB598861979}" destId="{44849235-E627-4015-B64F-F0C220673A44}" srcOrd="3" destOrd="0" presId="urn:microsoft.com/office/officeart/2008/layout/HorizontalMultiLevelHierarchy"/>
    <dgm:cxn modelId="{710A21A2-6F21-4B92-8508-A1B7268E06C0}" type="presParOf" srcId="{44849235-E627-4015-B64F-F0C220673A44}" destId="{ACBC7145-6D2C-49F5-9B52-7B1CFAE4CFED}" srcOrd="0" destOrd="0" presId="urn:microsoft.com/office/officeart/2008/layout/HorizontalMultiLevelHierarchy"/>
    <dgm:cxn modelId="{8989672E-C8D1-44C0-A66D-A5686221CD45}" type="presParOf" srcId="{44849235-E627-4015-B64F-F0C220673A44}" destId="{0A224D3C-5A11-4790-A435-76FCF340CD53}" srcOrd="1" destOrd="0" presId="urn:microsoft.com/office/officeart/2008/layout/HorizontalMultiLevelHierarchy"/>
    <dgm:cxn modelId="{8E5A58D6-85B2-44DD-9020-717D11DB4B52}" type="presParOf" srcId="{713FE9DC-9B79-4028-8CE5-CFB598861979}" destId="{0C34F262-7215-43D4-BCA8-7874662D54BC}" srcOrd="4" destOrd="0" presId="urn:microsoft.com/office/officeart/2008/layout/HorizontalMultiLevelHierarchy"/>
    <dgm:cxn modelId="{722A975F-ED37-466E-892F-A2453D7FDEC9}" type="presParOf" srcId="{0C34F262-7215-43D4-BCA8-7874662D54BC}" destId="{F93019C6-3CF4-49B2-BFF3-4B78D2132B2C}" srcOrd="0" destOrd="0" presId="urn:microsoft.com/office/officeart/2008/layout/HorizontalMultiLevelHierarchy"/>
    <dgm:cxn modelId="{18FB9B8B-2B8D-47A6-8F06-5511603FC4C3}" type="presParOf" srcId="{713FE9DC-9B79-4028-8CE5-CFB598861979}" destId="{D74F12FB-C73D-42D9-B60F-C3DC47F2435F}" srcOrd="5" destOrd="0" presId="urn:microsoft.com/office/officeart/2008/layout/HorizontalMultiLevelHierarchy"/>
    <dgm:cxn modelId="{6C64A3B6-1D66-4E76-A4B8-B7D6CE252D37}" type="presParOf" srcId="{D74F12FB-C73D-42D9-B60F-C3DC47F2435F}" destId="{1B4691B7-337B-456E-87DC-DFB61F7129F9}" srcOrd="0" destOrd="0" presId="urn:microsoft.com/office/officeart/2008/layout/HorizontalMultiLevelHierarchy"/>
    <dgm:cxn modelId="{C1921F0A-F04C-4546-A100-4F0DB6D6DF36}" type="presParOf" srcId="{D74F12FB-C73D-42D9-B60F-C3DC47F2435F}" destId="{0FB1BE15-0FEF-4800-B482-1D6436EAE504}" srcOrd="1" destOrd="0" presId="urn:microsoft.com/office/officeart/2008/layout/HorizontalMultiLevelHierarchy"/>
    <dgm:cxn modelId="{35CA1C01-AB9D-4A9A-AB7F-786002FA943E}" type="presParOf" srcId="{713FE9DC-9B79-4028-8CE5-CFB598861979}" destId="{63966CA3-318F-41FD-8A3F-10FDF6749B04}" srcOrd="6" destOrd="0" presId="urn:microsoft.com/office/officeart/2008/layout/HorizontalMultiLevelHierarchy"/>
    <dgm:cxn modelId="{E3BC1DCC-62BC-47A7-BCD2-A79E102A310E}" type="presParOf" srcId="{63966CA3-318F-41FD-8A3F-10FDF6749B04}" destId="{35520192-A46C-45BC-AC27-E7BF09D59E60}" srcOrd="0" destOrd="0" presId="urn:microsoft.com/office/officeart/2008/layout/HorizontalMultiLevelHierarchy"/>
    <dgm:cxn modelId="{F086E75B-4E0B-4AA7-B74A-2822B86EF685}" type="presParOf" srcId="{713FE9DC-9B79-4028-8CE5-CFB598861979}" destId="{1C23639F-26EC-4530-AF96-2EB3D8431C93}" srcOrd="7" destOrd="0" presId="urn:microsoft.com/office/officeart/2008/layout/HorizontalMultiLevelHierarchy"/>
    <dgm:cxn modelId="{DA528613-7930-4051-BEBC-ADF8EDE10808}" type="presParOf" srcId="{1C23639F-26EC-4530-AF96-2EB3D8431C93}" destId="{34C236A1-D5A0-45E5-BF63-0990B859E0EB}" srcOrd="0" destOrd="0" presId="urn:microsoft.com/office/officeart/2008/layout/HorizontalMultiLevelHierarchy"/>
    <dgm:cxn modelId="{D735866D-8C72-48F7-AC69-B910AED259E5}" type="presParOf" srcId="{1C23639F-26EC-4530-AF96-2EB3D8431C93}" destId="{AA7E59C8-B258-4C62-A066-D0FB6F5C8B12}" srcOrd="1" destOrd="0" presId="urn:microsoft.com/office/officeart/2008/layout/HorizontalMultiLevelHierarchy"/>
    <dgm:cxn modelId="{EC1FADF7-EA0F-4DD0-8B4E-C845B5F9333E}" type="presParOf" srcId="{713FE9DC-9B79-4028-8CE5-CFB598861979}" destId="{FCB2A5BA-BB07-4A4E-A6AE-F05E156AF54B}" srcOrd="8" destOrd="0" presId="urn:microsoft.com/office/officeart/2008/layout/HorizontalMultiLevelHierarchy"/>
    <dgm:cxn modelId="{5F9A68D6-E776-40B9-8A58-8C0C90318DF1}" type="presParOf" srcId="{FCB2A5BA-BB07-4A4E-A6AE-F05E156AF54B}" destId="{050FEDB9-E9DA-43AE-955E-6AB1D4ED8CBE}" srcOrd="0" destOrd="0" presId="urn:microsoft.com/office/officeart/2008/layout/HorizontalMultiLevelHierarchy"/>
    <dgm:cxn modelId="{17C36F8B-76D5-4497-95C2-5B0BB1AE3416}" type="presParOf" srcId="{713FE9DC-9B79-4028-8CE5-CFB598861979}" destId="{52C8D4B9-D1FF-418F-A438-8D7D16DA489F}" srcOrd="9" destOrd="0" presId="urn:microsoft.com/office/officeart/2008/layout/HorizontalMultiLevelHierarchy"/>
    <dgm:cxn modelId="{5F5B6FC9-BD1D-4EE8-8D27-8BD0A0F475B7}" type="presParOf" srcId="{52C8D4B9-D1FF-418F-A438-8D7D16DA489F}" destId="{F9A577C2-9BD9-4A9C-89F4-56CD9044C62C}" srcOrd="0" destOrd="0" presId="urn:microsoft.com/office/officeart/2008/layout/HorizontalMultiLevelHierarchy"/>
    <dgm:cxn modelId="{94B5A9A0-058B-474B-B56A-91EAB4E00284}" type="presParOf" srcId="{52C8D4B9-D1FF-418F-A438-8D7D16DA489F}" destId="{22997ED0-28C7-40D9-A376-08254877A530}" srcOrd="1" destOrd="0" presId="urn:microsoft.com/office/officeart/2008/layout/HorizontalMultiLevelHierarchy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441905-1E90-444B-B945-5D7E6AABAE6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PE"/>
        </a:p>
      </dgm:t>
    </dgm:pt>
    <dgm:pt modelId="{05AEB5B2-053E-46D1-B258-1A12AE2EA233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PE" sz="3200" b="1" dirty="0" smtClean="0"/>
            <a:t>Características de la producción pecuaria</a:t>
          </a:r>
          <a:endParaRPr lang="es-PE" sz="3200" dirty="0"/>
        </a:p>
      </dgm:t>
    </dgm:pt>
    <dgm:pt modelId="{A115050D-099F-4390-9CE1-46AE83CF394A}" type="parTrans" cxnId="{3178BC15-F9D6-4C36-A487-A3DC5FF19BCC}">
      <dgm:prSet/>
      <dgm:spPr/>
      <dgm:t>
        <a:bodyPr/>
        <a:lstStyle/>
        <a:p>
          <a:endParaRPr lang="es-PE" sz="3600">
            <a:solidFill>
              <a:schemeClr val="tx1"/>
            </a:solidFill>
          </a:endParaRPr>
        </a:p>
      </dgm:t>
    </dgm:pt>
    <dgm:pt modelId="{039F2DFE-3935-48AE-82FE-69CB0D4E8696}" type="sibTrans" cxnId="{3178BC15-F9D6-4C36-A487-A3DC5FF19BCC}">
      <dgm:prSet/>
      <dgm:spPr/>
      <dgm:t>
        <a:bodyPr/>
        <a:lstStyle/>
        <a:p>
          <a:endParaRPr lang="es-PE" sz="3600">
            <a:solidFill>
              <a:schemeClr val="tx1"/>
            </a:solidFill>
          </a:endParaRPr>
        </a:p>
      </dgm:t>
    </dgm:pt>
    <dgm:pt modelId="{0614F9FF-D6B1-48EB-BA9C-1A9F629C5617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PE" sz="1400" b="1" i="1" dirty="0" smtClean="0"/>
            <a:t>Principales actividades económicas</a:t>
          </a:r>
          <a:endParaRPr lang="es-PE" sz="1400" dirty="0"/>
        </a:p>
      </dgm:t>
    </dgm:pt>
    <dgm:pt modelId="{A2D919BD-0649-4DF9-B5BD-6D23FD7B3ECE}" type="parTrans" cxnId="{A004E06D-E381-4F0F-AC3D-97F35F0187F2}">
      <dgm:prSet custT="1"/>
      <dgm:spPr/>
      <dgm:t>
        <a:bodyPr/>
        <a:lstStyle/>
        <a:p>
          <a:endParaRPr lang="es-PE" sz="1200" dirty="0">
            <a:solidFill>
              <a:schemeClr val="tx1"/>
            </a:solidFill>
          </a:endParaRPr>
        </a:p>
      </dgm:t>
    </dgm:pt>
    <dgm:pt modelId="{36432023-55EA-4381-B646-94F8F57237F3}" type="sibTrans" cxnId="{A004E06D-E381-4F0F-AC3D-97F35F0187F2}">
      <dgm:prSet/>
      <dgm:spPr/>
      <dgm:t>
        <a:bodyPr/>
        <a:lstStyle/>
        <a:p>
          <a:endParaRPr lang="es-PE" sz="3600">
            <a:solidFill>
              <a:schemeClr val="tx1"/>
            </a:solidFill>
          </a:endParaRPr>
        </a:p>
      </dgm:t>
    </dgm:pt>
    <dgm:pt modelId="{B1018E2D-08E5-4C27-9855-353C5B42BEE1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PE" sz="1400" b="1" dirty="0" smtClean="0"/>
            <a:t>Cantidad total de especies de ganado a nivel distrital</a:t>
          </a:r>
          <a:endParaRPr lang="es-PE" sz="1400" dirty="0"/>
        </a:p>
      </dgm:t>
    </dgm:pt>
    <dgm:pt modelId="{46120C3C-6860-40DB-B230-F9A08414D2E6}" type="parTrans" cxnId="{4EC7CF54-49D3-4DAF-9F6B-07C2A88815A8}">
      <dgm:prSet custT="1"/>
      <dgm:spPr/>
      <dgm:t>
        <a:bodyPr/>
        <a:lstStyle/>
        <a:p>
          <a:endParaRPr lang="es-PE" sz="1050" dirty="0">
            <a:solidFill>
              <a:schemeClr val="tx1"/>
            </a:solidFill>
          </a:endParaRPr>
        </a:p>
      </dgm:t>
    </dgm:pt>
    <dgm:pt modelId="{28A20402-3E5E-482C-BE14-EC05BBBEA0DA}" type="sibTrans" cxnId="{4EC7CF54-49D3-4DAF-9F6B-07C2A88815A8}">
      <dgm:prSet/>
      <dgm:spPr/>
      <dgm:t>
        <a:bodyPr/>
        <a:lstStyle/>
        <a:p>
          <a:endParaRPr lang="es-PE" sz="3600">
            <a:solidFill>
              <a:schemeClr val="tx1"/>
            </a:solidFill>
          </a:endParaRPr>
        </a:p>
      </dgm:t>
    </dgm:pt>
    <dgm:pt modelId="{742898F3-F718-44D8-A64D-6374B38384B3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PE" sz="1400" b="1" i="1" dirty="0" smtClean="0"/>
            <a:t>Características de la producción pecuaria alpaquera</a:t>
          </a:r>
          <a:endParaRPr lang="es-PE" sz="1400" dirty="0"/>
        </a:p>
      </dgm:t>
    </dgm:pt>
    <dgm:pt modelId="{5E6A377C-B3AE-42D7-AB9A-E657ED922348}" type="parTrans" cxnId="{6DE4DD55-A8C5-4A24-BA47-366937771E3B}">
      <dgm:prSet custT="1"/>
      <dgm:spPr/>
      <dgm:t>
        <a:bodyPr/>
        <a:lstStyle/>
        <a:p>
          <a:endParaRPr lang="es-PE" sz="1000" dirty="0">
            <a:solidFill>
              <a:schemeClr val="tx1"/>
            </a:solidFill>
          </a:endParaRPr>
        </a:p>
      </dgm:t>
    </dgm:pt>
    <dgm:pt modelId="{5B0CA05F-3570-4E72-9036-76366E4980A3}" type="sibTrans" cxnId="{6DE4DD55-A8C5-4A24-BA47-366937771E3B}">
      <dgm:prSet/>
      <dgm:spPr/>
      <dgm:t>
        <a:bodyPr/>
        <a:lstStyle/>
        <a:p>
          <a:endParaRPr lang="es-PE" sz="3600">
            <a:solidFill>
              <a:schemeClr val="tx1"/>
            </a:solidFill>
          </a:endParaRPr>
        </a:p>
      </dgm:t>
    </dgm:pt>
    <dgm:pt modelId="{B51DF100-DA96-4037-92B5-055F6CF57020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PE" sz="1400" b="1" i="1" dirty="0" smtClean="0"/>
            <a:t>Estructura del hato alpaquero, total, por raza</a:t>
          </a:r>
          <a:endParaRPr lang="es-PE" sz="1400" dirty="0"/>
        </a:p>
      </dgm:t>
    </dgm:pt>
    <dgm:pt modelId="{97ABC5FF-0565-4700-839D-347D3745ABD3}" type="parTrans" cxnId="{9CED0F26-DB9A-4EAB-988D-3D8AED388013}">
      <dgm:prSet custT="1"/>
      <dgm:spPr/>
      <dgm:t>
        <a:bodyPr/>
        <a:lstStyle/>
        <a:p>
          <a:endParaRPr lang="es-PE" sz="1000" dirty="0">
            <a:solidFill>
              <a:schemeClr val="tx1"/>
            </a:solidFill>
          </a:endParaRPr>
        </a:p>
      </dgm:t>
    </dgm:pt>
    <dgm:pt modelId="{891AF3FA-FF48-4D8F-9B12-5C82070844CB}" type="sibTrans" cxnId="{9CED0F26-DB9A-4EAB-988D-3D8AED388013}">
      <dgm:prSet/>
      <dgm:spPr/>
      <dgm:t>
        <a:bodyPr/>
        <a:lstStyle/>
        <a:p>
          <a:endParaRPr lang="es-PE" sz="3600">
            <a:solidFill>
              <a:schemeClr val="tx1"/>
            </a:solidFill>
          </a:endParaRPr>
        </a:p>
      </dgm:t>
    </dgm:pt>
    <dgm:pt modelId="{ACEC4886-18CC-4B8E-BF99-7733EDEB9851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PE" sz="1400" b="1" i="1" dirty="0" smtClean="0"/>
            <a:t>Geo-referenciación y altitud del hato alpaquero</a:t>
          </a:r>
          <a:endParaRPr lang="es-PE" sz="1400" dirty="0"/>
        </a:p>
      </dgm:t>
    </dgm:pt>
    <dgm:pt modelId="{58A6CBD0-AB46-41D4-A30C-031E11805699}" type="parTrans" cxnId="{E519E525-1326-4986-8FF6-715C8738F6C4}">
      <dgm:prSet custT="1"/>
      <dgm:spPr/>
      <dgm:t>
        <a:bodyPr/>
        <a:lstStyle/>
        <a:p>
          <a:endParaRPr lang="es-PE" sz="1000" dirty="0">
            <a:solidFill>
              <a:schemeClr val="tx1"/>
            </a:solidFill>
          </a:endParaRPr>
        </a:p>
      </dgm:t>
    </dgm:pt>
    <dgm:pt modelId="{72C01AFB-DF80-4E5F-879F-52B79650A64C}" type="sibTrans" cxnId="{E519E525-1326-4986-8FF6-715C8738F6C4}">
      <dgm:prSet/>
      <dgm:spPr/>
      <dgm:t>
        <a:bodyPr/>
        <a:lstStyle/>
        <a:p>
          <a:endParaRPr lang="es-PE" sz="3600">
            <a:solidFill>
              <a:schemeClr val="tx1"/>
            </a:solidFill>
          </a:endParaRPr>
        </a:p>
      </dgm:t>
    </dgm:pt>
    <dgm:pt modelId="{76272787-AAD6-42C8-8014-2429227742EF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PE" sz="1400" b="1" i="1" dirty="0" smtClean="0"/>
            <a:t>Calidad de fibra de alpaca</a:t>
          </a:r>
          <a:endParaRPr lang="es-PE" sz="1400" dirty="0"/>
        </a:p>
      </dgm:t>
    </dgm:pt>
    <dgm:pt modelId="{049552DA-A042-40A0-88DA-1D3C85E472B2}" type="parTrans" cxnId="{126231C7-0080-46E2-81B4-10173591A080}">
      <dgm:prSet custT="1"/>
      <dgm:spPr/>
      <dgm:t>
        <a:bodyPr/>
        <a:lstStyle/>
        <a:p>
          <a:endParaRPr lang="es-PE" sz="1000" dirty="0">
            <a:solidFill>
              <a:schemeClr val="tx1"/>
            </a:solidFill>
          </a:endParaRPr>
        </a:p>
      </dgm:t>
    </dgm:pt>
    <dgm:pt modelId="{404848A3-5E77-46E1-83C5-344CDC58DE6F}" type="sibTrans" cxnId="{126231C7-0080-46E2-81B4-10173591A080}">
      <dgm:prSet/>
      <dgm:spPr/>
      <dgm:t>
        <a:bodyPr/>
        <a:lstStyle/>
        <a:p>
          <a:endParaRPr lang="es-PE" sz="3600">
            <a:solidFill>
              <a:schemeClr val="tx1"/>
            </a:solidFill>
          </a:endParaRPr>
        </a:p>
      </dgm:t>
    </dgm:pt>
    <dgm:pt modelId="{AC6432EB-5905-46C9-A5E2-E56D30C54A77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PE" sz="1400" b="1" i="1" dirty="0" smtClean="0"/>
            <a:t>Características de la comercialización de la fibra de alpaca</a:t>
          </a:r>
          <a:endParaRPr lang="es-PE" sz="1400" dirty="0"/>
        </a:p>
      </dgm:t>
    </dgm:pt>
    <dgm:pt modelId="{DB358539-6162-4C45-95A1-FD600E1FC27D}" type="parTrans" cxnId="{42C77E0B-1EA5-4777-B4A7-059F62C8FC87}">
      <dgm:prSet custT="1"/>
      <dgm:spPr/>
      <dgm:t>
        <a:bodyPr/>
        <a:lstStyle/>
        <a:p>
          <a:endParaRPr lang="es-PE" sz="1000" dirty="0">
            <a:solidFill>
              <a:schemeClr val="tx1"/>
            </a:solidFill>
          </a:endParaRPr>
        </a:p>
      </dgm:t>
    </dgm:pt>
    <dgm:pt modelId="{E7C5A7A6-6260-4041-90C7-78D5CA378F57}" type="sibTrans" cxnId="{42C77E0B-1EA5-4777-B4A7-059F62C8FC87}">
      <dgm:prSet/>
      <dgm:spPr/>
      <dgm:t>
        <a:bodyPr/>
        <a:lstStyle/>
        <a:p>
          <a:endParaRPr lang="es-PE" sz="3600">
            <a:solidFill>
              <a:schemeClr val="tx1"/>
            </a:solidFill>
          </a:endParaRPr>
        </a:p>
      </dgm:t>
    </dgm:pt>
    <dgm:pt modelId="{86BD2BFB-C73D-4852-8C4C-F2BFA5878F2A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PE" sz="1400" b="1" i="1" dirty="0" smtClean="0"/>
            <a:t>Formalidad de los productores </a:t>
          </a:r>
          <a:r>
            <a:rPr lang="es-PE" sz="1400" b="1" i="1" dirty="0" err="1" smtClean="0"/>
            <a:t>alpaqueros</a:t>
          </a:r>
          <a:endParaRPr lang="es-PE" sz="1400" dirty="0"/>
        </a:p>
      </dgm:t>
    </dgm:pt>
    <dgm:pt modelId="{866D9967-D1AE-4DCA-8E88-CAC123708842}" type="parTrans" cxnId="{CB3BB17B-6AEC-4A0F-A407-A71126BF28B4}">
      <dgm:prSet custT="1"/>
      <dgm:spPr/>
      <dgm:t>
        <a:bodyPr/>
        <a:lstStyle/>
        <a:p>
          <a:endParaRPr lang="es-PE" sz="1000" dirty="0">
            <a:solidFill>
              <a:schemeClr val="tx1"/>
            </a:solidFill>
          </a:endParaRPr>
        </a:p>
      </dgm:t>
    </dgm:pt>
    <dgm:pt modelId="{904DC932-5BC1-4FD9-9205-C411A56BA9B7}" type="sibTrans" cxnId="{CB3BB17B-6AEC-4A0F-A407-A71126BF28B4}">
      <dgm:prSet/>
      <dgm:spPr/>
      <dgm:t>
        <a:bodyPr/>
        <a:lstStyle/>
        <a:p>
          <a:endParaRPr lang="es-PE" sz="3600">
            <a:solidFill>
              <a:schemeClr val="tx1"/>
            </a:solidFill>
          </a:endParaRPr>
        </a:p>
      </dgm:t>
    </dgm:pt>
    <dgm:pt modelId="{8D09691F-EE2F-42D8-9D54-BD57AC8DA8C1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PE" sz="1400" b="1" i="1" dirty="0" smtClean="0"/>
            <a:t>Manejo y calidad del Pastizal</a:t>
          </a:r>
          <a:endParaRPr lang="es-PE" sz="1400" dirty="0"/>
        </a:p>
      </dgm:t>
    </dgm:pt>
    <dgm:pt modelId="{CDDE149C-5E27-4BB0-A6B3-A1CD957F1121}" type="parTrans" cxnId="{BA77772C-C670-4A22-9A37-0E6E75B415D7}">
      <dgm:prSet custT="1"/>
      <dgm:spPr/>
      <dgm:t>
        <a:bodyPr/>
        <a:lstStyle/>
        <a:p>
          <a:endParaRPr lang="es-PE" sz="1050" dirty="0">
            <a:solidFill>
              <a:schemeClr val="tx1"/>
            </a:solidFill>
          </a:endParaRPr>
        </a:p>
      </dgm:t>
    </dgm:pt>
    <dgm:pt modelId="{742CD27C-9A0C-4BDC-9DD6-9DF6700CED92}" type="sibTrans" cxnId="{BA77772C-C670-4A22-9A37-0E6E75B415D7}">
      <dgm:prSet/>
      <dgm:spPr/>
      <dgm:t>
        <a:bodyPr/>
        <a:lstStyle/>
        <a:p>
          <a:endParaRPr lang="es-PE" sz="3600">
            <a:solidFill>
              <a:schemeClr val="tx1"/>
            </a:solidFill>
          </a:endParaRPr>
        </a:p>
      </dgm:t>
    </dgm:pt>
    <dgm:pt modelId="{15C98BFE-8B29-4306-B26C-23289EF22020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PE" sz="1400" b="1" i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Ingreso del productor </a:t>
          </a:r>
          <a:r>
            <a:rPr lang="es-PE" sz="1400" b="1" i="1" dirty="0" err="1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Alpaquero</a:t>
          </a:r>
          <a:endParaRPr lang="es-PE" sz="1400" dirty="0"/>
        </a:p>
      </dgm:t>
    </dgm:pt>
    <dgm:pt modelId="{EB70F6FC-DE05-4E90-A7D1-21ED523CA896}" type="parTrans" cxnId="{9005858F-D720-43CF-A9B4-DE55D25FB7EF}">
      <dgm:prSet custT="1"/>
      <dgm:spPr/>
      <dgm:t>
        <a:bodyPr/>
        <a:lstStyle/>
        <a:p>
          <a:endParaRPr lang="es-PE" sz="1200" dirty="0">
            <a:solidFill>
              <a:schemeClr val="tx1"/>
            </a:solidFill>
          </a:endParaRPr>
        </a:p>
      </dgm:t>
    </dgm:pt>
    <dgm:pt modelId="{BB021A24-C74C-45CE-8CEB-096458E6B1A1}" type="sibTrans" cxnId="{9005858F-D720-43CF-A9B4-DE55D25FB7EF}">
      <dgm:prSet/>
      <dgm:spPr/>
      <dgm:t>
        <a:bodyPr/>
        <a:lstStyle/>
        <a:p>
          <a:endParaRPr lang="es-PE" sz="3600">
            <a:solidFill>
              <a:schemeClr val="tx1"/>
            </a:solidFill>
          </a:endParaRPr>
        </a:p>
      </dgm:t>
    </dgm:pt>
    <dgm:pt modelId="{89E66AF0-D53E-4728-8B51-DDFD634BE168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PE" b="1" i="1" dirty="0" smtClean="0"/>
            <a:t>Equipos e infraestructura productiva pecuaria</a:t>
          </a:r>
          <a:endParaRPr lang="es-PE" dirty="0"/>
        </a:p>
      </dgm:t>
    </dgm:pt>
    <dgm:pt modelId="{4B9DCD19-9E1F-494A-9237-278C1765550A}" type="parTrans" cxnId="{5D203131-AF28-4A8C-BF88-6A3C7219BA8E}">
      <dgm:prSet/>
      <dgm:spPr/>
      <dgm:t>
        <a:bodyPr/>
        <a:lstStyle/>
        <a:p>
          <a:endParaRPr lang="es-PE"/>
        </a:p>
      </dgm:t>
    </dgm:pt>
    <dgm:pt modelId="{59EA18FB-F551-4655-82BD-038E34355AE2}" type="sibTrans" cxnId="{5D203131-AF28-4A8C-BF88-6A3C7219BA8E}">
      <dgm:prSet/>
      <dgm:spPr/>
      <dgm:t>
        <a:bodyPr/>
        <a:lstStyle/>
        <a:p>
          <a:endParaRPr lang="es-PE"/>
        </a:p>
      </dgm:t>
    </dgm:pt>
    <dgm:pt modelId="{05FDF91E-2CA6-43E8-B4D5-38BBA47576B6}" type="pres">
      <dgm:prSet presAssocID="{4B441905-1E90-444B-B945-5D7E6AABAE6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BBF4FCE1-9392-4B2A-848E-9DA81CF671C0}" type="pres">
      <dgm:prSet presAssocID="{05AEB5B2-053E-46D1-B258-1A12AE2EA233}" presName="root1" presStyleCnt="0"/>
      <dgm:spPr/>
      <dgm:t>
        <a:bodyPr/>
        <a:lstStyle/>
        <a:p>
          <a:endParaRPr lang="es-PE"/>
        </a:p>
      </dgm:t>
    </dgm:pt>
    <dgm:pt modelId="{8B1AE8E9-E59E-4A71-9584-2F713113E733}" type="pres">
      <dgm:prSet presAssocID="{05AEB5B2-053E-46D1-B258-1A12AE2EA233}" presName="LevelOneTextNode" presStyleLbl="node0" presStyleIdx="0" presStyleCnt="1" custScaleX="183963" custScaleY="195400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5DCB578B-F19E-443E-A61E-AF996C5FE4B0}" type="pres">
      <dgm:prSet presAssocID="{05AEB5B2-053E-46D1-B258-1A12AE2EA233}" presName="level2hierChild" presStyleCnt="0"/>
      <dgm:spPr/>
      <dgm:t>
        <a:bodyPr/>
        <a:lstStyle/>
        <a:p>
          <a:endParaRPr lang="es-PE"/>
        </a:p>
      </dgm:t>
    </dgm:pt>
    <dgm:pt modelId="{8C01E71C-A203-4E34-8CD2-D75AB67952B8}" type="pres">
      <dgm:prSet presAssocID="{A2D919BD-0649-4DF9-B5BD-6D23FD7B3ECE}" presName="conn2-1" presStyleLbl="parChTrans1D2" presStyleIdx="0" presStyleCnt="11"/>
      <dgm:spPr/>
      <dgm:t>
        <a:bodyPr/>
        <a:lstStyle/>
        <a:p>
          <a:endParaRPr lang="es-PE"/>
        </a:p>
      </dgm:t>
    </dgm:pt>
    <dgm:pt modelId="{E63DFA19-1143-4C72-B1A7-628D0DDE906E}" type="pres">
      <dgm:prSet presAssocID="{A2D919BD-0649-4DF9-B5BD-6D23FD7B3ECE}" presName="connTx" presStyleLbl="parChTrans1D2" presStyleIdx="0" presStyleCnt="11"/>
      <dgm:spPr/>
      <dgm:t>
        <a:bodyPr/>
        <a:lstStyle/>
        <a:p>
          <a:endParaRPr lang="es-PE"/>
        </a:p>
      </dgm:t>
    </dgm:pt>
    <dgm:pt modelId="{6711FDD2-34CE-482D-98D7-2A4FAB0FAFF8}" type="pres">
      <dgm:prSet presAssocID="{0614F9FF-D6B1-48EB-BA9C-1A9F629C5617}" presName="root2" presStyleCnt="0"/>
      <dgm:spPr/>
      <dgm:t>
        <a:bodyPr/>
        <a:lstStyle/>
        <a:p>
          <a:endParaRPr lang="es-PE"/>
        </a:p>
      </dgm:t>
    </dgm:pt>
    <dgm:pt modelId="{32238A30-4046-43C2-A9F5-94F2CCC3D3C0}" type="pres">
      <dgm:prSet presAssocID="{0614F9FF-D6B1-48EB-BA9C-1A9F629C5617}" presName="LevelTwoTextNode" presStyleLbl="node2" presStyleIdx="0" presStyleCnt="11" custScaleX="285453" custScaleY="59415" custLinFactNeighborX="-2377" custLinFactNeighborY="-37023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D183E848-33FA-4848-8DED-2F32B116185A}" type="pres">
      <dgm:prSet presAssocID="{0614F9FF-D6B1-48EB-BA9C-1A9F629C5617}" presName="level3hierChild" presStyleCnt="0"/>
      <dgm:spPr/>
      <dgm:t>
        <a:bodyPr/>
        <a:lstStyle/>
        <a:p>
          <a:endParaRPr lang="es-PE"/>
        </a:p>
      </dgm:t>
    </dgm:pt>
    <dgm:pt modelId="{54BFBAE5-A918-4D57-9A5F-20AAE2E14E52}" type="pres">
      <dgm:prSet presAssocID="{46120C3C-6860-40DB-B230-F9A08414D2E6}" presName="conn2-1" presStyleLbl="parChTrans1D2" presStyleIdx="1" presStyleCnt="11"/>
      <dgm:spPr/>
      <dgm:t>
        <a:bodyPr/>
        <a:lstStyle/>
        <a:p>
          <a:endParaRPr lang="es-PE"/>
        </a:p>
      </dgm:t>
    </dgm:pt>
    <dgm:pt modelId="{E0B87D86-7212-4C11-A8E6-713DF548F8A3}" type="pres">
      <dgm:prSet presAssocID="{46120C3C-6860-40DB-B230-F9A08414D2E6}" presName="connTx" presStyleLbl="parChTrans1D2" presStyleIdx="1" presStyleCnt="11"/>
      <dgm:spPr/>
      <dgm:t>
        <a:bodyPr/>
        <a:lstStyle/>
        <a:p>
          <a:endParaRPr lang="es-PE"/>
        </a:p>
      </dgm:t>
    </dgm:pt>
    <dgm:pt modelId="{27D2F829-B283-4B12-A3EA-589D4A84D033}" type="pres">
      <dgm:prSet presAssocID="{B1018E2D-08E5-4C27-9855-353C5B42BEE1}" presName="root2" presStyleCnt="0"/>
      <dgm:spPr/>
      <dgm:t>
        <a:bodyPr/>
        <a:lstStyle/>
        <a:p>
          <a:endParaRPr lang="es-PE"/>
        </a:p>
      </dgm:t>
    </dgm:pt>
    <dgm:pt modelId="{3C8606C3-2F4D-4906-8589-99666CA65A62}" type="pres">
      <dgm:prSet presAssocID="{B1018E2D-08E5-4C27-9855-353C5B42BEE1}" presName="LevelTwoTextNode" presStyleLbl="node2" presStyleIdx="1" presStyleCnt="11" custScaleX="282534" custScaleY="71418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34ABB2B9-1798-49D5-B978-7056660C7414}" type="pres">
      <dgm:prSet presAssocID="{B1018E2D-08E5-4C27-9855-353C5B42BEE1}" presName="level3hierChild" presStyleCnt="0"/>
      <dgm:spPr/>
      <dgm:t>
        <a:bodyPr/>
        <a:lstStyle/>
        <a:p>
          <a:endParaRPr lang="es-PE"/>
        </a:p>
      </dgm:t>
    </dgm:pt>
    <dgm:pt modelId="{5F2A8BA5-6458-42C9-B5D9-3A96F2ABC17E}" type="pres">
      <dgm:prSet presAssocID="{5E6A377C-B3AE-42D7-AB9A-E657ED922348}" presName="conn2-1" presStyleLbl="parChTrans1D2" presStyleIdx="2" presStyleCnt="11"/>
      <dgm:spPr/>
      <dgm:t>
        <a:bodyPr/>
        <a:lstStyle/>
        <a:p>
          <a:endParaRPr lang="es-PE"/>
        </a:p>
      </dgm:t>
    </dgm:pt>
    <dgm:pt modelId="{7DB9048E-C86A-45D6-B4C5-846F3533EBA9}" type="pres">
      <dgm:prSet presAssocID="{5E6A377C-B3AE-42D7-AB9A-E657ED922348}" presName="connTx" presStyleLbl="parChTrans1D2" presStyleIdx="2" presStyleCnt="11"/>
      <dgm:spPr/>
      <dgm:t>
        <a:bodyPr/>
        <a:lstStyle/>
        <a:p>
          <a:endParaRPr lang="es-PE"/>
        </a:p>
      </dgm:t>
    </dgm:pt>
    <dgm:pt modelId="{FC2827D7-E903-45D6-9E5F-B2D4CADBC371}" type="pres">
      <dgm:prSet presAssocID="{742898F3-F718-44D8-A64D-6374B38384B3}" presName="root2" presStyleCnt="0"/>
      <dgm:spPr/>
      <dgm:t>
        <a:bodyPr/>
        <a:lstStyle/>
        <a:p>
          <a:endParaRPr lang="es-PE"/>
        </a:p>
      </dgm:t>
    </dgm:pt>
    <dgm:pt modelId="{E2532D70-41EB-4C5A-BA38-5BFA92A819F4}" type="pres">
      <dgm:prSet presAssocID="{742898F3-F718-44D8-A64D-6374B38384B3}" presName="LevelTwoTextNode" presStyleLbl="node2" presStyleIdx="2" presStyleCnt="11" custScaleX="284008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BCBA6082-C0D2-476F-A961-0EEAA89E2412}" type="pres">
      <dgm:prSet presAssocID="{742898F3-F718-44D8-A64D-6374B38384B3}" presName="level3hierChild" presStyleCnt="0"/>
      <dgm:spPr/>
      <dgm:t>
        <a:bodyPr/>
        <a:lstStyle/>
        <a:p>
          <a:endParaRPr lang="es-PE"/>
        </a:p>
      </dgm:t>
    </dgm:pt>
    <dgm:pt modelId="{BD9312AD-9310-4129-A75A-06AD4C9A4443}" type="pres">
      <dgm:prSet presAssocID="{97ABC5FF-0565-4700-839D-347D3745ABD3}" presName="conn2-1" presStyleLbl="parChTrans1D2" presStyleIdx="3" presStyleCnt="11"/>
      <dgm:spPr/>
      <dgm:t>
        <a:bodyPr/>
        <a:lstStyle/>
        <a:p>
          <a:endParaRPr lang="es-PE"/>
        </a:p>
      </dgm:t>
    </dgm:pt>
    <dgm:pt modelId="{E5C2B5E7-2E40-41FE-BF56-35D653F652C7}" type="pres">
      <dgm:prSet presAssocID="{97ABC5FF-0565-4700-839D-347D3745ABD3}" presName="connTx" presStyleLbl="parChTrans1D2" presStyleIdx="3" presStyleCnt="11"/>
      <dgm:spPr/>
      <dgm:t>
        <a:bodyPr/>
        <a:lstStyle/>
        <a:p>
          <a:endParaRPr lang="es-PE"/>
        </a:p>
      </dgm:t>
    </dgm:pt>
    <dgm:pt modelId="{C574B658-EE2C-48F9-9CF5-3B067F86C138}" type="pres">
      <dgm:prSet presAssocID="{B51DF100-DA96-4037-92B5-055F6CF57020}" presName="root2" presStyleCnt="0"/>
      <dgm:spPr/>
      <dgm:t>
        <a:bodyPr/>
        <a:lstStyle/>
        <a:p>
          <a:endParaRPr lang="es-PE"/>
        </a:p>
      </dgm:t>
    </dgm:pt>
    <dgm:pt modelId="{B12F91F2-018F-4D5E-AACA-38E9490FB5A6}" type="pres">
      <dgm:prSet presAssocID="{B51DF100-DA96-4037-92B5-055F6CF57020}" presName="LevelTwoTextNode" presStyleLbl="node2" presStyleIdx="3" presStyleCnt="11" custScaleX="285681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BD7997AF-2024-4FC5-A996-FFCECFC2CF15}" type="pres">
      <dgm:prSet presAssocID="{B51DF100-DA96-4037-92B5-055F6CF57020}" presName="level3hierChild" presStyleCnt="0"/>
      <dgm:spPr/>
      <dgm:t>
        <a:bodyPr/>
        <a:lstStyle/>
        <a:p>
          <a:endParaRPr lang="es-PE"/>
        </a:p>
      </dgm:t>
    </dgm:pt>
    <dgm:pt modelId="{101C08F0-DD2E-4902-8FA7-7597833D0C0C}" type="pres">
      <dgm:prSet presAssocID="{58A6CBD0-AB46-41D4-A30C-031E11805699}" presName="conn2-1" presStyleLbl="parChTrans1D2" presStyleIdx="4" presStyleCnt="11"/>
      <dgm:spPr/>
      <dgm:t>
        <a:bodyPr/>
        <a:lstStyle/>
        <a:p>
          <a:endParaRPr lang="es-PE"/>
        </a:p>
      </dgm:t>
    </dgm:pt>
    <dgm:pt modelId="{73514AD8-B5D1-4D3C-9981-C34BA17D59C8}" type="pres">
      <dgm:prSet presAssocID="{58A6CBD0-AB46-41D4-A30C-031E11805699}" presName="connTx" presStyleLbl="parChTrans1D2" presStyleIdx="4" presStyleCnt="11"/>
      <dgm:spPr/>
      <dgm:t>
        <a:bodyPr/>
        <a:lstStyle/>
        <a:p>
          <a:endParaRPr lang="es-PE"/>
        </a:p>
      </dgm:t>
    </dgm:pt>
    <dgm:pt modelId="{C3738C73-5B0E-46EC-B5B4-7F0010A8F117}" type="pres">
      <dgm:prSet presAssocID="{ACEC4886-18CC-4B8E-BF99-7733EDEB9851}" presName="root2" presStyleCnt="0"/>
      <dgm:spPr/>
      <dgm:t>
        <a:bodyPr/>
        <a:lstStyle/>
        <a:p>
          <a:endParaRPr lang="es-PE"/>
        </a:p>
      </dgm:t>
    </dgm:pt>
    <dgm:pt modelId="{08C3A405-5F19-46B5-8BB2-D5F2981AACBF}" type="pres">
      <dgm:prSet presAssocID="{ACEC4886-18CC-4B8E-BF99-7733EDEB9851}" presName="LevelTwoTextNode" presStyleLbl="node2" presStyleIdx="4" presStyleCnt="11" custScaleX="285045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2FB522BB-6099-40B0-9FC2-EF655E151FDD}" type="pres">
      <dgm:prSet presAssocID="{ACEC4886-18CC-4B8E-BF99-7733EDEB9851}" presName="level3hierChild" presStyleCnt="0"/>
      <dgm:spPr/>
      <dgm:t>
        <a:bodyPr/>
        <a:lstStyle/>
        <a:p>
          <a:endParaRPr lang="es-PE"/>
        </a:p>
      </dgm:t>
    </dgm:pt>
    <dgm:pt modelId="{59F1D69B-4362-4CF4-B817-DE40EAB5C5C7}" type="pres">
      <dgm:prSet presAssocID="{049552DA-A042-40A0-88DA-1D3C85E472B2}" presName="conn2-1" presStyleLbl="parChTrans1D2" presStyleIdx="5" presStyleCnt="11"/>
      <dgm:spPr/>
      <dgm:t>
        <a:bodyPr/>
        <a:lstStyle/>
        <a:p>
          <a:endParaRPr lang="es-PE"/>
        </a:p>
      </dgm:t>
    </dgm:pt>
    <dgm:pt modelId="{02AA8DE7-CE15-4513-89C7-BB27F5FE2BA2}" type="pres">
      <dgm:prSet presAssocID="{049552DA-A042-40A0-88DA-1D3C85E472B2}" presName="connTx" presStyleLbl="parChTrans1D2" presStyleIdx="5" presStyleCnt="11"/>
      <dgm:spPr/>
      <dgm:t>
        <a:bodyPr/>
        <a:lstStyle/>
        <a:p>
          <a:endParaRPr lang="es-PE"/>
        </a:p>
      </dgm:t>
    </dgm:pt>
    <dgm:pt modelId="{BBC6C972-88B7-4C42-AAB6-9B84D3186D49}" type="pres">
      <dgm:prSet presAssocID="{76272787-AAD6-42C8-8014-2429227742EF}" presName="root2" presStyleCnt="0"/>
      <dgm:spPr/>
      <dgm:t>
        <a:bodyPr/>
        <a:lstStyle/>
        <a:p>
          <a:endParaRPr lang="es-PE"/>
        </a:p>
      </dgm:t>
    </dgm:pt>
    <dgm:pt modelId="{082F688A-1289-4F3B-885E-A448195163B4}" type="pres">
      <dgm:prSet presAssocID="{76272787-AAD6-42C8-8014-2429227742EF}" presName="LevelTwoTextNode" presStyleLbl="node2" presStyleIdx="5" presStyleCnt="11" custScaleX="283418" custScaleY="63968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DF02ADB7-2A45-43A3-B4D5-68093BAFCFA0}" type="pres">
      <dgm:prSet presAssocID="{76272787-AAD6-42C8-8014-2429227742EF}" presName="level3hierChild" presStyleCnt="0"/>
      <dgm:spPr/>
      <dgm:t>
        <a:bodyPr/>
        <a:lstStyle/>
        <a:p>
          <a:endParaRPr lang="es-PE"/>
        </a:p>
      </dgm:t>
    </dgm:pt>
    <dgm:pt modelId="{29E2A4AE-0459-4CBB-8F92-56BE6ADF35E5}" type="pres">
      <dgm:prSet presAssocID="{DB358539-6162-4C45-95A1-FD600E1FC27D}" presName="conn2-1" presStyleLbl="parChTrans1D2" presStyleIdx="6" presStyleCnt="11"/>
      <dgm:spPr/>
      <dgm:t>
        <a:bodyPr/>
        <a:lstStyle/>
        <a:p>
          <a:endParaRPr lang="es-PE"/>
        </a:p>
      </dgm:t>
    </dgm:pt>
    <dgm:pt modelId="{DECC761A-2AA5-48D8-8B72-8349F9AC030E}" type="pres">
      <dgm:prSet presAssocID="{DB358539-6162-4C45-95A1-FD600E1FC27D}" presName="connTx" presStyleLbl="parChTrans1D2" presStyleIdx="6" presStyleCnt="11"/>
      <dgm:spPr/>
      <dgm:t>
        <a:bodyPr/>
        <a:lstStyle/>
        <a:p>
          <a:endParaRPr lang="es-PE"/>
        </a:p>
      </dgm:t>
    </dgm:pt>
    <dgm:pt modelId="{71D8452F-A7C0-4722-BC2B-0C667E6E2EDF}" type="pres">
      <dgm:prSet presAssocID="{AC6432EB-5905-46C9-A5E2-E56D30C54A77}" presName="root2" presStyleCnt="0"/>
      <dgm:spPr/>
      <dgm:t>
        <a:bodyPr/>
        <a:lstStyle/>
        <a:p>
          <a:endParaRPr lang="es-PE"/>
        </a:p>
      </dgm:t>
    </dgm:pt>
    <dgm:pt modelId="{EB9B78FA-6748-494B-95A3-47CBB1DD7557}" type="pres">
      <dgm:prSet presAssocID="{AC6432EB-5905-46C9-A5E2-E56D30C54A77}" presName="LevelTwoTextNode" presStyleLbl="node2" presStyleIdx="6" presStyleCnt="11" custScaleX="292266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28FBAAFD-1F4B-4C9B-AD33-1A7D0D3683E8}" type="pres">
      <dgm:prSet presAssocID="{AC6432EB-5905-46C9-A5E2-E56D30C54A77}" presName="level3hierChild" presStyleCnt="0"/>
      <dgm:spPr/>
      <dgm:t>
        <a:bodyPr/>
        <a:lstStyle/>
        <a:p>
          <a:endParaRPr lang="es-PE"/>
        </a:p>
      </dgm:t>
    </dgm:pt>
    <dgm:pt modelId="{FF391B9B-ED77-4591-B712-D9E6CA77523C}" type="pres">
      <dgm:prSet presAssocID="{866D9967-D1AE-4DCA-8E88-CAC123708842}" presName="conn2-1" presStyleLbl="parChTrans1D2" presStyleIdx="7" presStyleCnt="11"/>
      <dgm:spPr/>
      <dgm:t>
        <a:bodyPr/>
        <a:lstStyle/>
        <a:p>
          <a:endParaRPr lang="es-PE"/>
        </a:p>
      </dgm:t>
    </dgm:pt>
    <dgm:pt modelId="{1E56907B-225A-43F2-B3E8-C3CB52613257}" type="pres">
      <dgm:prSet presAssocID="{866D9967-D1AE-4DCA-8E88-CAC123708842}" presName="connTx" presStyleLbl="parChTrans1D2" presStyleIdx="7" presStyleCnt="11"/>
      <dgm:spPr/>
      <dgm:t>
        <a:bodyPr/>
        <a:lstStyle/>
        <a:p>
          <a:endParaRPr lang="es-PE"/>
        </a:p>
      </dgm:t>
    </dgm:pt>
    <dgm:pt modelId="{FE0792C8-119B-483A-8CFE-87D7125C1228}" type="pres">
      <dgm:prSet presAssocID="{86BD2BFB-C73D-4852-8C4C-F2BFA5878F2A}" presName="root2" presStyleCnt="0"/>
      <dgm:spPr/>
      <dgm:t>
        <a:bodyPr/>
        <a:lstStyle/>
        <a:p>
          <a:endParaRPr lang="es-PE"/>
        </a:p>
      </dgm:t>
    </dgm:pt>
    <dgm:pt modelId="{42706E47-854A-49FF-A541-430F694A931F}" type="pres">
      <dgm:prSet presAssocID="{86BD2BFB-C73D-4852-8C4C-F2BFA5878F2A}" presName="LevelTwoTextNode" presStyleLbl="node2" presStyleIdx="7" presStyleCnt="11" custScaleX="288101" custScaleY="48047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515F11CC-0143-4610-9584-C640A559B2E3}" type="pres">
      <dgm:prSet presAssocID="{86BD2BFB-C73D-4852-8C4C-F2BFA5878F2A}" presName="level3hierChild" presStyleCnt="0"/>
      <dgm:spPr/>
      <dgm:t>
        <a:bodyPr/>
        <a:lstStyle/>
        <a:p>
          <a:endParaRPr lang="es-PE"/>
        </a:p>
      </dgm:t>
    </dgm:pt>
    <dgm:pt modelId="{88F62A03-CC6E-462E-86D2-BBC28916C8FA}" type="pres">
      <dgm:prSet presAssocID="{CDDE149C-5E27-4BB0-A6B3-A1CD957F1121}" presName="conn2-1" presStyleLbl="parChTrans1D2" presStyleIdx="8" presStyleCnt="11"/>
      <dgm:spPr/>
      <dgm:t>
        <a:bodyPr/>
        <a:lstStyle/>
        <a:p>
          <a:endParaRPr lang="es-PE"/>
        </a:p>
      </dgm:t>
    </dgm:pt>
    <dgm:pt modelId="{3075B5D8-0E15-46A7-9B42-5FA391EEB519}" type="pres">
      <dgm:prSet presAssocID="{CDDE149C-5E27-4BB0-A6B3-A1CD957F1121}" presName="connTx" presStyleLbl="parChTrans1D2" presStyleIdx="8" presStyleCnt="11"/>
      <dgm:spPr/>
      <dgm:t>
        <a:bodyPr/>
        <a:lstStyle/>
        <a:p>
          <a:endParaRPr lang="es-PE"/>
        </a:p>
      </dgm:t>
    </dgm:pt>
    <dgm:pt modelId="{DE921412-9300-4267-8460-9394F0443840}" type="pres">
      <dgm:prSet presAssocID="{8D09691F-EE2F-42D8-9D54-BD57AC8DA8C1}" presName="root2" presStyleCnt="0"/>
      <dgm:spPr/>
      <dgm:t>
        <a:bodyPr/>
        <a:lstStyle/>
        <a:p>
          <a:endParaRPr lang="es-PE"/>
        </a:p>
      </dgm:t>
    </dgm:pt>
    <dgm:pt modelId="{380EDAED-7503-4105-8833-127144981577}" type="pres">
      <dgm:prSet presAssocID="{8D09691F-EE2F-42D8-9D54-BD57AC8DA8C1}" presName="LevelTwoTextNode" presStyleLbl="node2" presStyleIdx="8" presStyleCnt="11" custScaleX="284910" custScaleY="62774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BD1449CF-F211-46C2-8338-9A8E6B4450F3}" type="pres">
      <dgm:prSet presAssocID="{8D09691F-EE2F-42D8-9D54-BD57AC8DA8C1}" presName="level3hierChild" presStyleCnt="0"/>
      <dgm:spPr/>
      <dgm:t>
        <a:bodyPr/>
        <a:lstStyle/>
        <a:p>
          <a:endParaRPr lang="es-PE"/>
        </a:p>
      </dgm:t>
    </dgm:pt>
    <dgm:pt modelId="{6AA25466-F2BE-407A-8E2A-111EC1479A66}" type="pres">
      <dgm:prSet presAssocID="{4B9DCD19-9E1F-494A-9237-278C1765550A}" presName="conn2-1" presStyleLbl="parChTrans1D2" presStyleIdx="9" presStyleCnt="11"/>
      <dgm:spPr/>
      <dgm:t>
        <a:bodyPr/>
        <a:lstStyle/>
        <a:p>
          <a:endParaRPr lang="es-PE"/>
        </a:p>
      </dgm:t>
    </dgm:pt>
    <dgm:pt modelId="{6E4F7165-7F1A-4254-971F-A61EFAB6771B}" type="pres">
      <dgm:prSet presAssocID="{4B9DCD19-9E1F-494A-9237-278C1765550A}" presName="connTx" presStyleLbl="parChTrans1D2" presStyleIdx="9" presStyleCnt="11"/>
      <dgm:spPr/>
      <dgm:t>
        <a:bodyPr/>
        <a:lstStyle/>
        <a:p>
          <a:endParaRPr lang="es-PE"/>
        </a:p>
      </dgm:t>
    </dgm:pt>
    <dgm:pt modelId="{DF130D13-E551-4713-B850-0864C568995C}" type="pres">
      <dgm:prSet presAssocID="{89E66AF0-D53E-4728-8B51-DDFD634BE168}" presName="root2" presStyleCnt="0"/>
      <dgm:spPr/>
    </dgm:pt>
    <dgm:pt modelId="{8328758F-49B2-409A-9BB2-3E2F46B5A770}" type="pres">
      <dgm:prSet presAssocID="{89E66AF0-D53E-4728-8B51-DDFD634BE168}" presName="LevelTwoTextNode" presStyleLbl="node2" presStyleIdx="9" presStyleCnt="11" custScaleX="268128" custScaleY="48435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BBF8342D-C605-4C8A-908D-A3668924E808}" type="pres">
      <dgm:prSet presAssocID="{89E66AF0-D53E-4728-8B51-DDFD634BE168}" presName="level3hierChild" presStyleCnt="0"/>
      <dgm:spPr/>
    </dgm:pt>
    <dgm:pt modelId="{8E859153-AB80-46C9-833E-381DE1C17274}" type="pres">
      <dgm:prSet presAssocID="{EB70F6FC-DE05-4E90-A7D1-21ED523CA896}" presName="conn2-1" presStyleLbl="parChTrans1D2" presStyleIdx="10" presStyleCnt="11"/>
      <dgm:spPr/>
      <dgm:t>
        <a:bodyPr/>
        <a:lstStyle/>
        <a:p>
          <a:endParaRPr lang="es-PE"/>
        </a:p>
      </dgm:t>
    </dgm:pt>
    <dgm:pt modelId="{7A8397C2-1A24-4845-A509-D9B43111CACD}" type="pres">
      <dgm:prSet presAssocID="{EB70F6FC-DE05-4E90-A7D1-21ED523CA896}" presName="connTx" presStyleLbl="parChTrans1D2" presStyleIdx="10" presStyleCnt="11"/>
      <dgm:spPr/>
      <dgm:t>
        <a:bodyPr/>
        <a:lstStyle/>
        <a:p>
          <a:endParaRPr lang="es-PE"/>
        </a:p>
      </dgm:t>
    </dgm:pt>
    <dgm:pt modelId="{EEE727BE-8AFA-4251-A045-C5EF1955A0FC}" type="pres">
      <dgm:prSet presAssocID="{15C98BFE-8B29-4306-B26C-23289EF22020}" presName="root2" presStyleCnt="0"/>
      <dgm:spPr/>
      <dgm:t>
        <a:bodyPr/>
        <a:lstStyle/>
        <a:p>
          <a:endParaRPr lang="es-PE"/>
        </a:p>
      </dgm:t>
    </dgm:pt>
    <dgm:pt modelId="{710614F3-E476-4A16-9E03-7F2F19724C54}" type="pres">
      <dgm:prSet presAssocID="{15C98BFE-8B29-4306-B26C-23289EF22020}" presName="LevelTwoTextNode" presStyleLbl="node2" presStyleIdx="10" presStyleCnt="11" custScaleX="289762" custScaleY="62059" custLinFactNeighborX="-1494" custLinFactNeighborY="-5971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83AEC7C6-F84C-4888-AA32-2E63BEAFE2D3}" type="pres">
      <dgm:prSet presAssocID="{15C98BFE-8B29-4306-B26C-23289EF22020}" presName="level3hierChild" presStyleCnt="0"/>
      <dgm:spPr/>
      <dgm:t>
        <a:bodyPr/>
        <a:lstStyle/>
        <a:p>
          <a:endParaRPr lang="es-PE"/>
        </a:p>
      </dgm:t>
    </dgm:pt>
  </dgm:ptLst>
  <dgm:cxnLst>
    <dgm:cxn modelId="{6E0426EA-4C81-405A-AEF5-42BF95074203}" type="presOf" srcId="{15C98BFE-8B29-4306-B26C-23289EF22020}" destId="{710614F3-E476-4A16-9E03-7F2F19724C54}" srcOrd="0" destOrd="0" presId="urn:microsoft.com/office/officeart/2008/layout/HorizontalMultiLevelHierarchy"/>
    <dgm:cxn modelId="{2C57ACA0-99DC-4772-A2AC-535BEB0F47B0}" type="presOf" srcId="{AC6432EB-5905-46C9-A5E2-E56D30C54A77}" destId="{EB9B78FA-6748-494B-95A3-47CBB1DD7557}" srcOrd="0" destOrd="0" presId="urn:microsoft.com/office/officeart/2008/layout/HorizontalMultiLevelHierarchy"/>
    <dgm:cxn modelId="{630BC2C4-52B5-4062-B5F5-99EA97A68A52}" type="presOf" srcId="{8D09691F-EE2F-42D8-9D54-BD57AC8DA8C1}" destId="{380EDAED-7503-4105-8833-127144981577}" srcOrd="0" destOrd="0" presId="urn:microsoft.com/office/officeart/2008/layout/HorizontalMultiLevelHierarchy"/>
    <dgm:cxn modelId="{B0970900-8E0E-49A2-9268-E7D54063AF4F}" type="presOf" srcId="{58A6CBD0-AB46-41D4-A30C-031E11805699}" destId="{73514AD8-B5D1-4D3C-9981-C34BA17D59C8}" srcOrd="1" destOrd="0" presId="urn:microsoft.com/office/officeart/2008/layout/HorizontalMultiLevelHierarchy"/>
    <dgm:cxn modelId="{A004E06D-E381-4F0F-AC3D-97F35F0187F2}" srcId="{05AEB5B2-053E-46D1-B258-1A12AE2EA233}" destId="{0614F9FF-D6B1-48EB-BA9C-1A9F629C5617}" srcOrd="0" destOrd="0" parTransId="{A2D919BD-0649-4DF9-B5BD-6D23FD7B3ECE}" sibTransId="{36432023-55EA-4381-B646-94F8F57237F3}"/>
    <dgm:cxn modelId="{FA2C2894-0906-4EE0-9E44-40C858D2E2C2}" type="presOf" srcId="{DB358539-6162-4C45-95A1-FD600E1FC27D}" destId="{DECC761A-2AA5-48D8-8B72-8349F9AC030E}" srcOrd="1" destOrd="0" presId="urn:microsoft.com/office/officeart/2008/layout/HorizontalMultiLevelHierarchy"/>
    <dgm:cxn modelId="{C5310E6F-08B3-40AB-93FA-023738808E72}" type="presOf" srcId="{742898F3-F718-44D8-A64D-6374B38384B3}" destId="{E2532D70-41EB-4C5A-BA38-5BFA92A819F4}" srcOrd="0" destOrd="0" presId="urn:microsoft.com/office/officeart/2008/layout/HorizontalMultiLevelHierarchy"/>
    <dgm:cxn modelId="{42C77E0B-1EA5-4777-B4A7-059F62C8FC87}" srcId="{05AEB5B2-053E-46D1-B258-1A12AE2EA233}" destId="{AC6432EB-5905-46C9-A5E2-E56D30C54A77}" srcOrd="6" destOrd="0" parTransId="{DB358539-6162-4C45-95A1-FD600E1FC27D}" sibTransId="{E7C5A7A6-6260-4041-90C7-78D5CA378F57}"/>
    <dgm:cxn modelId="{C8C691E5-73BF-4746-BBCE-2886687B6B58}" type="presOf" srcId="{CDDE149C-5E27-4BB0-A6B3-A1CD957F1121}" destId="{88F62A03-CC6E-462E-86D2-BBC28916C8FA}" srcOrd="0" destOrd="0" presId="urn:microsoft.com/office/officeart/2008/layout/HorizontalMultiLevelHierarchy"/>
    <dgm:cxn modelId="{BA9BD2D2-BFDC-4427-A324-68600192F7E7}" type="presOf" srcId="{46120C3C-6860-40DB-B230-F9A08414D2E6}" destId="{E0B87D86-7212-4C11-A8E6-713DF548F8A3}" srcOrd="1" destOrd="0" presId="urn:microsoft.com/office/officeart/2008/layout/HorizontalMultiLevelHierarchy"/>
    <dgm:cxn modelId="{5D203131-AF28-4A8C-BF88-6A3C7219BA8E}" srcId="{05AEB5B2-053E-46D1-B258-1A12AE2EA233}" destId="{89E66AF0-D53E-4728-8B51-DDFD634BE168}" srcOrd="9" destOrd="0" parTransId="{4B9DCD19-9E1F-494A-9237-278C1765550A}" sibTransId="{59EA18FB-F551-4655-82BD-038E34355AE2}"/>
    <dgm:cxn modelId="{5933E8D3-EFA4-4887-9068-2AB5A0179AE9}" type="presOf" srcId="{0614F9FF-D6B1-48EB-BA9C-1A9F629C5617}" destId="{32238A30-4046-43C2-A9F5-94F2CCC3D3C0}" srcOrd="0" destOrd="0" presId="urn:microsoft.com/office/officeart/2008/layout/HorizontalMultiLevelHierarchy"/>
    <dgm:cxn modelId="{163CC7DC-1DE8-4718-8F9C-595A023DAE3D}" type="presOf" srcId="{B1018E2D-08E5-4C27-9855-353C5B42BEE1}" destId="{3C8606C3-2F4D-4906-8589-99666CA65A62}" srcOrd="0" destOrd="0" presId="urn:microsoft.com/office/officeart/2008/layout/HorizontalMultiLevelHierarchy"/>
    <dgm:cxn modelId="{DA7ADBAD-ED9C-44AE-A9C7-8FAF6AB201DB}" type="presOf" srcId="{DB358539-6162-4C45-95A1-FD600E1FC27D}" destId="{29E2A4AE-0459-4CBB-8F92-56BE6ADF35E5}" srcOrd="0" destOrd="0" presId="urn:microsoft.com/office/officeart/2008/layout/HorizontalMultiLevelHierarchy"/>
    <dgm:cxn modelId="{8C18E7EF-4748-422D-B20D-6B2F6CB237F3}" type="presOf" srcId="{EB70F6FC-DE05-4E90-A7D1-21ED523CA896}" destId="{8E859153-AB80-46C9-833E-381DE1C17274}" srcOrd="0" destOrd="0" presId="urn:microsoft.com/office/officeart/2008/layout/HorizontalMultiLevelHierarchy"/>
    <dgm:cxn modelId="{C6547A8D-C4CA-46A3-A33D-13FC8C6A28CC}" type="presOf" srcId="{ACEC4886-18CC-4B8E-BF99-7733EDEB9851}" destId="{08C3A405-5F19-46B5-8BB2-D5F2981AACBF}" srcOrd="0" destOrd="0" presId="urn:microsoft.com/office/officeart/2008/layout/HorizontalMultiLevelHierarchy"/>
    <dgm:cxn modelId="{BA77772C-C670-4A22-9A37-0E6E75B415D7}" srcId="{05AEB5B2-053E-46D1-B258-1A12AE2EA233}" destId="{8D09691F-EE2F-42D8-9D54-BD57AC8DA8C1}" srcOrd="8" destOrd="0" parTransId="{CDDE149C-5E27-4BB0-A6B3-A1CD957F1121}" sibTransId="{742CD27C-9A0C-4BDC-9DD6-9DF6700CED92}"/>
    <dgm:cxn modelId="{E519E525-1326-4986-8FF6-715C8738F6C4}" srcId="{05AEB5B2-053E-46D1-B258-1A12AE2EA233}" destId="{ACEC4886-18CC-4B8E-BF99-7733EDEB9851}" srcOrd="4" destOrd="0" parTransId="{58A6CBD0-AB46-41D4-A30C-031E11805699}" sibTransId="{72C01AFB-DF80-4E5F-879F-52B79650A64C}"/>
    <dgm:cxn modelId="{26090169-AF2C-4EEB-99A6-1EE0299BE2B5}" type="presOf" srcId="{A2D919BD-0649-4DF9-B5BD-6D23FD7B3ECE}" destId="{E63DFA19-1143-4C72-B1A7-628D0DDE906E}" srcOrd="1" destOrd="0" presId="urn:microsoft.com/office/officeart/2008/layout/HorizontalMultiLevelHierarchy"/>
    <dgm:cxn modelId="{32D67728-C26A-4E3A-AFDF-21FCBD019815}" type="presOf" srcId="{EB70F6FC-DE05-4E90-A7D1-21ED523CA896}" destId="{7A8397C2-1A24-4845-A509-D9B43111CACD}" srcOrd="1" destOrd="0" presId="urn:microsoft.com/office/officeart/2008/layout/HorizontalMultiLevelHierarchy"/>
    <dgm:cxn modelId="{B63202BD-EEC5-47B8-BD60-9B8DDC0B3D34}" type="presOf" srcId="{05AEB5B2-053E-46D1-B258-1A12AE2EA233}" destId="{8B1AE8E9-E59E-4A71-9584-2F713113E733}" srcOrd="0" destOrd="0" presId="urn:microsoft.com/office/officeart/2008/layout/HorizontalMultiLevelHierarchy"/>
    <dgm:cxn modelId="{A3443F05-A928-44E5-8288-7F7009B4405D}" type="presOf" srcId="{B51DF100-DA96-4037-92B5-055F6CF57020}" destId="{B12F91F2-018F-4D5E-AACA-38E9490FB5A6}" srcOrd="0" destOrd="0" presId="urn:microsoft.com/office/officeart/2008/layout/HorizontalMultiLevelHierarchy"/>
    <dgm:cxn modelId="{21D5711A-290B-4C51-9762-C10DD481C5BB}" type="presOf" srcId="{58A6CBD0-AB46-41D4-A30C-031E11805699}" destId="{101C08F0-DD2E-4902-8FA7-7597833D0C0C}" srcOrd="0" destOrd="0" presId="urn:microsoft.com/office/officeart/2008/layout/HorizontalMultiLevelHierarchy"/>
    <dgm:cxn modelId="{3015F50F-5A2D-4C5A-9CDC-01E966EEB5A4}" type="presOf" srcId="{866D9967-D1AE-4DCA-8E88-CAC123708842}" destId="{1E56907B-225A-43F2-B3E8-C3CB52613257}" srcOrd="1" destOrd="0" presId="urn:microsoft.com/office/officeart/2008/layout/HorizontalMultiLevelHierarchy"/>
    <dgm:cxn modelId="{409419B5-76FF-458B-859E-199E417B60B1}" type="presOf" srcId="{5E6A377C-B3AE-42D7-AB9A-E657ED922348}" destId="{5F2A8BA5-6458-42C9-B5D9-3A96F2ABC17E}" srcOrd="0" destOrd="0" presId="urn:microsoft.com/office/officeart/2008/layout/HorizontalMultiLevelHierarchy"/>
    <dgm:cxn modelId="{333A1D6D-3AA6-423F-8259-FEC94FF1D346}" type="presOf" srcId="{46120C3C-6860-40DB-B230-F9A08414D2E6}" destId="{54BFBAE5-A918-4D57-9A5F-20AAE2E14E52}" srcOrd="0" destOrd="0" presId="urn:microsoft.com/office/officeart/2008/layout/HorizontalMultiLevelHierarchy"/>
    <dgm:cxn modelId="{3178BC15-F9D6-4C36-A487-A3DC5FF19BCC}" srcId="{4B441905-1E90-444B-B945-5D7E6AABAE67}" destId="{05AEB5B2-053E-46D1-B258-1A12AE2EA233}" srcOrd="0" destOrd="0" parTransId="{A115050D-099F-4390-9CE1-46AE83CF394A}" sibTransId="{039F2DFE-3935-48AE-82FE-69CB0D4E8696}"/>
    <dgm:cxn modelId="{4EC7CF54-49D3-4DAF-9F6B-07C2A88815A8}" srcId="{05AEB5B2-053E-46D1-B258-1A12AE2EA233}" destId="{B1018E2D-08E5-4C27-9855-353C5B42BEE1}" srcOrd="1" destOrd="0" parTransId="{46120C3C-6860-40DB-B230-F9A08414D2E6}" sibTransId="{28A20402-3E5E-482C-BE14-EC05BBBEA0DA}"/>
    <dgm:cxn modelId="{9F74F689-8858-4754-AEA8-0EAAB4C5FC1F}" type="presOf" srcId="{049552DA-A042-40A0-88DA-1D3C85E472B2}" destId="{02AA8DE7-CE15-4513-89C7-BB27F5FE2BA2}" srcOrd="1" destOrd="0" presId="urn:microsoft.com/office/officeart/2008/layout/HorizontalMultiLevelHierarchy"/>
    <dgm:cxn modelId="{B5619F10-7034-4118-BB46-ED4FAF3D8C04}" type="presOf" srcId="{049552DA-A042-40A0-88DA-1D3C85E472B2}" destId="{59F1D69B-4362-4CF4-B817-DE40EAB5C5C7}" srcOrd="0" destOrd="0" presId="urn:microsoft.com/office/officeart/2008/layout/HorizontalMultiLevelHierarchy"/>
    <dgm:cxn modelId="{126231C7-0080-46E2-81B4-10173591A080}" srcId="{05AEB5B2-053E-46D1-B258-1A12AE2EA233}" destId="{76272787-AAD6-42C8-8014-2429227742EF}" srcOrd="5" destOrd="0" parTransId="{049552DA-A042-40A0-88DA-1D3C85E472B2}" sibTransId="{404848A3-5E77-46E1-83C5-344CDC58DE6F}"/>
    <dgm:cxn modelId="{6629A26A-8E10-412D-ACF6-4CC19E407607}" type="presOf" srcId="{4B441905-1E90-444B-B945-5D7E6AABAE67}" destId="{05FDF91E-2CA6-43E8-B4D5-38BBA47576B6}" srcOrd="0" destOrd="0" presId="urn:microsoft.com/office/officeart/2008/layout/HorizontalMultiLevelHierarchy"/>
    <dgm:cxn modelId="{F5396A54-A662-46BC-BBB1-A9697975D00C}" type="presOf" srcId="{97ABC5FF-0565-4700-839D-347D3745ABD3}" destId="{BD9312AD-9310-4129-A75A-06AD4C9A4443}" srcOrd="0" destOrd="0" presId="urn:microsoft.com/office/officeart/2008/layout/HorizontalMultiLevelHierarchy"/>
    <dgm:cxn modelId="{9005858F-D720-43CF-A9B4-DE55D25FB7EF}" srcId="{05AEB5B2-053E-46D1-B258-1A12AE2EA233}" destId="{15C98BFE-8B29-4306-B26C-23289EF22020}" srcOrd="10" destOrd="0" parTransId="{EB70F6FC-DE05-4E90-A7D1-21ED523CA896}" sibTransId="{BB021A24-C74C-45CE-8CEB-096458E6B1A1}"/>
    <dgm:cxn modelId="{9CED0F26-DB9A-4EAB-988D-3D8AED388013}" srcId="{05AEB5B2-053E-46D1-B258-1A12AE2EA233}" destId="{B51DF100-DA96-4037-92B5-055F6CF57020}" srcOrd="3" destOrd="0" parTransId="{97ABC5FF-0565-4700-839D-347D3745ABD3}" sibTransId="{891AF3FA-FF48-4D8F-9B12-5C82070844CB}"/>
    <dgm:cxn modelId="{5044E378-1841-4511-9308-806D50445126}" type="presOf" srcId="{A2D919BD-0649-4DF9-B5BD-6D23FD7B3ECE}" destId="{8C01E71C-A203-4E34-8CD2-D75AB67952B8}" srcOrd="0" destOrd="0" presId="urn:microsoft.com/office/officeart/2008/layout/HorizontalMultiLevelHierarchy"/>
    <dgm:cxn modelId="{58F5EDCF-CF67-4577-BEFB-7CE30F3E448A}" type="presOf" srcId="{4B9DCD19-9E1F-494A-9237-278C1765550A}" destId="{6AA25466-F2BE-407A-8E2A-111EC1479A66}" srcOrd="0" destOrd="0" presId="urn:microsoft.com/office/officeart/2008/layout/HorizontalMultiLevelHierarchy"/>
    <dgm:cxn modelId="{CD9A2462-5A8B-4ACE-A10D-BB7773431467}" type="presOf" srcId="{76272787-AAD6-42C8-8014-2429227742EF}" destId="{082F688A-1289-4F3B-885E-A448195163B4}" srcOrd="0" destOrd="0" presId="urn:microsoft.com/office/officeart/2008/layout/HorizontalMultiLevelHierarchy"/>
    <dgm:cxn modelId="{6DE4DD55-A8C5-4A24-BA47-366937771E3B}" srcId="{05AEB5B2-053E-46D1-B258-1A12AE2EA233}" destId="{742898F3-F718-44D8-A64D-6374B38384B3}" srcOrd="2" destOrd="0" parTransId="{5E6A377C-B3AE-42D7-AB9A-E657ED922348}" sibTransId="{5B0CA05F-3570-4E72-9036-76366E4980A3}"/>
    <dgm:cxn modelId="{FFFFCB67-1442-4394-973A-8E68D526703F}" type="presOf" srcId="{4B9DCD19-9E1F-494A-9237-278C1765550A}" destId="{6E4F7165-7F1A-4254-971F-A61EFAB6771B}" srcOrd="1" destOrd="0" presId="urn:microsoft.com/office/officeart/2008/layout/HorizontalMultiLevelHierarchy"/>
    <dgm:cxn modelId="{51F28B38-20CE-471A-BFA2-13A35AF64669}" type="presOf" srcId="{866D9967-D1AE-4DCA-8E88-CAC123708842}" destId="{FF391B9B-ED77-4591-B712-D9E6CA77523C}" srcOrd="0" destOrd="0" presId="urn:microsoft.com/office/officeart/2008/layout/HorizontalMultiLevelHierarchy"/>
    <dgm:cxn modelId="{283CBF64-173A-4E32-ABCA-D395E59A4B99}" type="presOf" srcId="{CDDE149C-5E27-4BB0-A6B3-A1CD957F1121}" destId="{3075B5D8-0E15-46A7-9B42-5FA391EEB519}" srcOrd="1" destOrd="0" presId="urn:microsoft.com/office/officeart/2008/layout/HorizontalMultiLevelHierarchy"/>
    <dgm:cxn modelId="{EDB74296-365A-4D23-B360-95DBF9D40661}" type="presOf" srcId="{5E6A377C-B3AE-42D7-AB9A-E657ED922348}" destId="{7DB9048E-C86A-45D6-B4C5-846F3533EBA9}" srcOrd="1" destOrd="0" presId="urn:microsoft.com/office/officeart/2008/layout/HorizontalMultiLevelHierarchy"/>
    <dgm:cxn modelId="{07DE8C8F-00B2-47FA-9709-E00E23449049}" type="presOf" srcId="{86BD2BFB-C73D-4852-8C4C-F2BFA5878F2A}" destId="{42706E47-854A-49FF-A541-430F694A931F}" srcOrd="0" destOrd="0" presId="urn:microsoft.com/office/officeart/2008/layout/HorizontalMultiLevelHierarchy"/>
    <dgm:cxn modelId="{BD1EC0B8-D190-4E58-9544-0CF8C2B36B43}" type="presOf" srcId="{89E66AF0-D53E-4728-8B51-DDFD634BE168}" destId="{8328758F-49B2-409A-9BB2-3E2F46B5A770}" srcOrd="0" destOrd="0" presId="urn:microsoft.com/office/officeart/2008/layout/HorizontalMultiLevelHierarchy"/>
    <dgm:cxn modelId="{CB3BB17B-6AEC-4A0F-A407-A71126BF28B4}" srcId="{05AEB5B2-053E-46D1-B258-1A12AE2EA233}" destId="{86BD2BFB-C73D-4852-8C4C-F2BFA5878F2A}" srcOrd="7" destOrd="0" parTransId="{866D9967-D1AE-4DCA-8E88-CAC123708842}" sibTransId="{904DC932-5BC1-4FD9-9205-C411A56BA9B7}"/>
    <dgm:cxn modelId="{355DF7C4-7589-4B8D-96C5-3C58CF7C530F}" type="presOf" srcId="{97ABC5FF-0565-4700-839D-347D3745ABD3}" destId="{E5C2B5E7-2E40-41FE-BF56-35D653F652C7}" srcOrd="1" destOrd="0" presId="urn:microsoft.com/office/officeart/2008/layout/HorizontalMultiLevelHierarchy"/>
    <dgm:cxn modelId="{568D9C2D-652F-439B-89F7-59081C5893D0}" type="presParOf" srcId="{05FDF91E-2CA6-43E8-B4D5-38BBA47576B6}" destId="{BBF4FCE1-9392-4B2A-848E-9DA81CF671C0}" srcOrd="0" destOrd="0" presId="urn:microsoft.com/office/officeart/2008/layout/HorizontalMultiLevelHierarchy"/>
    <dgm:cxn modelId="{3C947534-1863-4909-B723-603ACEAD3C10}" type="presParOf" srcId="{BBF4FCE1-9392-4B2A-848E-9DA81CF671C0}" destId="{8B1AE8E9-E59E-4A71-9584-2F713113E733}" srcOrd="0" destOrd="0" presId="urn:microsoft.com/office/officeart/2008/layout/HorizontalMultiLevelHierarchy"/>
    <dgm:cxn modelId="{62A513B8-6F2A-4566-BE17-72461A2170F8}" type="presParOf" srcId="{BBF4FCE1-9392-4B2A-848E-9DA81CF671C0}" destId="{5DCB578B-F19E-443E-A61E-AF996C5FE4B0}" srcOrd="1" destOrd="0" presId="urn:microsoft.com/office/officeart/2008/layout/HorizontalMultiLevelHierarchy"/>
    <dgm:cxn modelId="{DFAB6A6D-AAEC-4D3A-B2D6-9A8B1B0FCAA0}" type="presParOf" srcId="{5DCB578B-F19E-443E-A61E-AF996C5FE4B0}" destId="{8C01E71C-A203-4E34-8CD2-D75AB67952B8}" srcOrd="0" destOrd="0" presId="urn:microsoft.com/office/officeart/2008/layout/HorizontalMultiLevelHierarchy"/>
    <dgm:cxn modelId="{6329FAFD-B0C4-4CD3-8409-85FCF0B69373}" type="presParOf" srcId="{8C01E71C-A203-4E34-8CD2-D75AB67952B8}" destId="{E63DFA19-1143-4C72-B1A7-628D0DDE906E}" srcOrd="0" destOrd="0" presId="urn:microsoft.com/office/officeart/2008/layout/HorizontalMultiLevelHierarchy"/>
    <dgm:cxn modelId="{E7629780-E4A1-42ED-9DBF-299931B67BE0}" type="presParOf" srcId="{5DCB578B-F19E-443E-A61E-AF996C5FE4B0}" destId="{6711FDD2-34CE-482D-98D7-2A4FAB0FAFF8}" srcOrd="1" destOrd="0" presId="urn:microsoft.com/office/officeart/2008/layout/HorizontalMultiLevelHierarchy"/>
    <dgm:cxn modelId="{32C13079-ABDC-476E-8CA6-06423929E806}" type="presParOf" srcId="{6711FDD2-34CE-482D-98D7-2A4FAB0FAFF8}" destId="{32238A30-4046-43C2-A9F5-94F2CCC3D3C0}" srcOrd="0" destOrd="0" presId="urn:microsoft.com/office/officeart/2008/layout/HorizontalMultiLevelHierarchy"/>
    <dgm:cxn modelId="{6AA1F128-9477-48C5-8CA3-C9D876E81080}" type="presParOf" srcId="{6711FDD2-34CE-482D-98D7-2A4FAB0FAFF8}" destId="{D183E848-33FA-4848-8DED-2F32B116185A}" srcOrd="1" destOrd="0" presId="urn:microsoft.com/office/officeart/2008/layout/HorizontalMultiLevelHierarchy"/>
    <dgm:cxn modelId="{1CE78A33-E5BF-44D9-ACFB-7BB4A685B997}" type="presParOf" srcId="{5DCB578B-F19E-443E-A61E-AF996C5FE4B0}" destId="{54BFBAE5-A918-4D57-9A5F-20AAE2E14E52}" srcOrd="2" destOrd="0" presId="urn:microsoft.com/office/officeart/2008/layout/HorizontalMultiLevelHierarchy"/>
    <dgm:cxn modelId="{AC9DB3BE-ADA3-4B57-AE94-26432C49E1B2}" type="presParOf" srcId="{54BFBAE5-A918-4D57-9A5F-20AAE2E14E52}" destId="{E0B87D86-7212-4C11-A8E6-713DF548F8A3}" srcOrd="0" destOrd="0" presId="urn:microsoft.com/office/officeart/2008/layout/HorizontalMultiLevelHierarchy"/>
    <dgm:cxn modelId="{57E85735-BD9C-4AB8-97A6-125E224E7745}" type="presParOf" srcId="{5DCB578B-F19E-443E-A61E-AF996C5FE4B0}" destId="{27D2F829-B283-4B12-A3EA-589D4A84D033}" srcOrd="3" destOrd="0" presId="urn:microsoft.com/office/officeart/2008/layout/HorizontalMultiLevelHierarchy"/>
    <dgm:cxn modelId="{B7103769-BD55-4405-96AE-7DA5354EADED}" type="presParOf" srcId="{27D2F829-B283-4B12-A3EA-589D4A84D033}" destId="{3C8606C3-2F4D-4906-8589-99666CA65A62}" srcOrd="0" destOrd="0" presId="urn:microsoft.com/office/officeart/2008/layout/HorizontalMultiLevelHierarchy"/>
    <dgm:cxn modelId="{DDE40E98-1E8F-4B54-8514-A21C42F44D57}" type="presParOf" srcId="{27D2F829-B283-4B12-A3EA-589D4A84D033}" destId="{34ABB2B9-1798-49D5-B978-7056660C7414}" srcOrd="1" destOrd="0" presId="urn:microsoft.com/office/officeart/2008/layout/HorizontalMultiLevelHierarchy"/>
    <dgm:cxn modelId="{3D5CC0BC-F07A-4A3B-9E4D-9B89B4782DDC}" type="presParOf" srcId="{5DCB578B-F19E-443E-A61E-AF996C5FE4B0}" destId="{5F2A8BA5-6458-42C9-B5D9-3A96F2ABC17E}" srcOrd="4" destOrd="0" presId="urn:microsoft.com/office/officeart/2008/layout/HorizontalMultiLevelHierarchy"/>
    <dgm:cxn modelId="{73F08177-36FC-4522-A029-E6391DDAFD76}" type="presParOf" srcId="{5F2A8BA5-6458-42C9-B5D9-3A96F2ABC17E}" destId="{7DB9048E-C86A-45D6-B4C5-846F3533EBA9}" srcOrd="0" destOrd="0" presId="urn:microsoft.com/office/officeart/2008/layout/HorizontalMultiLevelHierarchy"/>
    <dgm:cxn modelId="{E9722A95-507D-4CC4-B5BB-53EAB3EE87A1}" type="presParOf" srcId="{5DCB578B-F19E-443E-A61E-AF996C5FE4B0}" destId="{FC2827D7-E903-45D6-9E5F-B2D4CADBC371}" srcOrd="5" destOrd="0" presId="urn:microsoft.com/office/officeart/2008/layout/HorizontalMultiLevelHierarchy"/>
    <dgm:cxn modelId="{3201C87D-1A69-4423-BB6B-F92901C7C4C0}" type="presParOf" srcId="{FC2827D7-E903-45D6-9E5F-B2D4CADBC371}" destId="{E2532D70-41EB-4C5A-BA38-5BFA92A819F4}" srcOrd="0" destOrd="0" presId="urn:microsoft.com/office/officeart/2008/layout/HorizontalMultiLevelHierarchy"/>
    <dgm:cxn modelId="{07D0CEDD-92CC-4491-9C1F-91196C2901C2}" type="presParOf" srcId="{FC2827D7-E903-45D6-9E5F-B2D4CADBC371}" destId="{BCBA6082-C0D2-476F-A961-0EEAA89E2412}" srcOrd="1" destOrd="0" presId="urn:microsoft.com/office/officeart/2008/layout/HorizontalMultiLevelHierarchy"/>
    <dgm:cxn modelId="{FB7124DD-4423-40FA-9B33-47DA1EBE3FFB}" type="presParOf" srcId="{5DCB578B-F19E-443E-A61E-AF996C5FE4B0}" destId="{BD9312AD-9310-4129-A75A-06AD4C9A4443}" srcOrd="6" destOrd="0" presId="urn:microsoft.com/office/officeart/2008/layout/HorizontalMultiLevelHierarchy"/>
    <dgm:cxn modelId="{01E427D6-563B-403F-9469-EE27FE8819E3}" type="presParOf" srcId="{BD9312AD-9310-4129-A75A-06AD4C9A4443}" destId="{E5C2B5E7-2E40-41FE-BF56-35D653F652C7}" srcOrd="0" destOrd="0" presId="urn:microsoft.com/office/officeart/2008/layout/HorizontalMultiLevelHierarchy"/>
    <dgm:cxn modelId="{A0D94433-EEAB-450F-AFF9-FD8894005335}" type="presParOf" srcId="{5DCB578B-F19E-443E-A61E-AF996C5FE4B0}" destId="{C574B658-EE2C-48F9-9CF5-3B067F86C138}" srcOrd="7" destOrd="0" presId="urn:microsoft.com/office/officeart/2008/layout/HorizontalMultiLevelHierarchy"/>
    <dgm:cxn modelId="{4422006C-180A-490B-A2ED-375C1DCD9A93}" type="presParOf" srcId="{C574B658-EE2C-48F9-9CF5-3B067F86C138}" destId="{B12F91F2-018F-4D5E-AACA-38E9490FB5A6}" srcOrd="0" destOrd="0" presId="urn:microsoft.com/office/officeart/2008/layout/HorizontalMultiLevelHierarchy"/>
    <dgm:cxn modelId="{74312E30-277B-4F43-ADB7-D845431F2628}" type="presParOf" srcId="{C574B658-EE2C-48F9-9CF5-3B067F86C138}" destId="{BD7997AF-2024-4FC5-A996-FFCECFC2CF15}" srcOrd="1" destOrd="0" presId="urn:microsoft.com/office/officeart/2008/layout/HorizontalMultiLevelHierarchy"/>
    <dgm:cxn modelId="{B395719F-58E9-4ADE-9811-2A4E74CA4259}" type="presParOf" srcId="{5DCB578B-F19E-443E-A61E-AF996C5FE4B0}" destId="{101C08F0-DD2E-4902-8FA7-7597833D0C0C}" srcOrd="8" destOrd="0" presId="urn:microsoft.com/office/officeart/2008/layout/HorizontalMultiLevelHierarchy"/>
    <dgm:cxn modelId="{2D0B26F8-AC16-48B1-B094-856A6DF77380}" type="presParOf" srcId="{101C08F0-DD2E-4902-8FA7-7597833D0C0C}" destId="{73514AD8-B5D1-4D3C-9981-C34BA17D59C8}" srcOrd="0" destOrd="0" presId="urn:microsoft.com/office/officeart/2008/layout/HorizontalMultiLevelHierarchy"/>
    <dgm:cxn modelId="{88526DBD-00DB-4B14-AA6D-04011026F7EF}" type="presParOf" srcId="{5DCB578B-F19E-443E-A61E-AF996C5FE4B0}" destId="{C3738C73-5B0E-46EC-B5B4-7F0010A8F117}" srcOrd="9" destOrd="0" presId="urn:microsoft.com/office/officeart/2008/layout/HorizontalMultiLevelHierarchy"/>
    <dgm:cxn modelId="{CA8BA4A7-0375-4E42-ABF1-2014EDECFF83}" type="presParOf" srcId="{C3738C73-5B0E-46EC-B5B4-7F0010A8F117}" destId="{08C3A405-5F19-46B5-8BB2-D5F2981AACBF}" srcOrd="0" destOrd="0" presId="urn:microsoft.com/office/officeart/2008/layout/HorizontalMultiLevelHierarchy"/>
    <dgm:cxn modelId="{15CA9D1F-E355-4E2D-AA89-9A240B5EC98E}" type="presParOf" srcId="{C3738C73-5B0E-46EC-B5B4-7F0010A8F117}" destId="{2FB522BB-6099-40B0-9FC2-EF655E151FDD}" srcOrd="1" destOrd="0" presId="urn:microsoft.com/office/officeart/2008/layout/HorizontalMultiLevelHierarchy"/>
    <dgm:cxn modelId="{337EB0F5-55A7-4325-A894-408455B3D609}" type="presParOf" srcId="{5DCB578B-F19E-443E-A61E-AF996C5FE4B0}" destId="{59F1D69B-4362-4CF4-B817-DE40EAB5C5C7}" srcOrd="10" destOrd="0" presId="urn:microsoft.com/office/officeart/2008/layout/HorizontalMultiLevelHierarchy"/>
    <dgm:cxn modelId="{12276938-0DB4-498E-8A9C-971BB1E7D19A}" type="presParOf" srcId="{59F1D69B-4362-4CF4-B817-DE40EAB5C5C7}" destId="{02AA8DE7-CE15-4513-89C7-BB27F5FE2BA2}" srcOrd="0" destOrd="0" presId="urn:microsoft.com/office/officeart/2008/layout/HorizontalMultiLevelHierarchy"/>
    <dgm:cxn modelId="{97D32308-66F2-4C04-9AE7-66DA850F3225}" type="presParOf" srcId="{5DCB578B-F19E-443E-A61E-AF996C5FE4B0}" destId="{BBC6C972-88B7-4C42-AAB6-9B84D3186D49}" srcOrd="11" destOrd="0" presId="urn:microsoft.com/office/officeart/2008/layout/HorizontalMultiLevelHierarchy"/>
    <dgm:cxn modelId="{0CCE4AF2-9263-417A-BC8F-3812BB3B323F}" type="presParOf" srcId="{BBC6C972-88B7-4C42-AAB6-9B84D3186D49}" destId="{082F688A-1289-4F3B-885E-A448195163B4}" srcOrd="0" destOrd="0" presId="urn:microsoft.com/office/officeart/2008/layout/HorizontalMultiLevelHierarchy"/>
    <dgm:cxn modelId="{30A77D69-3F39-44D7-87A1-C89C3759B926}" type="presParOf" srcId="{BBC6C972-88B7-4C42-AAB6-9B84D3186D49}" destId="{DF02ADB7-2A45-43A3-B4D5-68093BAFCFA0}" srcOrd="1" destOrd="0" presId="urn:microsoft.com/office/officeart/2008/layout/HorizontalMultiLevelHierarchy"/>
    <dgm:cxn modelId="{D8C662B4-482A-4420-A44A-B69DC4D4BC8A}" type="presParOf" srcId="{5DCB578B-F19E-443E-A61E-AF996C5FE4B0}" destId="{29E2A4AE-0459-4CBB-8F92-56BE6ADF35E5}" srcOrd="12" destOrd="0" presId="urn:microsoft.com/office/officeart/2008/layout/HorizontalMultiLevelHierarchy"/>
    <dgm:cxn modelId="{6B365143-87CF-47B9-AE8A-D2304D06233A}" type="presParOf" srcId="{29E2A4AE-0459-4CBB-8F92-56BE6ADF35E5}" destId="{DECC761A-2AA5-48D8-8B72-8349F9AC030E}" srcOrd="0" destOrd="0" presId="urn:microsoft.com/office/officeart/2008/layout/HorizontalMultiLevelHierarchy"/>
    <dgm:cxn modelId="{8E3C5571-554A-4DAA-A37E-55C09FF8956A}" type="presParOf" srcId="{5DCB578B-F19E-443E-A61E-AF996C5FE4B0}" destId="{71D8452F-A7C0-4722-BC2B-0C667E6E2EDF}" srcOrd="13" destOrd="0" presId="urn:microsoft.com/office/officeart/2008/layout/HorizontalMultiLevelHierarchy"/>
    <dgm:cxn modelId="{B606B8B1-C379-4F94-8FAE-1D11E600D0CC}" type="presParOf" srcId="{71D8452F-A7C0-4722-BC2B-0C667E6E2EDF}" destId="{EB9B78FA-6748-494B-95A3-47CBB1DD7557}" srcOrd="0" destOrd="0" presId="urn:microsoft.com/office/officeart/2008/layout/HorizontalMultiLevelHierarchy"/>
    <dgm:cxn modelId="{AC9165DB-76D3-41B6-8425-2725782DFF78}" type="presParOf" srcId="{71D8452F-A7C0-4722-BC2B-0C667E6E2EDF}" destId="{28FBAAFD-1F4B-4C9B-AD33-1A7D0D3683E8}" srcOrd="1" destOrd="0" presId="urn:microsoft.com/office/officeart/2008/layout/HorizontalMultiLevelHierarchy"/>
    <dgm:cxn modelId="{DE06D259-A9C5-452A-965A-AEB0F5DD4AF5}" type="presParOf" srcId="{5DCB578B-F19E-443E-A61E-AF996C5FE4B0}" destId="{FF391B9B-ED77-4591-B712-D9E6CA77523C}" srcOrd="14" destOrd="0" presId="urn:microsoft.com/office/officeart/2008/layout/HorizontalMultiLevelHierarchy"/>
    <dgm:cxn modelId="{CBEC9EFA-59B5-4860-8597-9D59C1AC5289}" type="presParOf" srcId="{FF391B9B-ED77-4591-B712-D9E6CA77523C}" destId="{1E56907B-225A-43F2-B3E8-C3CB52613257}" srcOrd="0" destOrd="0" presId="urn:microsoft.com/office/officeart/2008/layout/HorizontalMultiLevelHierarchy"/>
    <dgm:cxn modelId="{DE7753D9-D6D5-4AA5-B614-57EF17054DC5}" type="presParOf" srcId="{5DCB578B-F19E-443E-A61E-AF996C5FE4B0}" destId="{FE0792C8-119B-483A-8CFE-87D7125C1228}" srcOrd="15" destOrd="0" presId="urn:microsoft.com/office/officeart/2008/layout/HorizontalMultiLevelHierarchy"/>
    <dgm:cxn modelId="{0EBF3126-79B4-46AB-B37E-A3CBEBE03B8E}" type="presParOf" srcId="{FE0792C8-119B-483A-8CFE-87D7125C1228}" destId="{42706E47-854A-49FF-A541-430F694A931F}" srcOrd="0" destOrd="0" presId="urn:microsoft.com/office/officeart/2008/layout/HorizontalMultiLevelHierarchy"/>
    <dgm:cxn modelId="{EAAACCF8-22A5-4E13-83D7-F3851A5B9A33}" type="presParOf" srcId="{FE0792C8-119B-483A-8CFE-87D7125C1228}" destId="{515F11CC-0143-4610-9584-C640A559B2E3}" srcOrd="1" destOrd="0" presId="urn:microsoft.com/office/officeart/2008/layout/HorizontalMultiLevelHierarchy"/>
    <dgm:cxn modelId="{2CD2E355-A5E6-433E-A447-E417D12CFCFC}" type="presParOf" srcId="{5DCB578B-F19E-443E-A61E-AF996C5FE4B0}" destId="{88F62A03-CC6E-462E-86D2-BBC28916C8FA}" srcOrd="16" destOrd="0" presId="urn:microsoft.com/office/officeart/2008/layout/HorizontalMultiLevelHierarchy"/>
    <dgm:cxn modelId="{1EA122C1-F996-41C3-8DBB-445B09D0BE7A}" type="presParOf" srcId="{88F62A03-CC6E-462E-86D2-BBC28916C8FA}" destId="{3075B5D8-0E15-46A7-9B42-5FA391EEB519}" srcOrd="0" destOrd="0" presId="urn:microsoft.com/office/officeart/2008/layout/HorizontalMultiLevelHierarchy"/>
    <dgm:cxn modelId="{4314DE2E-29D4-4D09-8037-B61D55161D9D}" type="presParOf" srcId="{5DCB578B-F19E-443E-A61E-AF996C5FE4B0}" destId="{DE921412-9300-4267-8460-9394F0443840}" srcOrd="17" destOrd="0" presId="urn:microsoft.com/office/officeart/2008/layout/HorizontalMultiLevelHierarchy"/>
    <dgm:cxn modelId="{599B7557-6F2C-4A46-948B-91B42456933C}" type="presParOf" srcId="{DE921412-9300-4267-8460-9394F0443840}" destId="{380EDAED-7503-4105-8833-127144981577}" srcOrd="0" destOrd="0" presId="urn:microsoft.com/office/officeart/2008/layout/HorizontalMultiLevelHierarchy"/>
    <dgm:cxn modelId="{9EE85545-8A50-47C2-B22E-AF04BF836389}" type="presParOf" srcId="{DE921412-9300-4267-8460-9394F0443840}" destId="{BD1449CF-F211-46C2-8338-9A8E6B4450F3}" srcOrd="1" destOrd="0" presId="urn:microsoft.com/office/officeart/2008/layout/HorizontalMultiLevelHierarchy"/>
    <dgm:cxn modelId="{ABEFC982-98EE-4F99-8A8F-9BC50EC71EEE}" type="presParOf" srcId="{5DCB578B-F19E-443E-A61E-AF996C5FE4B0}" destId="{6AA25466-F2BE-407A-8E2A-111EC1479A66}" srcOrd="18" destOrd="0" presId="urn:microsoft.com/office/officeart/2008/layout/HorizontalMultiLevelHierarchy"/>
    <dgm:cxn modelId="{4DB12B24-1933-45C9-91E4-ABD89B54277A}" type="presParOf" srcId="{6AA25466-F2BE-407A-8E2A-111EC1479A66}" destId="{6E4F7165-7F1A-4254-971F-A61EFAB6771B}" srcOrd="0" destOrd="0" presId="urn:microsoft.com/office/officeart/2008/layout/HorizontalMultiLevelHierarchy"/>
    <dgm:cxn modelId="{85182AC7-9696-49E2-B8E0-8D0ECF0C9321}" type="presParOf" srcId="{5DCB578B-F19E-443E-A61E-AF996C5FE4B0}" destId="{DF130D13-E551-4713-B850-0864C568995C}" srcOrd="19" destOrd="0" presId="urn:microsoft.com/office/officeart/2008/layout/HorizontalMultiLevelHierarchy"/>
    <dgm:cxn modelId="{54651E95-C34F-4553-B03B-3B9A6383FDC2}" type="presParOf" srcId="{DF130D13-E551-4713-B850-0864C568995C}" destId="{8328758F-49B2-409A-9BB2-3E2F46B5A770}" srcOrd="0" destOrd="0" presId="urn:microsoft.com/office/officeart/2008/layout/HorizontalMultiLevelHierarchy"/>
    <dgm:cxn modelId="{29033822-D82A-499A-86D5-C9875281F4A8}" type="presParOf" srcId="{DF130D13-E551-4713-B850-0864C568995C}" destId="{BBF8342D-C605-4C8A-908D-A3668924E808}" srcOrd="1" destOrd="0" presId="urn:microsoft.com/office/officeart/2008/layout/HorizontalMultiLevelHierarchy"/>
    <dgm:cxn modelId="{522F393D-4F12-463B-AB4A-8F769A6925B4}" type="presParOf" srcId="{5DCB578B-F19E-443E-A61E-AF996C5FE4B0}" destId="{8E859153-AB80-46C9-833E-381DE1C17274}" srcOrd="20" destOrd="0" presId="urn:microsoft.com/office/officeart/2008/layout/HorizontalMultiLevelHierarchy"/>
    <dgm:cxn modelId="{46B42CFF-267C-4BFD-861E-0F1F257BEBC0}" type="presParOf" srcId="{8E859153-AB80-46C9-833E-381DE1C17274}" destId="{7A8397C2-1A24-4845-A509-D9B43111CACD}" srcOrd="0" destOrd="0" presId="urn:microsoft.com/office/officeart/2008/layout/HorizontalMultiLevelHierarchy"/>
    <dgm:cxn modelId="{1A91D369-5D16-49F9-9B1E-016107447FC1}" type="presParOf" srcId="{5DCB578B-F19E-443E-A61E-AF996C5FE4B0}" destId="{EEE727BE-8AFA-4251-A045-C5EF1955A0FC}" srcOrd="21" destOrd="0" presId="urn:microsoft.com/office/officeart/2008/layout/HorizontalMultiLevelHierarchy"/>
    <dgm:cxn modelId="{9E521CC3-6171-44F2-9569-265EAFE50331}" type="presParOf" srcId="{EEE727BE-8AFA-4251-A045-C5EF1955A0FC}" destId="{710614F3-E476-4A16-9E03-7F2F19724C54}" srcOrd="0" destOrd="0" presId="urn:microsoft.com/office/officeart/2008/layout/HorizontalMultiLevelHierarchy"/>
    <dgm:cxn modelId="{813570DE-84E7-479E-B7A8-F3CF791A1AC0}" type="presParOf" srcId="{EEE727BE-8AFA-4251-A045-C5EF1955A0FC}" destId="{83AEC7C6-F84C-4888-AA32-2E63BEAFE2D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D8167D-FAE2-472F-B77B-B8F2257DD97A}" type="doc">
      <dgm:prSet loTypeId="urn:microsoft.com/office/officeart/2005/8/layout/hierarchy3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PE"/>
        </a:p>
      </dgm:t>
    </dgm:pt>
    <dgm:pt modelId="{DDC501F9-0278-4C05-AA63-A53A3F574745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698343" y="1250"/>
          <a:ext cx="3893242" cy="596653"/>
        </a:xfrm>
        <a:prstGeom prst="roundRect">
          <a:avLst>
            <a:gd name="adj" fmla="val 10000"/>
          </a:avLst>
        </a:prstGeom>
      </dgm:spPr>
      <dgm:t>
        <a:bodyPr/>
        <a:lstStyle/>
        <a:p>
          <a:pPr algn="ctr"/>
          <a:r>
            <a:rPr lang="es-PE" sz="2000" b="1" i="1" dirty="0" smtClean="0"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Principales actividades económicas</a:t>
          </a:r>
          <a:endParaRPr lang="es-PE" sz="2000" dirty="0">
            <a:latin typeface="Calibri"/>
            <a:ea typeface="+mn-ea"/>
            <a:cs typeface="+mn-cs"/>
          </a:endParaRPr>
        </a:p>
      </dgm:t>
    </dgm:pt>
    <dgm:pt modelId="{6E536341-B670-44C5-8714-FA69CD659D8B}" type="parTrans" cxnId="{D5C765B9-686B-455A-870A-CE1A13BBC6C5}">
      <dgm:prSet/>
      <dgm:spPr/>
      <dgm:t>
        <a:bodyPr/>
        <a:lstStyle/>
        <a:p>
          <a:endParaRPr lang="es-PE"/>
        </a:p>
      </dgm:t>
    </dgm:pt>
    <dgm:pt modelId="{F265DFBF-4308-4E18-A2B4-0CB766BDA2ED}" type="sibTrans" cxnId="{D5C765B9-686B-455A-870A-CE1A13BBC6C5}">
      <dgm:prSet/>
      <dgm:spPr/>
      <dgm:t>
        <a:bodyPr/>
        <a:lstStyle/>
        <a:p>
          <a:endParaRPr lang="es-PE"/>
        </a:p>
      </dgm:t>
    </dgm:pt>
    <dgm:pt modelId="{DBABABC4-F03D-41A4-AC50-5FBD441F610A}">
      <dgm:prSet phldrT="[Texto]" custT="1"/>
      <dgm:spPr>
        <a:xfrm>
          <a:off x="1476991" y="897194"/>
          <a:ext cx="3240017" cy="1197161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s-PE" sz="1400" dirty="0" smtClean="0">
              <a:latin typeface="Calibri"/>
              <a:ea typeface="+mn-ea"/>
              <a:cs typeface="+mn-cs"/>
            </a:rPr>
            <a:t>Actividad pecuaria, seguido de la actividad agrícola. El resto de actividades económicas muestran menores proporciones de dedicación.</a:t>
          </a:r>
          <a:endParaRPr lang="es-PE" sz="1400" dirty="0">
            <a:latin typeface="Calibri"/>
            <a:ea typeface="+mn-ea"/>
            <a:cs typeface="+mn-cs"/>
          </a:endParaRPr>
        </a:p>
      </dgm:t>
    </dgm:pt>
    <dgm:pt modelId="{650D10C3-C0D4-4A4A-BCD2-E6CD94B08DDA}" type="parTrans" cxnId="{C6AA417A-D82D-41E1-9EDA-0A190EADE801}">
      <dgm:prSet/>
      <dgm:spPr>
        <a:xfrm>
          <a:off x="1087667" y="597904"/>
          <a:ext cx="389324" cy="8978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7871"/>
              </a:lnTo>
              <a:lnTo>
                <a:pt x="389324" y="897871"/>
              </a:lnTo>
            </a:path>
          </a:pathLst>
        </a:custGeom>
      </dgm:spPr>
      <dgm:t>
        <a:bodyPr/>
        <a:lstStyle/>
        <a:p>
          <a:endParaRPr lang="es-PE"/>
        </a:p>
      </dgm:t>
    </dgm:pt>
    <dgm:pt modelId="{D3167493-FF7D-4AE0-AE07-31D393C39374}" type="sibTrans" cxnId="{C6AA417A-D82D-41E1-9EDA-0A190EADE801}">
      <dgm:prSet/>
      <dgm:spPr/>
      <dgm:t>
        <a:bodyPr/>
        <a:lstStyle/>
        <a:p>
          <a:endParaRPr lang="es-PE"/>
        </a:p>
      </dgm:t>
    </dgm:pt>
    <dgm:pt modelId="{CA21A6B8-B3FA-4364-B005-33AAE194B76C}">
      <dgm:prSet phldrT="[Texto]"/>
      <dgm:spPr>
        <a:xfrm>
          <a:off x="1476991" y="2393646"/>
          <a:ext cx="6789152" cy="300570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PE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4B371F2-2A85-471F-B564-EA4BEEA55465}" type="parTrans" cxnId="{B47F8208-3CDE-4ED6-8660-525C57DA9754}">
      <dgm:prSet/>
      <dgm:spPr>
        <a:xfrm>
          <a:off x="1087667" y="597904"/>
          <a:ext cx="389324" cy="3298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8593"/>
              </a:lnTo>
              <a:lnTo>
                <a:pt x="389324" y="3298593"/>
              </a:lnTo>
            </a:path>
          </a:pathLst>
        </a:custGeom>
      </dgm:spPr>
      <dgm:t>
        <a:bodyPr/>
        <a:lstStyle/>
        <a:p>
          <a:endParaRPr lang="es-PE"/>
        </a:p>
      </dgm:t>
    </dgm:pt>
    <dgm:pt modelId="{6240420A-DCBB-4B35-81E6-0984EA8D8CDC}" type="sibTrans" cxnId="{B47F8208-3CDE-4ED6-8660-525C57DA9754}">
      <dgm:prSet/>
      <dgm:spPr/>
      <dgm:t>
        <a:bodyPr/>
        <a:lstStyle/>
        <a:p>
          <a:endParaRPr lang="es-PE"/>
        </a:p>
      </dgm:t>
    </dgm:pt>
    <dgm:pt modelId="{27A81DDB-C113-4D53-9241-AEFAD7E8F95B}" type="pres">
      <dgm:prSet presAssocID="{C9D8167D-FAE2-472F-B77B-B8F2257DD97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PE"/>
        </a:p>
      </dgm:t>
    </dgm:pt>
    <dgm:pt modelId="{CC15BF53-772D-42D8-9641-D5688214356F}" type="pres">
      <dgm:prSet presAssocID="{DDC501F9-0278-4C05-AA63-A53A3F574745}" presName="root" presStyleCnt="0"/>
      <dgm:spPr/>
    </dgm:pt>
    <dgm:pt modelId="{561C1B3B-8F1C-4FA0-B677-B8221D5348B5}" type="pres">
      <dgm:prSet presAssocID="{DDC501F9-0278-4C05-AA63-A53A3F574745}" presName="rootComposite" presStyleCnt="0"/>
      <dgm:spPr/>
    </dgm:pt>
    <dgm:pt modelId="{F78189F8-5F1A-4C0E-9457-B488D0DA5DCC}" type="pres">
      <dgm:prSet presAssocID="{DDC501F9-0278-4C05-AA63-A53A3F574745}" presName="rootText" presStyleLbl="node1" presStyleIdx="0" presStyleCnt="1" custScaleX="306868" custScaleY="49839"/>
      <dgm:spPr/>
      <dgm:t>
        <a:bodyPr/>
        <a:lstStyle/>
        <a:p>
          <a:endParaRPr lang="es-PE"/>
        </a:p>
      </dgm:t>
    </dgm:pt>
    <dgm:pt modelId="{B712F119-A78D-44C0-9B51-59CB4ABC7C7D}" type="pres">
      <dgm:prSet presAssocID="{DDC501F9-0278-4C05-AA63-A53A3F574745}" presName="rootConnector" presStyleLbl="node1" presStyleIdx="0" presStyleCnt="1"/>
      <dgm:spPr/>
      <dgm:t>
        <a:bodyPr/>
        <a:lstStyle/>
        <a:p>
          <a:endParaRPr lang="es-PE"/>
        </a:p>
      </dgm:t>
    </dgm:pt>
    <dgm:pt modelId="{859E081B-42CC-42FA-AA5A-3D7339FFF400}" type="pres">
      <dgm:prSet presAssocID="{DDC501F9-0278-4C05-AA63-A53A3F574745}" presName="childShape" presStyleCnt="0"/>
      <dgm:spPr/>
    </dgm:pt>
    <dgm:pt modelId="{9F00CF3B-EA34-489A-A5C3-CFF81657B8F8}" type="pres">
      <dgm:prSet presAssocID="{650D10C3-C0D4-4A4A-BCD2-E6CD94B08DDA}" presName="Name13" presStyleLbl="parChTrans1D2" presStyleIdx="0" presStyleCnt="2"/>
      <dgm:spPr/>
      <dgm:t>
        <a:bodyPr/>
        <a:lstStyle/>
        <a:p>
          <a:endParaRPr lang="es-PE"/>
        </a:p>
      </dgm:t>
    </dgm:pt>
    <dgm:pt modelId="{D90104C8-7485-40B1-9E12-D414C59449A3}" type="pres">
      <dgm:prSet presAssocID="{DBABABC4-F03D-41A4-AC50-5FBD441F610A}" presName="childText" presStyleLbl="bgAcc1" presStyleIdx="0" presStyleCnt="2" custScaleX="169151" custLinFactNeighborX="-12437" custLinFactNeighborY="-191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E42E523-AC6D-44C1-8665-2DD767A305B4}" type="pres">
      <dgm:prSet presAssocID="{D4B371F2-2A85-471F-B564-EA4BEEA55465}" presName="Name13" presStyleLbl="parChTrans1D2" presStyleIdx="1" presStyleCnt="2"/>
      <dgm:spPr/>
      <dgm:t>
        <a:bodyPr/>
        <a:lstStyle/>
        <a:p>
          <a:endParaRPr lang="es-PE"/>
        </a:p>
      </dgm:t>
    </dgm:pt>
    <dgm:pt modelId="{48A098D1-9F00-453F-A5AB-FCC7D877333C}" type="pres">
      <dgm:prSet presAssocID="{CA21A6B8-B3FA-4364-B005-33AAE194B76C}" presName="childText" presStyleLbl="bgAcc1" presStyleIdx="1" presStyleCnt="2" custScaleX="354440" custScaleY="269227" custLinFactNeighborX="-19956" custLinFactNeighborY="-3587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A8AC8A1D-C902-4BDB-84E5-BD178D22C69A}" type="presOf" srcId="{DDC501F9-0278-4C05-AA63-A53A3F574745}" destId="{F78189F8-5F1A-4C0E-9457-B488D0DA5DCC}" srcOrd="0" destOrd="0" presId="urn:microsoft.com/office/officeart/2005/8/layout/hierarchy3"/>
    <dgm:cxn modelId="{DE345497-78F9-4521-BF97-6B931FE8F2C7}" type="presOf" srcId="{C9D8167D-FAE2-472F-B77B-B8F2257DD97A}" destId="{27A81DDB-C113-4D53-9241-AEFAD7E8F95B}" srcOrd="0" destOrd="0" presId="urn:microsoft.com/office/officeart/2005/8/layout/hierarchy3"/>
    <dgm:cxn modelId="{4116B623-DC85-4640-A0CD-2C7D19918538}" type="presOf" srcId="{DBABABC4-F03D-41A4-AC50-5FBD441F610A}" destId="{D90104C8-7485-40B1-9E12-D414C59449A3}" srcOrd="0" destOrd="0" presId="urn:microsoft.com/office/officeart/2005/8/layout/hierarchy3"/>
    <dgm:cxn modelId="{4EA3276F-CD47-4207-B3AF-978F434DAD58}" type="presOf" srcId="{DDC501F9-0278-4C05-AA63-A53A3F574745}" destId="{B712F119-A78D-44C0-9B51-59CB4ABC7C7D}" srcOrd="1" destOrd="0" presId="urn:microsoft.com/office/officeart/2005/8/layout/hierarchy3"/>
    <dgm:cxn modelId="{D4C605CB-318C-452D-86FB-B5B210798FDD}" type="presOf" srcId="{D4B371F2-2A85-471F-B564-EA4BEEA55465}" destId="{0E42E523-AC6D-44C1-8665-2DD767A305B4}" srcOrd="0" destOrd="0" presId="urn:microsoft.com/office/officeart/2005/8/layout/hierarchy3"/>
    <dgm:cxn modelId="{B47F8208-3CDE-4ED6-8660-525C57DA9754}" srcId="{DDC501F9-0278-4C05-AA63-A53A3F574745}" destId="{CA21A6B8-B3FA-4364-B005-33AAE194B76C}" srcOrd="1" destOrd="0" parTransId="{D4B371F2-2A85-471F-B564-EA4BEEA55465}" sibTransId="{6240420A-DCBB-4B35-81E6-0984EA8D8CDC}"/>
    <dgm:cxn modelId="{D5C765B9-686B-455A-870A-CE1A13BBC6C5}" srcId="{C9D8167D-FAE2-472F-B77B-B8F2257DD97A}" destId="{DDC501F9-0278-4C05-AA63-A53A3F574745}" srcOrd="0" destOrd="0" parTransId="{6E536341-B670-44C5-8714-FA69CD659D8B}" sibTransId="{F265DFBF-4308-4E18-A2B4-0CB766BDA2ED}"/>
    <dgm:cxn modelId="{C6AA417A-D82D-41E1-9EDA-0A190EADE801}" srcId="{DDC501F9-0278-4C05-AA63-A53A3F574745}" destId="{DBABABC4-F03D-41A4-AC50-5FBD441F610A}" srcOrd="0" destOrd="0" parTransId="{650D10C3-C0D4-4A4A-BCD2-E6CD94B08DDA}" sibTransId="{D3167493-FF7D-4AE0-AE07-31D393C39374}"/>
    <dgm:cxn modelId="{77AAA907-5A03-4C4A-977B-6982D5A4D494}" type="presOf" srcId="{650D10C3-C0D4-4A4A-BCD2-E6CD94B08DDA}" destId="{9F00CF3B-EA34-489A-A5C3-CFF81657B8F8}" srcOrd="0" destOrd="0" presId="urn:microsoft.com/office/officeart/2005/8/layout/hierarchy3"/>
    <dgm:cxn modelId="{1C0AE048-0886-4DDA-B14B-C8BA24B0E18B}" type="presOf" srcId="{CA21A6B8-B3FA-4364-B005-33AAE194B76C}" destId="{48A098D1-9F00-453F-A5AB-FCC7D877333C}" srcOrd="0" destOrd="0" presId="urn:microsoft.com/office/officeart/2005/8/layout/hierarchy3"/>
    <dgm:cxn modelId="{3E8D2BEA-7884-46C5-A2E9-4205BA17E24D}" type="presParOf" srcId="{27A81DDB-C113-4D53-9241-AEFAD7E8F95B}" destId="{CC15BF53-772D-42D8-9641-D5688214356F}" srcOrd="0" destOrd="0" presId="urn:microsoft.com/office/officeart/2005/8/layout/hierarchy3"/>
    <dgm:cxn modelId="{2AAECD3E-6C01-4245-9866-1AC397B908F0}" type="presParOf" srcId="{CC15BF53-772D-42D8-9641-D5688214356F}" destId="{561C1B3B-8F1C-4FA0-B677-B8221D5348B5}" srcOrd="0" destOrd="0" presId="urn:microsoft.com/office/officeart/2005/8/layout/hierarchy3"/>
    <dgm:cxn modelId="{75B0800C-9CDA-4D73-9754-80143C779AA6}" type="presParOf" srcId="{561C1B3B-8F1C-4FA0-B677-B8221D5348B5}" destId="{F78189F8-5F1A-4C0E-9457-B488D0DA5DCC}" srcOrd="0" destOrd="0" presId="urn:microsoft.com/office/officeart/2005/8/layout/hierarchy3"/>
    <dgm:cxn modelId="{5083CDF4-6502-443B-9239-538587FE8ED9}" type="presParOf" srcId="{561C1B3B-8F1C-4FA0-B677-B8221D5348B5}" destId="{B712F119-A78D-44C0-9B51-59CB4ABC7C7D}" srcOrd="1" destOrd="0" presId="urn:microsoft.com/office/officeart/2005/8/layout/hierarchy3"/>
    <dgm:cxn modelId="{ECC67E58-0C4D-4F80-8DEF-ADD4C94BAB61}" type="presParOf" srcId="{CC15BF53-772D-42D8-9641-D5688214356F}" destId="{859E081B-42CC-42FA-AA5A-3D7339FFF400}" srcOrd="1" destOrd="0" presId="urn:microsoft.com/office/officeart/2005/8/layout/hierarchy3"/>
    <dgm:cxn modelId="{5D57AEA6-3E3A-4AF4-9E83-0C462DA34A79}" type="presParOf" srcId="{859E081B-42CC-42FA-AA5A-3D7339FFF400}" destId="{9F00CF3B-EA34-489A-A5C3-CFF81657B8F8}" srcOrd="0" destOrd="0" presId="urn:microsoft.com/office/officeart/2005/8/layout/hierarchy3"/>
    <dgm:cxn modelId="{1B755F84-C2B1-4212-BCFB-C096D707A4AD}" type="presParOf" srcId="{859E081B-42CC-42FA-AA5A-3D7339FFF400}" destId="{D90104C8-7485-40B1-9E12-D414C59449A3}" srcOrd="1" destOrd="0" presId="urn:microsoft.com/office/officeart/2005/8/layout/hierarchy3"/>
    <dgm:cxn modelId="{7EACFEE7-826F-46B6-A24A-1464997B0073}" type="presParOf" srcId="{859E081B-42CC-42FA-AA5A-3D7339FFF400}" destId="{0E42E523-AC6D-44C1-8665-2DD767A305B4}" srcOrd="2" destOrd="0" presId="urn:microsoft.com/office/officeart/2005/8/layout/hierarchy3"/>
    <dgm:cxn modelId="{4E1877A1-F435-4D39-A263-B367B4B7CF60}" type="presParOf" srcId="{859E081B-42CC-42FA-AA5A-3D7339FFF400}" destId="{48A098D1-9F00-453F-A5AB-FCC7D877333C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BB77E45-AAAD-4375-B489-9254D22D0E87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PE"/>
        </a:p>
      </dgm:t>
    </dgm:pt>
    <dgm:pt modelId="{75D47EC1-0B40-4329-BF61-A4D01DE94A68}">
      <dgm:prSet phldrT="[Texto]"/>
      <dgm:spPr/>
      <dgm:t>
        <a:bodyPr/>
        <a:lstStyle/>
        <a:p>
          <a:r>
            <a:rPr lang="es-PE" b="1" i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Tasa de mortalidad del hato alpaquero</a:t>
          </a:r>
          <a:endParaRPr lang="es-PE" dirty="0"/>
        </a:p>
      </dgm:t>
    </dgm:pt>
    <dgm:pt modelId="{8ED5E755-A6DB-422F-A03B-91FB5A965BD8}" type="parTrans" cxnId="{41D38B37-4723-4CFB-86B5-69F513B9B6CA}">
      <dgm:prSet/>
      <dgm:spPr/>
      <dgm:t>
        <a:bodyPr/>
        <a:lstStyle/>
        <a:p>
          <a:endParaRPr lang="es-PE"/>
        </a:p>
      </dgm:t>
    </dgm:pt>
    <dgm:pt modelId="{5DBB455B-B160-47F2-8E8B-ECA1676A00C0}" type="sibTrans" cxnId="{41D38B37-4723-4CFB-86B5-69F513B9B6CA}">
      <dgm:prSet/>
      <dgm:spPr/>
      <dgm:t>
        <a:bodyPr/>
        <a:lstStyle/>
        <a:p>
          <a:endParaRPr lang="es-PE"/>
        </a:p>
      </dgm:t>
    </dgm:pt>
    <dgm:pt modelId="{4EAFAD41-9F17-4FD8-B361-6A2B60692864}">
      <dgm:prSet phldrT="[Texto]"/>
      <dgm:spPr/>
      <dgm:t>
        <a:bodyPr/>
        <a:lstStyle/>
        <a:p>
          <a:r>
            <a:rPr lang="es-PE" dirty="0" smtClean="0"/>
            <a:t>Crías logradas a finales de julio de 2015 fue de 12 539; mientras que en dicho periodo, el número de crías muertas fue de 3636</a:t>
          </a:r>
          <a:endParaRPr lang="es-PE" dirty="0"/>
        </a:p>
      </dgm:t>
    </dgm:pt>
    <dgm:pt modelId="{91E5CE0E-F0DE-4F8B-AEB2-D87D3A9402BE}" type="parTrans" cxnId="{3C3BDC03-0B73-4731-9275-1FD90359FE11}">
      <dgm:prSet/>
      <dgm:spPr/>
      <dgm:t>
        <a:bodyPr/>
        <a:lstStyle/>
        <a:p>
          <a:endParaRPr lang="es-PE"/>
        </a:p>
      </dgm:t>
    </dgm:pt>
    <dgm:pt modelId="{0D0B65B1-5775-438E-8011-115A4418B3C1}" type="sibTrans" cxnId="{3C3BDC03-0B73-4731-9275-1FD90359FE11}">
      <dgm:prSet/>
      <dgm:spPr/>
      <dgm:t>
        <a:bodyPr/>
        <a:lstStyle/>
        <a:p>
          <a:endParaRPr lang="es-PE"/>
        </a:p>
      </dgm:t>
    </dgm:pt>
    <dgm:pt modelId="{545644AC-64CF-47F3-8B96-940190CDB37A}">
      <dgm:prSet phldrT="[Texto]"/>
      <dgm:spPr/>
      <dgm:t>
        <a:bodyPr/>
        <a:lstStyle/>
        <a:p>
          <a:r>
            <a:rPr lang="es-PE" dirty="0" smtClean="0"/>
            <a:t>Tasa de mortalidad en el distrito de Oropesa es de 29%</a:t>
          </a:r>
          <a:endParaRPr lang="es-PE" dirty="0"/>
        </a:p>
      </dgm:t>
    </dgm:pt>
    <dgm:pt modelId="{AE299246-C6B5-4A46-A5F2-78658F52513D}" type="parTrans" cxnId="{AA7E9FA7-C772-406F-AE2A-C0CF27ACDD9F}">
      <dgm:prSet/>
      <dgm:spPr/>
      <dgm:t>
        <a:bodyPr/>
        <a:lstStyle/>
        <a:p>
          <a:endParaRPr lang="es-PE"/>
        </a:p>
      </dgm:t>
    </dgm:pt>
    <dgm:pt modelId="{595551AF-11B5-4428-BF27-75853BAD20C9}" type="sibTrans" cxnId="{AA7E9FA7-C772-406F-AE2A-C0CF27ACDD9F}">
      <dgm:prSet/>
      <dgm:spPr/>
      <dgm:t>
        <a:bodyPr/>
        <a:lstStyle/>
        <a:p>
          <a:endParaRPr lang="es-PE"/>
        </a:p>
      </dgm:t>
    </dgm:pt>
    <dgm:pt modelId="{9EBFEAC4-78BE-430E-BDD7-2EAC80C792F0}">
      <dgm:prSet phldrT="[Texto]"/>
      <dgm:spPr/>
      <dgm:t>
        <a:bodyPr/>
        <a:lstStyle/>
        <a:p>
          <a:r>
            <a:rPr lang="es-PE" dirty="0" smtClean="0"/>
            <a:t>Investigaciones Tropicales y de altura de la UNSAAC, la mortalidad en alpacas crías en sur peruano 2001 al 2010 se encontraría entre 30 y 35% y según el CONCAS  </a:t>
          </a:r>
          <a:endParaRPr lang="es-PE" dirty="0"/>
        </a:p>
      </dgm:t>
    </dgm:pt>
    <dgm:pt modelId="{F98EF30B-ADA3-49A3-9E22-C586D13E912C}" type="parTrans" cxnId="{71749072-0D49-407C-9710-8BE63CBB185D}">
      <dgm:prSet/>
      <dgm:spPr/>
      <dgm:t>
        <a:bodyPr/>
        <a:lstStyle/>
        <a:p>
          <a:endParaRPr lang="es-PE"/>
        </a:p>
      </dgm:t>
    </dgm:pt>
    <dgm:pt modelId="{327FDBBF-2810-4CBC-8C6C-D352DD55A1EF}" type="sibTrans" cxnId="{71749072-0D49-407C-9710-8BE63CBB185D}">
      <dgm:prSet/>
      <dgm:spPr/>
      <dgm:t>
        <a:bodyPr/>
        <a:lstStyle/>
        <a:p>
          <a:endParaRPr lang="es-PE"/>
        </a:p>
      </dgm:t>
    </dgm:pt>
    <dgm:pt modelId="{395A8535-E623-4E30-993B-F37E0012E1C4}">
      <dgm:prSet phldrT="[Texto]"/>
      <dgm:spPr/>
      <dgm:t>
        <a:bodyPr/>
        <a:lstStyle/>
        <a:p>
          <a:endParaRPr lang="es-PE" dirty="0"/>
        </a:p>
      </dgm:t>
    </dgm:pt>
    <dgm:pt modelId="{23262F47-B343-4291-81C3-2580C3E51FCD}" type="parTrans" cxnId="{08837B05-55D2-4903-B119-62C6CE2C02D3}">
      <dgm:prSet/>
      <dgm:spPr/>
      <dgm:t>
        <a:bodyPr/>
        <a:lstStyle/>
        <a:p>
          <a:endParaRPr lang="es-PE"/>
        </a:p>
      </dgm:t>
    </dgm:pt>
    <dgm:pt modelId="{2AD36C36-91E1-4EBF-9CC5-7BFB02FDB7C8}" type="sibTrans" cxnId="{08837B05-55D2-4903-B119-62C6CE2C02D3}">
      <dgm:prSet/>
      <dgm:spPr/>
      <dgm:t>
        <a:bodyPr/>
        <a:lstStyle/>
        <a:p>
          <a:endParaRPr lang="es-PE"/>
        </a:p>
      </dgm:t>
    </dgm:pt>
    <dgm:pt modelId="{EDE46621-7986-4A25-BC34-5799250F512A}" type="pres">
      <dgm:prSet presAssocID="{4BB77E45-AAAD-4375-B489-9254D22D0E8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67DC944C-9F43-468F-B10B-948167D4FF2F}" type="pres">
      <dgm:prSet presAssocID="{75D47EC1-0B40-4329-BF61-A4D01DE94A68}" presName="parentLin" presStyleCnt="0"/>
      <dgm:spPr/>
    </dgm:pt>
    <dgm:pt modelId="{EC527E49-5790-427B-8B89-4266F30A877E}" type="pres">
      <dgm:prSet presAssocID="{75D47EC1-0B40-4329-BF61-A4D01DE94A68}" presName="parentLeftMargin" presStyleLbl="node1" presStyleIdx="0" presStyleCnt="1"/>
      <dgm:spPr/>
      <dgm:t>
        <a:bodyPr/>
        <a:lstStyle/>
        <a:p>
          <a:endParaRPr lang="es-PE"/>
        </a:p>
      </dgm:t>
    </dgm:pt>
    <dgm:pt modelId="{8A2978AC-9CAC-4671-B3C9-D7810C797CC3}" type="pres">
      <dgm:prSet presAssocID="{75D47EC1-0B40-4329-BF61-A4D01DE94A68}" presName="parentText" presStyleLbl="node1" presStyleIdx="0" presStyleCnt="1" custLinFactX="5835" custLinFactY="-200000" custLinFactNeighborX="100000" custLinFactNeighborY="-204742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3DD09E9-682E-4498-80C7-3DBE7A7997FB}" type="pres">
      <dgm:prSet presAssocID="{75D47EC1-0B40-4329-BF61-A4D01DE94A68}" presName="negativeSpace" presStyleCnt="0"/>
      <dgm:spPr/>
    </dgm:pt>
    <dgm:pt modelId="{911B3676-FEAC-4490-B58E-0A7E6F3A0FD7}" type="pres">
      <dgm:prSet presAssocID="{75D47EC1-0B40-4329-BF61-A4D01DE94A68}" presName="childText" presStyleLbl="conFgAcc1" presStyleIdx="0" presStyleCnt="1" custScaleY="107577" custLinFactY="-71506" custLinFactNeighborY="-10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F0C00CBD-8EE5-4412-B0C0-BD9F4400D354}" type="presOf" srcId="{9EBFEAC4-78BE-430E-BDD7-2EAC80C792F0}" destId="{911B3676-FEAC-4490-B58E-0A7E6F3A0FD7}" srcOrd="0" destOrd="3" presId="urn:microsoft.com/office/officeart/2005/8/layout/list1"/>
    <dgm:cxn modelId="{08837B05-55D2-4903-B119-62C6CE2C02D3}" srcId="{75D47EC1-0B40-4329-BF61-A4D01DE94A68}" destId="{395A8535-E623-4E30-993B-F37E0012E1C4}" srcOrd="0" destOrd="0" parTransId="{23262F47-B343-4291-81C3-2580C3E51FCD}" sibTransId="{2AD36C36-91E1-4EBF-9CC5-7BFB02FDB7C8}"/>
    <dgm:cxn modelId="{C72AB13F-CE3B-469F-B9CC-413E39316A1F}" type="presOf" srcId="{545644AC-64CF-47F3-8B96-940190CDB37A}" destId="{911B3676-FEAC-4490-B58E-0A7E6F3A0FD7}" srcOrd="0" destOrd="2" presId="urn:microsoft.com/office/officeart/2005/8/layout/list1"/>
    <dgm:cxn modelId="{3C3BDC03-0B73-4731-9275-1FD90359FE11}" srcId="{75D47EC1-0B40-4329-BF61-A4D01DE94A68}" destId="{4EAFAD41-9F17-4FD8-B361-6A2B60692864}" srcOrd="1" destOrd="0" parTransId="{91E5CE0E-F0DE-4F8B-AEB2-D87D3A9402BE}" sibTransId="{0D0B65B1-5775-438E-8011-115A4418B3C1}"/>
    <dgm:cxn modelId="{41D38B37-4723-4CFB-86B5-69F513B9B6CA}" srcId="{4BB77E45-AAAD-4375-B489-9254D22D0E87}" destId="{75D47EC1-0B40-4329-BF61-A4D01DE94A68}" srcOrd="0" destOrd="0" parTransId="{8ED5E755-A6DB-422F-A03B-91FB5A965BD8}" sibTransId="{5DBB455B-B160-47F2-8E8B-ECA1676A00C0}"/>
    <dgm:cxn modelId="{AD6545C4-F6F0-419E-9B83-DD61D1CEFD09}" type="presOf" srcId="{4BB77E45-AAAD-4375-B489-9254D22D0E87}" destId="{EDE46621-7986-4A25-BC34-5799250F512A}" srcOrd="0" destOrd="0" presId="urn:microsoft.com/office/officeart/2005/8/layout/list1"/>
    <dgm:cxn modelId="{AA7E9FA7-C772-406F-AE2A-C0CF27ACDD9F}" srcId="{75D47EC1-0B40-4329-BF61-A4D01DE94A68}" destId="{545644AC-64CF-47F3-8B96-940190CDB37A}" srcOrd="2" destOrd="0" parTransId="{AE299246-C6B5-4A46-A5F2-78658F52513D}" sibTransId="{595551AF-11B5-4428-BF27-75853BAD20C9}"/>
    <dgm:cxn modelId="{8B6F7F2F-2646-499B-A2B7-CA470B05B562}" type="presOf" srcId="{75D47EC1-0B40-4329-BF61-A4D01DE94A68}" destId="{EC527E49-5790-427B-8B89-4266F30A877E}" srcOrd="0" destOrd="0" presId="urn:microsoft.com/office/officeart/2005/8/layout/list1"/>
    <dgm:cxn modelId="{C6A31BF1-D758-4474-AE0D-67BC16C42317}" type="presOf" srcId="{4EAFAD41-9F17-4FD8-B361-6A2B60692864}" destId="{911B3676-FEAC-4490-B58E-0A7E6F3A0FD7}" srcOrd="0" destOrd="1" presId="urn:microsoft.com/office/officeart/2005/8/layout/list1"/>
    <dgm:cxn modelId="{71749072-0D49-407C-9710-8BE63CBB185D}" srcId="{75D47EC1-0B40-4329-BF61-A4D01DE94A68}" destId="{9EBFEAC4-78BE-430E-BDD7-2EAC80C792F0}" srcOrd="3" destOrd="0" parTransId="{F98EF30B-ADA3-49A3-9E22-C586D13E912C}" sibTransId="{327FDBBF-2810-4CBC-8C6C-D352DD55A1EF}"/>
    <dgm:cxn modelId="{932CAE5C-1866-4563-9920-56B56AD89BBB}" type="presOf" srcId="{75D47EC1-0B40-4329-BF61-A4D01DE94A68}" destId="{8A2978AC-9CAC-4671-B3C9-D7810C797CC3}" srcOrd="1" destOrd="0" presId="urn:microsoft.com/office/officeart/2005/8/layout/list1"/>
    <dgm:cxn modelId="{356AB4B9-F477-45A4-858F-192CEBDD173D}" type="presOf" srcId="{395A8535-E623-4E30-993B-F37E0012E1C4}" destId="{911B3676-FEAC-4490-B58E-0A7E6F3A0FD7}" srcOrd="0" destOrd="0" presId="urn:microsoft.com/office/officeart/2005/8/layout/list1"/>
    <dgm:cxn modelId="{718EA1EC-5694-499C-9732-A149986ACF68}" type="presParOf" srcId="{EDE46621-7986-4A25-BC34-5799250F512A}" destId="{67DC944C-9F43-468F-B10B-948167D4FF2F}" srcOrd="0" destOrd="0" presId="urn:microsoft.com/office/officeart/2005/8/layout/list1"/>
    <dgm:cxn modelId="{7D0C5506-CAA7-45B8-A713-345D944E074F}" type="presParOf" srcId="{67DC944C-9F43-468F-B10B-948167D4FF2F}" destId="{EC527E49-5790-427B-8B89-4266F30A877E}" srcOrd="0" destOrd="0" presId="urn:microsoft.com/office/officeart/2005/8/layout/list1"/>
    <dgm:cxn modelId="{BC7F296F-1D82-4F6F-813B-4807913F1638}" type="presParOf" srcId="{67DC944C-9F43-468F-B10B-948167D4FF2F}" destId="{8A2978AC-9CAC-4671-B3C9-D7810C797CC3}" srcOrd="1" destOrd="0" presId="urn:microsoft.com/office/officeart/2005/8/layout/list1"/>
    <dgm:cxn modelId="{02B81EEF-F1C6-4F7A-9F01-8B5FBAB9CD8D}" type="presParOf" srcId="{EDE46621-7986-4A25-BC34-5799250F512A}" destId="{73DD09E9-682E-4498-80C7-3DBE7A7997FB}" srcOrd="1" destOrd="0" presId="urn:microsoft.com/office/officeart/2005/8/layout/list1"/>
    <dgm:cxn modelId="{9658B678-0AD3-4355-93E4-5AC8CE631199}" type="presParOf" srcId="{EDE46621-7986-4A25-BC34-5799250F512A}" destId="{911B3676-FEAC-4490-B58E-0A7E6F3A0FD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2293F-15F5-48B3-ADC3-823DABDC3663}">
      <dsp:nvSpPr>
        <dsp:cNvPr id="0" name=""/>
        <dsp:cNvSpPr/>
      </dsp:nvSpPr>
      <dsp:spPr>
        <a:xfrm>
          <a:off x="0" y="275923"/>
          <a:ext cx="849694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9457" tIns="270764" rIns="65945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PE" sz="1400" kern="1200" dirty="0"/>
        </a:p>
      </dsp:txBody>
      <dsp:txXfrm>
        <a:off x="0" y="275923"/>
        <a:ext cx="8496942" cy="327600"/>
      </dsp:txXfrm>
    </dsp:sp>
    <dsp:sp modelId="{04DE683B-8BC2-4345-8EBD-3BA626956877}">
      <dsp:nvSpPr>
        <dsp:cNvPr id="0" name=""/>
        <dsp:cNvSpPr/>
      </dsp:nvSpPr>
      <dsp:spPr>
        <a:xfrm>
          <a:off x="424847" y="84043"/>
          <a:ext cx="5947859" cy="3837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815" tIns="0" rIns="22481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i="1" u="sng" kern="1200" dirty="0" smtClean="0">
              <a:solidFill>
                <a:schemeClr val="tx1"/>
              </a:solidFill>
            </a:rPr>
            <a:t>Catorce comunidades campesinas, anexos y sectores</a:t>
          </a:r>
          <a:endParaRPr lang="es-PE" sz="1800" kern="1200" dirty="0">
            <a:solidFill>
              <a:schemeClr val="tx1"/>
            </a:solidFill>
          </a:endParaRPr>
        </a:p>
      </dsp:txBody>
      <dsp:txXfrm>
        <a:off x="443581" y="102777"/>
        <a:ext cx="5910391" cy="346292"/>
      </dsp:txXfrm>
    </dsp:sp>
    <dsp:sp modelId="{40887701-3CBB-453B-B8DA-1CDA0D84A63A}">
      <dsp:nvSpPr>
        <dsp:cNvPr id="0" name=""/>
        <dsp:cNvSpPr/>
      </dsp:nvSpPr>
      <dsp:spPr>
        <a:xfrm>
          <a:off x="0" y="865603"/>
          <a:ext cx="8496942" cy="778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9457" tIns="270764" rIns="65945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 smtClean="0"/>
            <a:t>Asociación de criadores de camélidos sudamericanos de Sonccoccocha; Munay Paccocha; Apu Allpa; Apu Kilcata. Organizaciones económicas para la Asociatividad productiva rural.</a:t>
          </a:r>
          <a:endParaRPr lang="es-PE" sz="1400" kern="1200" dirty="0"/>
        </a:p>
      </dsp:txBody>
      <dsp:txXfrm>
        <a:off x="0" y="865603"/>
        <a:ext cx="8496942" cy="778050"/>
      </dsp:txXfrm>
    </dsp:sp>
    <dsp:sp modelId="{298DBA99-76C7-4ED4-A472-911688DBA5BF}">
      <dsp:nvSpPr>
        <dsp:cNvPr id="0" name=""/>
        <dsp:cNvSpPr/>
      </dsp:nvSpPr>
      <dsp:spPr>
        <a:xfrm>
          <a:off x="424847" y="673723"/>
          <a:ext cx="5947859" cy="383760"/>
        </a:xfrm>
        <a:prstGeom prst="roundRect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815" tIns="0" rIns="22481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i="1" u="sng" kern="1200" dirty="0" smtClean="0">
              <a:solidFill>
                <a:schemeClr val="tx1"/>
              </a:solidFill>
            </a:rPr>
            <a:t>Cooperativas y asociaciones de productores alpaqueros</a:t>
          </a:r>
          <a:endParaRPr lang="es-PE" sz="1800" kern="1200" dirty="0">
            <a:solidFill>
              <a:schemeClr val="tx1"/>
            </a:solidFill>
          </a:endParaRPr>
        </a:p>
      </dsp:txBody>
      <dsp:txXfrm>
        <a:off x="443581" y="692457"/>
        <a:ext cx="5910391" cy="346292"/>
      </dsp:txXfrm>
    </dsp:sp>
    <dsp:sp modelId="{61EADD0B-81A8-4F31-AC95-2121593CBAD0}">
      <dsp:nvSpPr>
        <dsp:cNvPr id="0" name=""/>
        <dsp:cNvSpPr/>
      </dsp:nvSpPr>
      <dsp:spPr>
        <a:xfrm>
          <a:off x="0" y="1905733"/>
          <a:ext cx="8496942" cy="573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9457" tIns="270764" rIns="65945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 smtClean="0"/>
            <a:t>Responsable de la promoción económica local.</a:t>
          </a:r>
          <a:endParaRPr lang="es-PE" sz="1400" kern="1200" dirty="0"/>
        </a:p>
      </dsp:txBody>
      <dsp:txXfrm>
        <a:off x="0" y="1905733"/>
        <a:ext cx="8496942" cy="573300"/>
      </dsp:txXfrm>
    </dsp:sp>
    <dsp:sp modelId="{AD40F383-110B-4065-9EA6-5AE79E5FAE71}">
      <dsp:nvSpPr>
        <dsp:cNvPr id="0" name=""/>
        <dsp:cNvSpPr/>
      </dsp:nvSpPr>
      <dsp:spPr>
        <a:xfrm>
          <a:off x="424847" y="1713853"/>
          <a:ext cx="5947859" cy="383760"/>
        </a:xfrm>
        <a:prstGeom prst="roundRect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815" tIns="0" rIns="22481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i="1" u="sng" kern="1200" dirty="0" smtClean="0">
              <a:solidFill>
                <a:schemeClr val="tx1"/>
              </a:solidFill>
            </a:rPr>
            <a:t>Municipalidad Distrital de Oropesa</a:t>
          </a:r>
          <a:endParaRPr lang="es-PE" sz="1800" kern="1200" dirty="0">
            <a:solidFill>
              <a:schemeClr val="tx1"/>
            </a:solidFill>
          </a:endParaRPr>
        </a:p>
      </dsp:txBody>
      <dsp:txXfrm>
        <a:off x="443581" y="1732587"/>
        <a:ext cx="5910391" cy="346292"/>
      </dsp:txXfrm>
    </dsp:sp>
    <dsp:sp modelId="{4C94A881-D227-4724-A6FB-F126E4296339}">
      <dsp:nvSpPr>
        <dsp:cNvPr id="0" name=""/>
        <dsp:cNvSpPr/>
      </dsp:nvSpPr>
      <dsp:spPr>
        <a:xfrm>
          <a:off x="0" y="2741113"/>
          <a:ext cx="8496942" cy="573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9457" tIns="270764" rIns="65945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 smtClean="0"/>
            <a:t>Cooperación internacional, que busca promover el desarrollo económico</a:t>
          </a:r>
          <a:endParaRPr lang="es-PE" sz="1400" kern="1200" dirty="0"/>
        </a:p>
      </dsp:txBody>
      <dsp:txXfrm>
        <a:off x="0" y="2741113"/>
        <a:ext cx="8496942" cy="573300"/>
      </dsp:txXfrm>
    </dsp:sp>
    <dsp:sp modelId="{3BDE3EFC-35C2-4670-94F2-C00A5D4AC33D}">
      <dsp:nvSpPr>
        <dsp:cNvPr id="0" name=""/>
        <dsp:cNvSpPr/>
      </dsp:nvSpPr>
      <dsp:spPr>
        <a:xfrm>
          <a:off x="424847" y="2549233"/>
          <a:ext cx="5947859" cy="383760"/>
        </a:xfrm>
        <a:prstGeom prst="roundRect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815" tIns="0" rIns="22481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i="1" u="sng" kern="1200" dirty="0" smtClean="0">
              <a:solidFill>
                <a:schemeClr val="tx1"/>
              </a:solidFill>
            </a:rPr>
            <a:t>Grupo de Voluntariado Civil (GVC)</a:t>
          </a:r>
          <a:r>
            <a:rPr lang="es-PE" sz="1800" b="1" i="1" kern="1200" dirty="0" smtClean="0">
              <a:solidFill>
                <a:schemeClr val="tx1"/>
              </a:solidFill>
            </a:rPr>
            <a:t>. </a:t>
          </a:r>
          <a:endParaRPr lang="es-PE" sz="1800" kern="1200" dirty="0">
            <a:solidFill>
              <a:schemeClr val="tx1"/>
            </a:solidFill>
          </a:endParaRPr>
        </a:p>
      </dsp:txBody>
      <dsp:txXfrm>
        <a:off x="443581" y="2567967"/>
        <a:ext cx="5910391" cy="346292"/>
      </dsp:txXfrm>
    </dsp:sp>
    <dsp:sp modelId="{ECCC5F64-63E4-438C-870E-25259929689B}">
      <dsp:nvSpPr>
        <dsp:cNvPr id="0" name=""/>
        <dsp:cNvSpPr/>
      </dsp:nvSpPr>
      <dsp:spPr>
        <a:xfrm>
          <a:off x="0" y="3576493"/>
          <a:ext cx="849694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FD965E-4131-4B86-9889-B7666F8830AC}">
      <dsp:nvSpPr>
        <dsp:cNvPr id="0" name=""/>
        <dsp:cNvSpPr/>
      </dsp:nvSpPr>
      <dsp:spPr>
        <a:xfrm>
          <a:off x="424847" y="3384613"/>
          <a:ext cx="5947859" cy="383760"/>
        </a:xfrm>
        <a:prstGeom prst="roundRect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815" tIns="0" rIns="22481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i="1" u="sng" kern="1200" dirty="0" smtClean="0">
              <a:solidFill>
                <a:schemeClr val="tx1"/>
              </a:solidFill>
            </a:rPr>
            <a:t>Iglesia Evangélica Peruana</a:t>
          </a:r>
          <a:endParaRPr lang="es-PE" sz="1800" kern="1200" dirty="0">
            <a:solidFill>
              <a:schemeClr val="tx1"/>
            </a:solidFill>
          </a:endParaRPr>
        </a:p>
      </dsp:txBody>
      <dsp:txXfrm>
        <a:off x="443581" y="3403347"/>
        <a:ext cx="5910391" cy="346292"/>
      </dsp:txXfrm>
    </dsp:sp>
    <dsp:sp modelId="{8E876EDD-AA9F-4869-8AB2-D239CAD6B2BB}">
      <dsp:nvSpPr>
        <dsp:cNvPr id="0" name=""/>
        <dsp:cNvSpPr/>
      </dsp:nvSpPr>
      <dsp:spPr>
        <a:xfrm>
          <a:off x="0" y="4166174"/>
          <a:ext cx="8496942" cy="778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9457" tIns="270764" rIns="65945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 smtClean="0"/>
            <a:t>Proyecto Anama. Empresa privada que busca la explotación de los recursos mineros disponibles en el distrito.</a:t>
          </a:r>
          <a:endParaRPr lang="es-PE" sz="1400" kern="1200" dirty="0"/>
        </a:p>
      </dsp:txBody>
      <dsp:txXfrm>
        <a:off x="0" y="4166174"/>
        <a:ext cx="8496942" cy="778050"/>
      </dsp:txXfrm>
    </dsp:sp>
    <dsp:sp modelId="{43EF0A56-C165-4186-AB6C-5E83217A84D9}">
      <dsp:nvSpPr>
        <dsp:cNvPr id="0" name=""/>
        <dsp:cNvSpPr/>
      </dsp:nvSpPr>
      <dsp:spPr>
        <a:xfrm>
          <a:off x="424847" y="3974294"/>
          <a:ext cx="5947859" cy="38376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815" tIns="0" rIns="22481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i="1" u="sng" kern="1200" dirty="0" smtClean="0">
              <a:solidFill>
                <a:schemeClr val="tx1"/>
              </a:solidFill>
            </a:rPr>
            <a:t>Empresas mineras</a:t>
          </a:r>
          <a:endParaRPr lang="es-PE" sz="1800" kern="1200" dirty="0">
            <a:solidFill>
              <a:schemeClr val="tx1"/>
            </a:solidFill>
          </a:endParaRPr>
        </a:p>
      </dsp:txBody>
      <dsp:txXfrm>
        <a:off x="443581" y="3993028"/>
        <a:ext cx="5910391" cy="346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7866EF-7580-4328-B598-9929967DFE97}">
      <dsp:nvSpPr>
        <dsp:cNvPr id="0" name=""/>
        <dsp:cNvSpPr/>
      </dsp:nvSpPr>
      <dsp:spPr>
        <a:xfrm>
          <a:off x="0" y="353319"/>
          <a:ext cx="8136904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514" tIns="333248" rIns="63151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600" kern="1200" dirty="0" smtClean="0"/>
            <a:t>Ente rector del sector agropecuario a nivel nacional, formula y ejecuta diversas políticas, programas y proyectos en el sector.</a:t>
          </a:r>
          <a:endParaRPr lang="es-PE" sz="1600" kern="1200" dirty="0"/>
        </a:p>
      </dsp:txBody>
      <dsp:txXfrm>
        <a:off x="0" y="353319"/>
        <a:ext cx="8136904" cy="907200"/>
      </dsp:txXfrm>
    </dsp:sp>
    <dsp:sp modelId="{7613603D-4271-47AF-8CA7-487E06ABA5B0}">
      <dsp:nvSpPr>
        <dsp:cNvPr id="0" name=""/>
        <dsp:cNvSpPr/>
      </dsp:nvSpPr>
      <dsp:spPr>
        <a:xfrm>
          <a:off x="319934" y="0"/>
          <a:ext cx="5695832" cy="4723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i="1" u="sng" kern="1200" dirty="0" smtClean="0">
              <a:solidFill>
                <a:schemeClr val="tx1"/>
              </a:solidFill>
            </a:rPr>
            <a:t>Ministerio de Agricultura y Riego (MINAGRI)</a:t>
          </a:r>
          <a:r>
            <a:rPr lang="es-PE" sz="1800" b="1" i="1" kern="1200" dirty="0" smtClean="0">
              <a:solidFill>
                <a:schemeClr val="tx1"/>
              </a:solidFill>
            </a:rPr>
            <a:t>. </a:t>
          </a:r>
          <a:endParaRPr lang="es-PE" sz="1800" kern="1200" dirty="0">
            <a:solidFill>
              <a:schemeClr val="tx1"/>
            </a:solidFill>
          </a:endParaRPr>
        </a:p>
      </dsp:txBody>
      <dsp:txXfrm>
        <a:off x="342991" y="23057"/>
        <a:ext cx="5649718" cy="426206"/>
      </dsp:txXfrm>
    </dsp:sp>
    <dsp:sp modelId="{27A9DCAC-D685-45E7-91E3-AE926B61F191}">
      <dsp:nvSpPr>
        <dsp:cNvPr id="0" name=""/>
        <dsp:cNvSpPr/>
      </dsp:nvSpPr>
      <dsp:spPr>
        <a:xfrm>
          <a:off x="0" y="1583079"/>
          <a:ext cx="8136904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514" tIns="333248" rIns="63151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600" kern="1200" dirty="0" smtClean="0"/>
            <a:t>Organización de cooperación internacional, que busca promover el desarrollo económico a escala local en el distrito.</a:t>
          </a:r>
          <a:endParaRPr lang="es-PE" sz="1600" kern="1200" dirty="0"/>
        </a:p>
      </dsp:txBody>
      <dsp:txXfrm>
        <a:off x="0" y="1583079"/>
        <a:ext cx="8136904" cy="907200"/>
      </dsp:txXfrm>
    </dsp:sp>
    <dsp:sp modelId="{BA32AF33-62CE-4383-83AF-4B8609FAE492}">
      <dsp:nvSpPr>
        <dsp:cNvPr id="0" name=""/>
        <dsp:cNvSpPr/>
      </dsp:nvSpPr>
      <dsp:spPr>
        <a:xfrm>
          <a:off x="406845" y="1346919"/>
          <a:ext cx="5695832" cy="472320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i="1" u="sng" kern="1200" dirty="0" smtClean="0">
              <a:solidFill>
                <a:schemeClr val="tx1"/>
              </a:solidFill>
            </a:rPr>
            <a:t>Instituto de Investigación para el Desarrollo (IRD)</a:t>
          </a:r>
          <a:r>
            <a:rPr lang="es-PE" sz="1800" b="1" i="1" kern="1200" dirty="0" smtClean="0">
              <a:solidFill>
                <a:schemeClr val="tx1"/>
              </a:solidFill>
            </a:rPr>
            <a:t>. </a:t>
          </a:r>
          <a:endParaRPr lang="es-PE" sz="1800" kern="1200" dirty="0">
            <a:solidFill>
              <a:schemeClr val="tx1"/>
            </a:solidFill>
          </a:endParaRPr>
        </a:p>
      </dsp:txBody>
      <dsp:txXfrm>
        <a:off x="429902" y="1369976"/>
        <a:ext cx="5649718" cy="426206"/>
      </dsp:txXfrm>
    </dsp:sp>
    <dsp:sp modelId="{2F2FABCC-7BCF-4BEA-AA5A-ECB38F2F5611}">
      <dsp:nvSpPr>
        <dsp:cNvPr id="0" name=""/>
        <dsp:cNvSpPr/>
      </dsp:nvSpPr>
      <dsp:spPr>
        <a:xfrm>
          <a:off x="0" y="2812840"/>
          <a:ext cx="8136904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514" tIns="333248" rIns="63151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600" kern="1200" dirty="0" smtClean="0"/>
            <a:t>Programa Juntos y Programa Pensión 65. Programas sociales de carácter protector que buscan contribuir a la reducción de la pobreza de grupos vulnerables a escala nacional.</a:t>
          </a:r>
          <a:endParaRPr lang="es-PE" sz="1600" kern="1200" dirty="0"/>
        </a:p>
      </dsp:txBody>
      <dsp:txXfrm>
        <a:off x="0" y="2812840"/>
        <a:ext cx="8136904" cy="1134000"/>
      </dsp:txXfrm>
    </dsp:sp>
    <dsp:sp modelId="{24F0ECA8-F7AC-45FB-A446-870045A51D23}">
      <dsp:nvSpPr>
        <dsp:cNvPr id="0" name=""/>
        <dsp:cNvSpPr/>
      </dsp:nvSpPr>
      <dsp:spPr>
        <a:xfrm>
          <a:off x="406845" y="2576680"/>
          <a:ext cx="5695832" cy="47232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i="1" u="sng" kern="1200" dirty="0" smtClean="0">
              <a:solidFill>
                <a:schemeClr val="tx1"/>
              </a:solidFill>
            </a:rPr>
            <a:t>Programas Sociales del Ministerio de Inclusión y Desarrollo Social (MIDIS)</a:t>
          </a:r>
          <a:r>
            <a:rPr lang="es-PE" sz="1800" b="1" i="1" kern="1200" dirty="0" smtClean="0">
              <a:solidFill>
                <a:schemeClr val="tx1"/>
              </a:solidFill>
            </a:rPr>
            <a:t>:</a:t>
          </a:r>
          <a:endParaRPr lang="es-PE" sz="1800" kern="1200" dirty="0">
            <a:solidFill>
              <a:schemeClr val="tx1"/>
            </a:solidFill>
          </a:endParaRPr>
        </a:p>
      </dsp:txBody>
      <dsp:txXfrm>
        <a:off x="429902" y="2599737"/>
        <a:ext cx="5649718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000974-0692-4D4A-AA2C-DA1F3B7CF610}">
      <dsp:nvSpPr>
        <dsp:cNvPr id="0" name=""/>
        <dsp:cNvSpPr/>
      </dsp:nvSpPr>
      <dsp:spPr>
        <a:xfrm>
          <a:off x="0" y="352864"/>
          <a:ext cx="7992888" cy="99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337" tIns="291592" rIns="62033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 smtClean="0"/>
            <a:t>Proyecto ProFibra. Institución gubernamental a nivel regional que busca promover el desarrollo económico; en particular, a través del Proyecto ProFibra, buscaría promover la mejora en la calidad de la fibra de la alpaca.</a:t>
          </a:r>
          <a:endParaRPr lang="es-PE" sz="1400" kern="1200" dirty="0"/>
        </a:p>
      </dsp:txBody>
      <dsp:txXfrm>
        <a:off x="0" y="352864"/>
        <a:ext cx="7992888" cy="992250"/>
      </dsp:txXfrm>
    </dsp:sp>
    <dsp:sp modelId="{ECB0107A-3BDC-4F0E-9670-877FE2EF732C}">
      <dsp:nvSpPr>
        <dsp:cNvPr id="0" name=""/>
        <dsp:cNvSpPr/>
      </dsp:nvSpPr>
      <dsp:spPr>
        <a:xfrm>
          <a:off x="399644" y="146224"/>
          <a:ext cx="5595021" cy="413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i="1" u="sng" kern="1200" dirty="0" smtClean="0">
              <a:solidFill>
                <a:schemeClr val="tx1"/>
              </a:solidFill>
            </a:rPr>
            <a:t>Gobierno Regional Apurímac</a:t>
          </a:r>
          <a:endParaRPr lang="es-PE" sz="1800" kern="1200" dirty="0">
            <a:solidFill>
              <a:schemeClr val="tx1"/>
            </a:solidFill>
          </a:endParaRPr>
        </a:p>
      </dsp:txBody>
      <dsp:txXfrm>
        <a:off x="419819" y="166399"/>
        <a:ext cx="5554671" cy="372930"/>
      </dsp:txXfrm>
    </dsp:sp>
    <dsp:sp modelId="{9E710CCF-EA36-40E1-9448-F7AA67EEEEAB}">
      <dsp:nvSpPr>
        <dsp:cNvPr id="0" name=""/>
        <dsp:cNvSpPr/>
      </dsp:nvSpPr>
      <dsp:spPr>
        <a:xfrm>
          <a:off x="0" y="1627354"/>
          <a:ext cx="7992888" cy="793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337" tIns="291592" rIns="62033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b="1" i="1" kern="1200" dirty="0" smtClean="0"/>
            <a:t>. </a:t>
          </a:r>
          <a:r>
            <a:rPr lang="es-PE" sz="1400" kern="1200" dirty="0" smtClean="0"/>
            <a:t>Instituciones de microfinanzas que promueven el acceso a servicios financieros, las cuales otorgan créditos a sus socios</a:t>
          </a:r>
          <a:endParaRPr lang="es-PE" sz="1400" kern="1200" dirty="0"/>
        </a:p>
      </dsp:txBody>
      <dsp:txXfrm>
        <a:off x="0" y="1627354"/>
        <a:ext cx="7992888" cy="793800"/>
      </dsp:txXfrm>
    </dsp:sp>
    <dsp:sp modelId="{6EA8E1A3-DBF2-4BA5-9A0B-CBCFC0FEB510}">
      <dsp:nvSpPr>
        <dsp:cNvPr id="0" name=""/>
        <dsp:cNvSpPr/>
      </dsp:nvSpPr>
      <dsp:spPr>
        <a:xfrm>
          <a:off x="399644" y="1420714"/>
          <a:ext cx="5595021" cy="413280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i="1" u="sng" kern="1200" dirty="0" smtClean="0">
              <a:solidFill>
                <a:schemeClr val="tx1"/>
              </a:solidFill>
            </a:rPr>
            <a:t>Cooperativas de Ahorro y Crédito</a:t>
          </a:r>
          <a:r>
            <a:rPr lang="es-PE" sz="1800" b="1" i="1" kern="1200" dirty="0" smtClean="0">
              <a:solidFill>
                <a:schemeClr val="tx1"/>
              </a:solidFill>
            </a:rPr>
            <a:t>. </a:t>
          </a:r>
          <a:endParaRPr lang="es-PE" sz="1800" kern="1200" dirty="0">
            <a:solidFill>
              <a:schemeClr val="tx1"/>
            </a:solidFill>
          </a:endParaRPr>
        </a:p>
      </dsp:txBody>
      <dsp:txXfrm>
        <a:off x="419819" y="1440889"/>
        <a:ext cx="5554671" cy="372930"/>
      </dsp:txXfrm>
    </dsp:sp>
    <dsp:sp modelId="{AFDDFEE1-FD4A-40AF-ACC6-83100E44C916}">
      <dsp:nvSpPr>
        <dsp:cNvPr id="0" name=""/>
        <dsp:cNvSpPr/>
      </dsp:nvSpPr>
      <dsp:spPr>
        <a:xfrm>
          <a:off x="0" y="2703394"/>
          <a:ext cx="7992888" cy="793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337" tIns="291592" rIns="62033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 smtClean="0"/>
            <a:t>Asociación San Marcos, Asociación Rikchary Huayna. Constituyen organizaciones económicas para la Asociatividad productiva rural.</a:t>
          </a:r>
          <a:endParaRPr lang="es-PE" sz="1400" kern="1200" dirty="0"/>
        </a:p>
      </dsp:txBody>
      <dsp:txXfrm>
        <a:off x="0" y="2703394"/>
        <a:ext cx="7992888" cy="793800"/>
      </dsp:txXfrm>
    </dsp:sp>
    <dsp:sp modelId="{3852E510-1FD0-4293-BB6E-4A620FB46FD7}">
      <dsp:nvSpPr>
        <dsp:cNvPr id="0" name=""/>
        <dsp:cNvSpPr/>
      </dsp:nvSpPr>
      <dsp:spPr>
        <a:xfrm>
          <a:off x="399644" y="2496754"/>
          <a:ext cx="5595021" cy="413280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i="1" u="sng" kern="1200" dirty="0" smtClean="0">
              <a:solidFill>
                <a:schemeClr val="tx1"/>
              </a:solidFill>
            </a:rPr>
            <a:t>Cooperativas y asociaciones de productores de cuyes</a:t>
          </a:r>
          <a:r>
            <a:rPr lang="es-PE" sz="1800" b="1" i="1" kern="1200" dirty="0" smtClean="0">
              <a:solidFill>
                <a:schemeClr val="tx1"/>
              </a:solidFill>
            </a:rPr>
            <a:t>: </a:t>
          </a:r>
          <a:endParaRPr lang="es-PE" sz="1800" kern="1200" dirty="0">
            <a:solidFill>
              <a:schemeClr val="tx1"/>
            </a:solidFill>
          </a:endParaRPr>
        </a:p>
      </dsp:txBody>
      <dsp:txXfrm>
        <a:off x="419819" y="2516929"/>
        <a:ext cx="5554671" cy="372930"/>
      </dsp:txXfrm>
    </dsp:sp>
    <dsp:sp modelId="{58D3C63B-8049-405E-8A64-B1ECDBEEAE80}">
      <dsp:nvSpPr>
        <dsp:cNvPr id="0" name=""/>
        <dsp:cNvSpPr/>
      </dsp:nvSpPr>
      <dsp:spPr>
        <a:xfrm>
          <a:off x="0" y="3779434"/>
          <a:ext cx="7992888" cy="99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337" tIns="291592" rIns="62033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smtClean="0"/>
            <a:t>: Asociación de productores de hortalizas y frutícola de Totora-Oropesa. Constituyen organizaciones económicas para la Asociatividad productiva rural; no obstante, estas asociaciones no se encuentran articulas entre sí.</a:t>
          </a:r>
          <a:endParaRPr lang="es-PE" sz="1400" kern="1200"/>
        </a:p>
      </dsp:txBody>
      <dsp:txXfrm>
        <a:off x="0" y="3779434"/>
        <a:ext cx="7992888" cy="992250"/>
      </dsp:txXfrm>
    </dsp:sp>
    <dsp:sp modelId="{A56D1FA9-4674-4946-A474-0F055DB5378F}">
      <dsp:nvSpPr>
        <dsp:cNvPr id="0" name=""/>
        <dsp:cNvSpPr/>
      </dsp:nvSpPr>
      <dsp:spPr>
        <a:xfrm>
          <a:off x="399644" y="3572794"/>
          <a:ext cx="5595021" cy="41328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i="1" u="sng" kern="1200" dirty="0" smtClean="0">
              <a:solidFill>
                <a:schemeClr val="tx1"/>
              </a:solidFill>
            </a:rPr>
            <a:t>Asociaciones de productores agrícolas</a:t>
          </a:r>
          <a:r>
            <a:rPr lang="es-PE" sz="1800" b="1" i="1" kern="1200" dirty="0" smtClean="0">
              <a:solidFill>
                <a:schemeClr val="tx1"/>
              </a:solidFill>
            </a:rPr>
            <a:t>: </a:t>
          </a:r>
          <a:endParaRPr lang="es-PE" sz="1800" kern="1200" dirty="0">
            <a:solidFill>
              <a:schemeClr val="tx1"/>
            </a:solidFill>
          </a:endParaRPr>
        </a:p>
      </dsp:txBody>
      <dsp:txXfrm>
        <a:off x="419819" y="3592969"/>
        <a:ext cx="5554671" cy="3729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B2A5BA-BB07-4A4E-A6AE-F05E156AF54B}">
      <dsp:nvSpPr>
        <dsp:cNvPr id="0" name=""/>
        <dsp:cNvSpPr/>
      </dsp:nvSpPr>
      <dsp:spPr>
        <a:xfrm>
          <a:off x="1548375" y="2488561"/>
          <a:ext cx="572562" cy="1804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6281" y="0"/>
              </a:lnTo>
              <a:lnTo>
                <a:pt x="286281" y="1804088"/>
              </a:lnTo>
              <a:lnTo>
                <a:pt x="572562" y="180408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600" kern="1200"/>
        </a:p>
      </dsp:txBody>
      <dsp:txXfrm>
        <a:off x="1787337" y="3343287"/>
        <a:ext cx="94638" cy="94638"/>
      </dsp:txXfrm>
    </dsp:sp>
    <dsp:sp modelId="{63966CA3-318F-41FD-8A3F-10FDF6749B04}">
      <dsp:nvSpPr>
        <dsp:cNvPr id="0" name=""/>
        <dsp:cNvSpPr/>
      </dsp:nvSpPr>
      <dsp:spPr>
        <a:xfrm>
          <a:off x="1548375" y="2488561"/>
          <a:ext cx="642928" cy="781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1464" y="0"/>
              </a:lnTo>
              <a:lnTo>
                <a:pt x="321464" y="781495"/>
              </a:lnTo>
              <a:lnTo>
                <a:pt x="642928" y="78149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700" kern="1200"/>
        </a:p>
      </dsp:txBody>
      <dsp:txXfrm>
        <a:off x="1844540" y="2854010"/>
        <a:ext cx="50598" cy="50598"/>
      </dsp:txXfrm>
    </dsp:sp>
    <dsp:sp modelId="{0C34F262-7215-43D4-BCA8-7874662D54BC}">
      <dsp:nvSpPr>
        <dsp:cNvPr id="0" name=""/>
        <dsp:cNvSpPr/>
      </dsp:nvSpPr>
      <dsp:spPr>
        <a:xfrm>
          <a:off x="1548375" y="2104366"/>
          <a:ext cx="637910" cy="384195"/>
        </a:xfrm>
        <a:custGeom>
          <a:avLst/>
          <a:gdLst/>
          <a:ahLst/>
          <a:cxnLst/>
          <a:rect l="0" t="0" r="0" b="0"/>
          <a:pathLst>
            <a:path>
              <a:moveTo>
                <a:pt x="0" y="384195"/>
              </a:moveTo>
              <a:lnTo>
                <a:pt x="318955" y="384195"/>
              </a:lnTo>
              <a:lnTo>
                <a:pt x="318955" y="0"/>
              </a:lnTo>
              <a:lnTo>
                <a:pt x="637910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600" kern="1200"/>
        </a:p>
      </dsp:txBody>
      <dsp:txXfrm>
        <a:off x="1848713" y="2277847"/>
        <a:ext cx="37233" cy="37233"/>
      </dsp:txXfrm>
    </dsp:sp>
    <dsp:sp modelId="{0B83A811-F513-40E2-A99C-438A094967A8}">
      <dsp:nvSpPr>
        <dsp:cNvPr id="0" name=""/>
        <dsp:cNvSpPr/>
      </dsp:nvSpPr>
      <dsp:spPr>
        <a:xfrm>
          <a:off x="1548375" y="1165849"/>
          <a:ext cx="570918" cy="1322712"/>
        </a:xfrm>
        <a:custGeom>
          <a:avLst/>
          <a:gdLst/>
          <a:ahLst/>
          <a:cxnLst/>
          <a:rect l="0" t="0" r="0" b="0"/>
          <a:pathLst>
            <a:path>
              <a:moveTo>
                <a:pt x="0" y="1322712"/>
              </a:moveTo>
              <a:lnTo>
                <a:pt x="285459" y="1322712"/>
              </a:lnTo>
              <a:lnTo>
                <a:pt x="285459" y="0"/>
              </a:lnTo>
              <a:lnTo>
                <a:pt x="570918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600" kern="1200"/>
        </a:p>
      </dsp:txBody>
      <dsp:txXfrm>
        <a:off x="1797817" y="1791189"/>
        <a:ext cx="72033" cy="72033"/>
      </dsp:txXfrm>
    </dsp:sp>
    <dsp:sp modelId="{E9730534-3789-4B84-93F3-D2AE85AFD999}">
      <dsp:nvSpPr>
        <dsp:cNvPr id="0" name=""/>
        <dsp:cNvSpPr/>
      </dsp:nvSpPr>
      <dsp:spPr>
        <a:xfrm>
          <a:off x="1548375" y="333609"/>
          <a:ext cx="576772" cy="2154952"/>
        </a:xfrm>
        <a:custGeom>
          <a:avLst/>
          <a:gdLst/>
          <a:ahLst/>
          <a:cxnLst/>
          <a:rect l="0" t="0" r="0" b="0"/>
          <a:pathLst>
            <a:path>
              <a:moveTo>
                <a:pt x="0" y="2154952"/>
              </a:moveTo>
              <a:lnTo>
                <a:pt x="288386" y="2154952"/>
              </a:lnTo>
              <a:lnTo>
                <a:pt x="288386" y="0"/>
              </a:lnTo>
              <a:lnTo>
                <a:pt x="576772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700" kern="1200"/>
        </a:p>
      </dsp:txBody>
      <dsp:txXfrm>
        <a:off x="1780991" y="1355315"/>
        <a:ext cx="111540" cy="111540"/>
      </dsp:txXfrm>
    </dsp:sp>
    <dsp:sp modelId="{CECC0FB7-5019-4156-8CA9-B19EDF531D8C}">
      <dsp:nvSpPr>
        <dsp:cNvPr id="0" name=""/>
        <dsp:cNvSpPr/>
      </dsp:nvSpPr>
      <dsp:spPr>
        <a:xfrm rot="16200000">
          <a:off x="-1204991" y="2048948"/>
          <a:ext cx="4627506" cy="879226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3200" b="1" kern="1200" dirty="0" smtClean="0"/>
            <a:t>Características socioeconómicas</a:t>
          </a:r>
          <a:endParaRPr lang="es-PE" sz="3200" kern="1200" dirty="0"/>
        </a:p>
      </dsp:txBody>
      <dsp:txXfrm>
        <a:off x="-1204991" y="2048948"/>
        <a:ext cx="4627506" cy="879226"/>
      </dsp:txXfrm>
    </dsp:sp>
    <dsp:sp modelId="{CA69DA4E-738A-4C0B-8452-E9AA17F6A7F8}">
      <dsp:nvSpPr>
        <dsp:cNvPr id="0" name=""/>
        <dsp:cNvSpPr/>
      </dsp:nvSpPr>
      <dsp:spPr>
        <a:xfrm>
          <a:off x="2125147" y="2989"/>
          <a:ext cx="2929831" cy="66123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b="1" i="1" kern="1200" dirty="0" smtClean="0"/>
            <a:t>Edad de los productores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kern="1200" dirty="0" smtClean="0"/>
            <a:t>48 años de edad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1400" kern="1200" dirty="0"/>
        </a:p>
      </dsp:txBody>
      <dsp:txXfrm>
        <a:off x="2125147" y="2989"/>
        <a:ext cx="2929831" cy="661239"/>
      </dsp:txXfrm>
    </dsp:sp>
    <dsp:sp modelId="{ACBC7145-6D2C-49F5-9B52-7B1CFAE4CFED}">
      <dsp:nvSpPr>
        <dsp:cNvPr id="0" name=""/>
        <dsp:cNvSpPr/>
      </dsp:nvSpPr>
      <dsp:spPr>
        <a:xfrm>
          <a:off x="2119293" y="810954"/>
          <a:ext cx="2894013" cy="70979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b="1" i="1" kern="1200" dirty="0" smtClean="0"/>
            <a:t>Sexo de los productores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0" i="1" kern="1200" dirty="0" smtClean="0"/>
            <a:t>66% varones y 34% mujeres</a:t>
          </a:r>
          <a:endParaRPr lang="es-PE" sz="1400" b="0" kern="1200" dirty="0"/>
        </a:p>
      </dsp:txBody>
      <dsp:txXfrm>
        <a:off x="2119293" y="810954"/>
        <a:ext cx="2894013" cy="709790"/>
      </dsp:txXfrm>
    </dsp:sp>
    <dsp:sp modelId="{1B4691B7-337B-456E-87DC-DFB61F7129F9}">
      <dsp:nvSpPr>
        <dsp:cNvPr id="0" name=""/>
        <dsp:cNvSpPr/>
      </dsp:nvSpPr>
      <dsp:spPr>
        <a:xfrm>
          <a:off x="2186285" y="1664753"/>
          <a:ext cx="2894013" cy="879226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b="1" kern="1200" dirty="0" smtClean="0"/>
            <a:t>N° de integrantes de la familia</a:t>
          </a:r>
          <a:r>
            <a:rPr lang="es-PE" sz="1400" b="1" kern="1200" dirty="0" smtClean="0"/>
            <a:t>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kern="1200" dirty="0" smtClean="0"/>
            <a:t>  </a:t>
          </a:r>
          <a:r>
            <a:rPr lang="es-PE" sz="1400" b="0" kern="1200" dirty="0" smtClean="0"/>
            <a:t>M</a:t>
          </a:r>
          <a:r>
            <a:rPr lang="es-PE" sz="1400" kern="1200" dirty="0" smtClean="0"/>
            <a:t>iembros por hogar 4 y número permanente de la familia  2 y 3 miembros</a:t>
          </a:r>
          <a:endParaRPr lang="es-PE" sz="1400" kern="1200" dirty="0"/>
        </a:p>
      </dsp:txBody>
      <dsp:txXfrm>
        <a:off x="2186285" y="1664753"/>
        <a:ext cx="2894013" cy="879226"/>
      </dsp:txXfrm>
    </dsp:sp>
    <dsp:sp modelId="{34C236A1-D5A0-45E5-BF63-0990B859E0EB}">
      <dsp:nvSpPr>
        <dsp:cNvPr id="0" name=""/>
        <dsp:cNvSpPr/>
      </dsp:nvSpPr>
      <dsp:spPr>
        <a:xfrm>
          <a:off x="2191303" y="2672865"/>
          <a:ext cx="2894013" cy="1194385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b="1" i="1" kern="1200" dirty="0" smtClean="0"/>
            <a:t>Logro educativo</a:t>
          </a:r>
          <a:r>
            <a:rPr lang="es-PE" sz="1600" b="0" i="1" kern="1200" dirty="0" smtClean="0"/>
            <a:t>.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kern="1200" dirty="0" smtClean="0"/>
            <a:t>Ningún nivel educativo (39%).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PE" sz="1400" kern="1200" dirty="0" smtClean="0"/>
            <a:t>Primaria incompleta (34%); 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PE" sz="1400" kern="1200" dirty="0" smtClean="0"/>
            <a:t>Nivel secundario (16%) y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PE" sz="1400" kern="1200" dirty="0" smtClean="0"/>
            <a:t> Estudios superiores (1.3%).</a:t>
          </a:r>
          <a:endParaRPr lang="es-PE" sz="1400" kern="1200" dirty="0"/>
        </a:p>
      </dsp:txBody>
      <dsp:txXfrm>
        <a:off x="2191303" y="2672865"/>
        <a:ext cx="2894013" cy="1194385"/>
      </dsp:txXfrm>
    </dsp:sp>
    <dsp:sp modelId="{F9A577C2-9BD9-4A9C-89F4-56CD9044C62C}">
      <dsp:nvSpPr>
        <dsp:cNvPr id="0" name=""/>
        <dsp:cNvSpPr/>
      </dsp:nvSpPr>
      <dsp:spPr>
        <a:xfrm>
          <a:off x="2120937" y="3969012"/>
          <a:ext cx="2883862" cy="647277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i="1" kern="1200" dirty="0" smtClean="0"/>
            <a:t>Cobertura de programas sociales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i="1" kern="1200" dirty="0" smtClean="0"/>
            <a:t> </a:t>
          </a:r>
          <a:r>
            <a:rPr lang="es-PE" sz="1400" b="0" i="1" kern="1200" dirty="0" smtClean="0"/>
            <a:t>48% </a:t>
          </a:r>
          <a:r>
            <a:rPr lang="es-PE" sz="1400" b="0" kern="1200" dirty="0" smtClean="0"/>
            <a:t>Programa Juntos</a:t>
          </a:r>
          <a:endParaRPr lang="es-PE" sz="1400" b="0" kern="1200" dirty="0"/>
        </a:p>
      </dsp:txBody>
      <dsp:txXfrm>
        <a:off x="2120937" y="3969012"/>
        <a:ext cx="2883862" cy="6472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59153-AB80-46C9-833E-381DE1C17274}">
      <dsp:nvSpPr>
        <dsp:cNvPr id="0" name=""/>
        <dsp:cNvSpPr/>
      </dsp:nvSpPr>
      <dsp:spPr>
        <a:xfrm>
          <a:off x="957725" y="2852221"/>
          <a:ext cx="314182" cy="2567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091" y="0"/>
              </a:lnTo>
              <a:lnTo>
                <a:pt x="157091" y="2567599"/>
              </a:lnTo>
              <a:lnTo>
                <a:pt x="314182" y="2567599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1200" kern="1200" dirty="0">
            <a:solidFill>
              <a:schemeClr val="tx1"/>
            </a:solidFill>
          </a:endParaRPr>
        </a:p>
      </dsp:txBody>
      <dsp:txXfrm>
        <a:off x="1050147" y="4071352"/>
        <a:ext cx="129337" cy="129337"/>
      </dsp:txXfrm>
    </dsp:sp>
    <dsp:sp modelId="{6AA25466-F2BE-407A-8E2A-111EC1479A66}">
      <dsp:nvSpPr>
        <dsp:cNvPr id="0" name=""/>
        <dsp:cNvSpPr/>
      </dsp:nvSpPr>
      <dsp:spPr>
        <a:xfrm>
          <a:off x="957725" y="2852221"/>
          <a:ext cx="339546" cy="21831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9773" y="0"/>
              </a:lnTo>
              <a:lnTo>
                <a:pt x="169773" y="2183146"/>
              </a:lnTo>
              <a:lnTo>
                <a:pt x="339546" y="218314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700" kern="1200"/>
        </a:p>
      </dsp:txBody>
      <dsp:txXfrm>
        <a:off x="1072263" y="3888559"/>
        <a:ext cx="110469" cy="110469"/>
      </dsp:txXfrm>
    </dsp:sp>
    <dsp:sp modelId="{88F62A03-CC6E-462E-86D2-BBC28916C8FA}">
      <dsp:nvSpPr>
        <dsp:cNvPr id="0" name=""/>
        <dsp:cNvSpPr/>
      </dsp:nvSpPr>
      <dsp:spPr>
        <a:xfrm>
          <a:off x="957725" y="2852221"/>
          <a:ext cx="339546" cy="17659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9773" y="0"/>
              </a:lnTo>
              <a:lnTo>
                <a:pt x="169773" y="1765936"/>
              </a:lnTo>
              <a:lnTo>
                <a:pt x="339546" y="176593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1050" kern="1200" dirty="0">
            <a:solidFill>
              <a:schemeClr val="tx1"/>
            </a:solidFill>
          </a:endParaRPr>
        </a:p>
      </dsp:txBody>
      <dsp:txXfrm>
        <a:off x="1082541" y="3690232"/>
        <a:ext cx="89914" cy="89914"/>
      </dsp:txXfrm>
    </dsp:sp>
    <dsp:sp modelId="{FF391B9B-ED77-4591-B712-D9E6CA77523C}">
      <dsp:nvSpPr>
        <dsp:cNvPr id="0" name=""/>
        <dsp:cNvSpPr/>
      </dsp:nvSpPr>
      <dsp:spPr>
        <a:xfrm>
          <a:off x="957725" y="2852221"/>
          <a:ext cx="339546" cy="1349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9773" y="0"/>
              </a:lnTo>
              <a:lnTo>
                <a:pt x="169773" y="1349730"/>
              </a:lnTo>
              <a:lnTo>
                <a:pt x="339546" y="134973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1000" kern="1200" dirty="0">
            <a:solidFill>
              <a:schemeClr val="tx1"/>
            </a:solidFill>
          </a:endParaRPr>
        </a:p>
      </dsp:txBody>
      <dsp:txXfrm>
        <a:off x="1092704" y="3492292"/>
        <a:ext cx="69589" cy="69589"/>
      </dsp:txXfrm>
    </dsp:sp>
    <dsp:sp modelId="{29E2A4AE-0459-4CBB-8F92-56BE6ADF35E5}">
      <dsp:nvSpPr>
        <dsp:cNvPr id="0" name=""/>
        <dsp:cNvSpPr/>
      </dsp:nvSpPr>
      <dsp:spPr>
        <a:xfrm>
          <a:off x="957725" y="2852221"/>
          <a:ext cx="339546" cy="8371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9773" y="0"/>
              </a:lnTo>
              <a:lnTo>
                <a:pt x="169773" y="837183"/>
              </a:lnTo>
              <a:lnTo>
                <a:pt x="339546" y="83718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1000" kern="1200" dirty="0">
            <a:solidFill>
              <a:schemeClr val="tx1"/>
            </a:solidFill>
          </a:endParaRPr>
        </a:p>
      </dsp:txBody>
      <dsp:txXfrm>
        <a:off x="1104913" y="3248227"/>
        <a:ext cx="45171" cy="45171"/>
      </dsp:txXfrm>
    </dsp:sp>
    <dsp:sp modelId="{59F1D69B-4362-4CF4-B817-DE40EAB5C5C7}">
      <dsp:nvSpPr>
        <dsp:cNvPr id="0" name=""/>
        <dsp:cNvSpPr/>
      </dsp:nvSpPr>
      <dsp:spPr>
        <a:xfrm>
          <a:off x="957725" y="2852221"/>
          <a:ext cx="339546" cy="2834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9773" y="0"/>
              </a:lnTo>
              <a:lnTo>
                <a:pt x="169773" y="283433"/>
              </a:lnTo>
              <a:lnTo>
                <a:pt x="339546" y="28343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1000" kern="1200" dirty="0">
            <a:solidFill>
              <a:schemeClr val="tx1"/>
            </a:solidFill>
          </a:endParaRPr>
        </a:p>
      </dsp:txBody>
      <dsp:txXfrm>
        <a:off x="1116441" y="2982880"/>
        <a:ext cx="22114" cy="22114"/>
      </dsp:txXfrm>
    </dsp:sp>
    <dsp:sp modelId="{101C08F0-DD2E-4902-8FA7-7597833D0C0C}">
      <dsp:nvSpPr>
        <dsp:cNvPr id="0" name=""/>
        <dsp:cNvSpPr/>
      </dsp:nvSpPr>
      <dsp:spPr>
        <a:xfrm>
          <a:off x="957725" y="2581904"/>
          <a:ext cx="339546" cy="270317"/>
        </a:xfrm>
        <a:custGeom>
          <a:avLst/>
          <a:gdLst/>
          <a:ahLst/>
          <a:cxnLst/>
          <a:rect l="0" t="0" r="0" b="0"/>
          <a:pathLst>
            <a:path>
              <a:moveTo>
                <a:pt x="0" y="270317"/>
              </a:moveTo>
              <a:lnTo>
                <a:pt x="169773" y="270317"/>
              </a:lnTo>
              <a:lnTo>
                <a:pt x="169773" y="0"/>
              </a:lnTo>
              <a:lnTo>
                <a:pt x="339546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1000" kern="1200" dirty="0">
            <a:solidFill>
              <a:schemeClr val="tx1"/>
            </a:solidFill>
          </a:endParaRPr>
        </a:p>
      </dsp:txBody>
      <dsp:txXfrm>
        <a:off x="1116648" y="2706212"/>
        <a:ext cx="21700" cy="21700"/>
      </dsp:txXfrm>
    </dsp:sp>
    <dsp:sp modelId="{BD9312AD-9310-4129-A75A-06AD4C9A4443}">
      <dsp:nvSpPr>
        <dsp:cNvPr id="0" name=""/>
        <dsp:cNvSpPr/>
      </dsp:nvSpPr>
      <dsp:spPr>
        <a:xfrm>
          <a:off x="957725" y="1934902"/>
          <a:ext cx="339546" cy="917318"/>
        </a:xfrm>
        <a:custGeom>
          <a:avLst/>
          <a:gdLst/>
          <a:ahLst/>
          <a:cxnLst/>
          <a:rect l="0" t="0" r="0" b="0"/>
          <a:pathLst>
            <a:path>
              <a:moveTo>
                <a:pt x="0" y="917318"/>
              </a:moveTo>
              <a:lnTo>
                <a:pt x="169773" y="917318"/>
              </a:lnTo>
              <a:lnTo>
                <a:pt x="169773" y="0"/>
              </a:lnTo>
              <a:lnTo>
                <a:pt x="339546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1000" kern="1200" dirty="0">
            <a:solidFill>
              <a:schemeClr val="tx1"/>
            </a:solidFill>
          </a:endParaRPr>
        </a:p>
      </dsp:txBody>
      <dsp:txXfrm>
        <a:off x="1103045" y="2369108"/>
        <a:ext cx="48907" cy="48907"/>
      </dsp:txXfrm>
    </dsp:sp>
    <dsp:sp modelId="{5F2A8BA5-6458-42C9-B5D9-3A96F2ABC17E}">
      <dsp:nvSpPr>
        <dsp:cNvPr id="0" name=""/>
        <dsp:cNvSpPr/>
      </dsp:nvSpPr>
      <dsp:spPr>
        <a:xfrm>
          <a:off x="957725" y="1287901"/>
          <a:ext cx="339546" cy="1564320"/>
        </a:xfrm>
        <a:custGeom>
          <a:avLst/>
          <a:gdLst/>
          <a:ahLst/>
          <a:cxnLst/>
          <a:rect l="0" t="0" r="0" b="0"/>
          <a:pathLst>
            <a:path>
              <a:moveTo>
                <a:pt x="0" y="1564320"/>
              </a:moveTo>
              <a:lnTo>
                <a:pt x="169773" y="1564320"/>
              </a:lnTo>
              <a:lnTo>
                <a:pt x="169773" y="0"/>
              </a:lnTo>
              <a:lnTo>
                <a:pt x="339546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1000" kern="1200" dirty="0">
            <a:solidFill>
              <a:schemeClr val="tx1"/>
            </a:solidFill>
          </a:endParaRPr>
        </a:p>
      </dsp:txBody>
      <dsp:txXfrm>
        <a:off x="1087480" y="2030042"/>
        <a:ext cx="80037" cy="80037"/>
      </dsp:txXfrm>
    </dsp:sp>
    <dsp:sp modelId="{54BFBAE5-A918-4D57-9A5F-20AAE2E14E52}">
      <dsp:nvSpPr>
        <dsp:cNvPr id="0" name=""/>
        <dsp:cNvSpPr/>
      </dsp:nvSpPr>
      <dsp:spPr>
        <a:xfrm>
          <a:off x="957725" y="714870"/>
          <a:ext cx="339546" cy="2137351"/>
        </a:xfrm>
        <a:custGeom>
          <a:avLst/>
          <a:gdLst/>
          <a:ahLst/>
          <a:cxnLst/>
          <a:rect l="0" t="0" r="0" b="0"/>
          <a:pathLst>
            <a:path>
              <a:moveTo>
                <a:pt x="0" y="2137351"/>
              </a:moveTo>
              <a:lnTo>
                <a:pt x="169773" y="2137351"/>
              </a:lnTo>
              <a:lnTo>
                <a:pt x="169773" y="0"/>
              </a:lnTo>
              <a:lnTo>
                <a:pt x="339546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1050" kern="1200" dirty="0">
            <a:solidFill>
              <a:schemeClr val="tx1"/>
            </a:solidFill>
          </a:endParaRPr>
        </a:p>
      </dsp:txBody>
      <dsp:txXfrm>
        <a:off x="1073394" y="1729442"/>
        <a:ext cx="108207" cy="108207"/>
      </dsp:txXfrm>
    </dsp:sp>
    <dsp:sp modelId="{8C01E71C-A203-4E34-8CD2-D75AB67952B8}">
      <dsp:nvSpPr>
        <dsp:cNvPr id="0" name=""/>
        <dsp:cNvSpPr/>
      </dsp:nvSpPr>
      <dsp:spPr>
        <a:xfrm>
          <a:off x="957725" y="153766"/>
          <a:ext cx="299191" cy="2698455"/>
        </a:xfrm>
        <a:custGeom>
          <a:avLst/>
          <a:gdLst/>
          <a:ahLst/>
          <a:cxnLst/>
          <a:rect l="0" t="0" r="0" b="0"/>
          <a:pathLst>
            <a:path>
              <a:moveTo>
                <a:pt x="0" y="2698455"/>
              </a:moveTo>
              <a:lnTo>
                <a:pt x="149595" y="2698455"/>
              </a:lnTo>
              <a:lnTo>
                <a:pt x="149595" y="0"/>
              </a:lnTo>
              <a:lnTo>
                <a:pt x="299191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1200" kern="1200" dirty="0">
            <a:solidFill>
              <a:schemeClr val="tx1"/>
            </a:solidFill>
          </a:endParaRPr>
        </a:p>
      </dsp:txBody>
      <dsp:txXfrm>
        <a:off x="1039446" y="1435119"/>
        <a:ext cx="135749" cy="135749"/>
      </dsp:txXfrm>
    </dsp:sp>
    <dsp:sp modelId="{8B1AE8E9-E59E-4A71-9584-2F713113E733}">
      <dsp:nvSpPr>
        <dsp:cNvPr id="0" name=""/>
        <dsp:cNvSpPr/>
      </dsp:nvSpPr>
      <dsp:spPr>
        <a:xfrm rot="16200000">
          <a:off x="-2179931" y="2376124"/>
          <a:ext cx="5323119" cy="95219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3200" b="1" kern="1200" dirty="0" smtClean="0"/>
            <a:t>Características de la producción pecuaria</a:t>
          </a:r>
          <a:endParaRPr lang="es-PE" sz="3200" kern="1200" dirty="0"/>
        </a:p>
      </dsp:txBody>
      <dsp:txXfrm>
        <a:off x="-2179931" y="2376124"/>
        <a:ext cx="5323119" cy="952194"/>
      </dsp:txXfrm>
    </dsp:sp>
    <dsp:sp modelId="{32238A30-4046-43C2-A9F5-94F2CCC3D3C0}">
      <dsp:nvSpPr>
        <dsp:cNvPr id="0" name=""/>
        <dsp:cNvSpPr/>
      </dsp:nvSpPr>
      <dsp:spPr>
        <a:xfrm>
          <a:off x="1256916" y="0"/>
          <a:ext cx="4846226" cy="307532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i="1" kern="1200" dirty="0" smtClean="0"/>
            <a:t>Principales actividades económicas</a:t>
          </a:r>
          <a:endParaRPr lang="es-PE" sz="1400" kern="1200" dirty="0"/>
        </a:p>
      </dsp:txBody>
      <dsp:txXfrm>
        <a:off x="1256916" y="0"/>
        <a:ext cx="4846226" cy="307532"/>
      </dsp:txXfrm>
    </dsp:sp>
    <dsp:sp modelId="{3C8606C3-2F4D-4906-8589-99666CA65A62}">
      <dsp:nvSpPr>
        <dsp:cNvPr id="0" name=""/>
        <dsp:cNvSpPr/>
      </dsp:nvSpPr>
      <dsp:spPr>
        <a:xfrm>
          <a:off x="1297271" y="530040"/>
          <a:ext cx="4796669" cy="36966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kern="1200" dirty="0" smtClean="0"/>
            <a:t>Cantidad total de especies de ganado a nivel distrital</a:t>
          </a:r>
          <a:endParaRPr lang="es-PE" sz="1400" kern="1200" dirty="0"/>
        </a:p>
      </dsp:txBody>
      <dsp:txXfrm>
        <a:off x="1297271" y="530040"/>
        <a:ext cx="4796669" cy="369660"/>
      </dsp:txXfrm>
    </dsp:sp>
    <dsp:sp modelId="{E2532D70-41EB-4C5A-BA38-5BFA92A819F4}">
      <dsp:nvSpPr>
        <dsp:cNvPr id="0" name=""/>
        <dsp:cNvSpPr/>
      </dsp:nvSpPr>
      <dsp:spPr>
        <a:xfrm>
          <a:off x="1297271" y="1029100"/>
          <a:ext cx="4821694" cy="51760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i="1" kern="1200" dirty="0" smtClean="0"/>
            <a:t>Características de la producción pecuaria alpaquera</a:t>
          </a:r>
          <a:endParaRPr lang="es-PE" sz="1400" kern="1200" dirty="0"/>
        </a:p>
      </dsp:txBody>
      <dsp:txXfrm>
        <a:off x="1297271" y="1029100"/>
        <a:ext cx="4821694" cy="517601"/>
      </dsp:txXfrm>
    </dsp:sp>
    <dsp:sp modelId="{B12F91F2-018F-4D5E-AACA-38E9490FB5A6}">
      <dsp:nvSpPr>
        <dsp:cNvPr id="0" name=""/>
        <dsp:cNvSpPr/>
      </dsp:nvSpPr>
      <dsp:spPr>
        <a:xfrm>
          <a:off x="1297271" y="1676102"/>
          <a:ext cx="4850097" cy="51760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i="1" kern="1200" dirty="0" smtClean="0"/>
            <a:t>Estructura del hato alpaquero, total, por raza</a:t>
          </a:r>
          <a:endParaRPr lang="es-PE" sz="1400" kern="1200" dirty="0"/>
        </a:p>
      </dsp:txBody>
      <dsp:txXfrm>
        <a:off x="1297271" y="1676102"/>
        <a:ext cx="4850097" cy="517601"/>
      </dsp:txXfrm>
    </dsp:sp>
    <dsp:sp modelId="{08C3A405-5F19-46B5-8BB2-D5F2981AACBF}">
      <dsp:nvSpPr>
        <dsp:cNvPr id="0" name=""/>
        <dsp:cNvSpPr/>
      </dsp:nvSpPr>
      <dsp:spPr>
        <a:xfrm>
          <a:off x="1297271" y="2323103"/>
          <a:ext cx="4839299" cy="51760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i="1" kern="1200" dirty="0" smtClean="0"/>
            <a:t>Geo-referenciación y altitud del hato alpaquero</a:t>
          </a:r>
          <a:endParaRPr lang="es-PE" sz="1400" kern="1200" dirty="0"/>
        </a:p>
      </dsp:txBody>
      <dsp:txXfrm>
        <a:off x="1297271" y="2323103"/>
        <a:ext cx="4839299" cy="517601"/>
      </dsp:txXfrm>
    </dsp:sp>
    <dsp:sp modelId="{082F688A-1289-4F3B-885E-A448195163B4}">
      <dsp:nvSpPr>
        <dsp:cNvPr id="0" name=""/>
        <dsp:cNvSpPr/>
      </dsp:nvSpPr>
      <dsp:spPr>
        <a:xfrm>
          <a:off x="1297271" y="2970105"/>
          <a:ext cx="4811677" cy="33109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i="1" kern="1200" dirty="0" smtClean="0"/>
            <a:t>Calidad de fibra de alpaca</a:t>
          </a:r>
          <a:endParaRPr lang="es-PE" sz="1400" kern="1200" dirty="0"/>
        </a:p>
      </dsp:txBody>
      <dsp:txXfrm>
        <a:off x="1297271" y="2970105"/>
        <a:ext cx="4811677" cy="331099"/>
      </dsp:txXfrm>
    </dsp:sp>
    <dsp:sp modelId="{EB9B78FA-6748-494B-95A3-47CBB1DD7557}">
      <dsp:nvSpPr>
        <dsp:cNvPr id="0" name=""/>
        <dsp:cNvSpPr/>
      </dsp:nvSpPr>
      <dsp:spPr>
        <a:xfrm>
          <a:off x="1297271" y="3430604"/>
          <a:ext cx="4961893" cy="51760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i="1" kern="1200" dirty="0" smtClean="0"/>
            <a:t>Características de la comercialización de la fibra de alpaca</a:t>
          </a:r>
          <a:endParaRPr lang="es-PE" sz="1400" kern="1200" dirty="0"/>
        </a:p>
      </dsp:txBody>
      <dsp:txXfrm>
        <a:off x="1297271" y="3430604"/>
        <a:ext cx="4961893" cy="517601"/>
      </dsp:txXfrm>
    </dsp:sp>
    <dsp:sp modelId="{42706E47-854A-49FF-A541-430F694A931F}">
      <dsp:nvSpPr>
        <dsp:cNvPr id="0" name=""/>
        <dsp:cNvSpPr/>
      </dsp:nvSpPr>
      <dsp:spPr>
        <a:xfrm>
          <a:off x="1297271" y="4077606"/>
          <a:ext cx="4891182" cy="24869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i="1" kern="1200" dirty="0" smtClean="0"/>
            <a:t>Formalidad de los productores </a:t>
          </a:r>
          <a:r>
            <a:rPr lang="es-PE" sz="1400" b="1" i="1" kern="1200" dirty="0" err="1" smtClean="0"/>
            <a:t>alpaqueros</a:t>
          </a:r>
          <a:endParaRPr lang="es-PE" sz="1400" kern="1200" dirty="0"/>
        </a:p>
      </dsp:txBody>
      <dsp:txXfrm>
        <a:off x="1297271" y="4077606"/>
        <a:ext cx="4891182" cy="248691"/>
      </dsp:txXfrm>
    </dsp:sp>
    <dsp:sp modelId="{380EDAED-7503-4105-8833-127144981577}">
      <dsp:nvSpPr>
        <dsp:cNvPr id="0" name=""/>
        <dsp:cNvSpPr/>
      </dsp:nvSpPr>
      <dsp:spPr>
        <a:xfrm>
          <a:off x="1297271" y="4455698"/>
          <a:ext cx="4837007" cy="324918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i="1" kern="1200" dirty="0" smtClean="0"/>
            <a:t>Manejo y calidad del Pastizal</a:t>
          </a:r>
          <a:endParaRPr lang="es-PE" sz="1400" kern="1200" dirty="0"/>
        </a:p>
      </dsp:txBody>
      <dsp:txXfrm>
        <a:off x="1297271" y="4455698"/>
        <a:ext cx="4837007" cy="324918"/>
      </dsp:txXfrm>
    </dsp:sp>
    <dsp:sp modelId="{8328758F-49B2-409A-9BB2-3E2F46B5A770}">
      <dsp:nvSpPr>
        <dsp:cNvPr id="0" name=""/>
        <dsp:cNvSpPr/>
      </dsp:nvSpPr>
      <dsp:spPr>
        <a:xfrm>
          <a:off x="1297271" y="4910017"/>
          <a:ext cx="4552094" cy="25070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500" b="1" i="1" kern="1200" dirty="0" smtClean="0"/>
            <a:t>Equipos e infraestructura productiva pecuaria</a:t>
          </a:r>
          <a:endParaRPr lang="es-PE" sz="1500" kern="1200" dirty="0"/>
        </a:p>
      </dsp:txBody>
      <dsp:txXfrm>
        <a:off x="1297271" y="4910017"/>
        <a:ext cx="4552094" cy="250700"/>
      </dsp:txXfrm>
    </dsp:sp>
    <dsp:sp modelId="{710614F3-E476-4A16-9E03-7F2F19724C54}">
      <dsp:nvSpPr>
        <dsp:cNvPr id="0" name=""/>
        <dsp:cNvSpPr/>
      </dsp:nvSpPr>
      <dsp:spPr>
        <a:xfrm>
          <a:off x="1271907" y="5259211"/>
          <a:ext cx="4919381" cy="321218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i="1" kern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Ingreso del productor </a:t>
          </a:r>
          <a:r>
            <a:rPr lang="es-PE" sz="1400" b="1" i="1" kern="1200" dirty="0" err="1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Alpaquero</a:t>
          </a:r>
          <a:endParaRPr lang="es-PE" sz="1400" kern="1200" dirty="0"/>
        </a:p>
      </dsp:txBody>
      <dsp:txXfrm>
        <a:off x="1271907" y="5259211"/>
        <a:ext cx="4919381" cy="3212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8189F8-5F1A-4C0E-9457-B488D0DA5DCC}">
      <dsp:nvSpPr>
        <dsp:cNvPr id="0" name=""/>
        <dsp:cNvSpPr/>
      </dsp:nvSpPr>
      <dsp:spPr>
        <a:xfrm>
          <a:off x="352926" y="572"/>
          <a:ext cx="7347413" cy="59665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b="1" i="1" kern="1200" dirty="0" smtClean="0"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Principales actividades económicas</a:t>
          </a:r>
          <a:endParaRPr lang="es-PE" sz="2000" kern="1200" dirty="0">
            <a:latin typeface="Calibri"/>
            <a:ea typeface="+mn-ea"/>
            <a:cs typeface="+mn-cs"/>
          </a:endParaRPr>
        </a:p>
      </dsp:txBody>
      <dsp:txXfrm>
        <a:off x="370401" y="18047"/>
        <a:ext cx="7312463" cy="561703"/>
      </dsp:txXfrm>
    </dsp:sp>
    <dsp:sp modelId="{9F00CF3B-EA34-489A-A5C3-CFF81657B8F8}">
      <dsp:nvSpPr>
        <dsp:cNvPr id="0" name=""/>
        <dsp:cNvSpPr/>
      </dsp:nvSpPr>
      <dsp:spPr>
        <a:xfrm>
          <a:off x="1087667" y="597225"/>
          <a:ext cx="496515" cy="6687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7871"/>
              </a:lnTo>
              <a:lnTo>
                <a:pt x="389324" y="89787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0104C8-7485-40B1-9E12-D414C59449A3}">
      <dsp:nvSpPr>
        <dsp:cNvPr id="0" name=""/>
        <dsp:cNvSpPr/>
      </dsp:nvSpPr>
      <dsp:spPr>
        <a:xfrm>
          <a:off x="1584183" y="667367"/>
          <a:ext cx="3240017" cy="11971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kern="1200" dirty="0" smtClean="0">
              <a:latin typeface="Calibri"/>
              <a:ea typeface="+mn-ea"/>
              <a:cs typeface="+mn-cs"/>
            </a:rPr>
            <a:t>Actividad pecuaria, seguido de la actividad agrícola. El resto de actividades económicas muestran menores proporciones de dedicación.</a:t>
          </a:r>
          <a:endParaRPr lang="es-PE" sz="1400" kern="1200" dirty="0">
            <a:latin typeface="Calibri"/>
            <a:ea typeface="+mn-ea"/>
            <a:cs typeface="+mn-cs"/>
          </a:endParaRPr>
        </a:p>
      </dsp:txBody>
      <dsp:txXfrm>
        <a:off x="1619247" y="702431"/>
        <a:ext cx="3169889" cy="1127033"/>
      </dsp:txXfrm>
    </dsp:sp>
    <dsp:sp modelId="{0E42E523-AC6D-44C1-8665-2DD767A305B4}">
      <dsp:nvSpPr>
        <dsp:cNvPr id="0" name=""/>
        <dsp:cNvSpPr/>
      </dsp:nvSpPr>
      <dsp:spPr>
        <a:xfrm>
          <a:off x="1087667" y="597225"/>
          <a:ext cx="352492" cy="2977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8593"/>
              </a:lnTo>
              <a:lnTo>
                <a:pt x="389324" y="329859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A098D1-9F00-453F-A5AB-FCC7D877333C}">
      <dsp:nvSpPr>
        <dsp:cNvPr id="0" name=""/>
        <dsp:cNvSpPr/>
      </dsp:nvSpPr>
      <dsp:spPr>
        <a:xfrm>
          <a:off x="1440159" y="1963510"/>
          <a:ext cx="6789152" cy="322308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6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534560" y="2057911"/>
        <a:ext cx="6600350" cy="30342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B3676-FEAC-4490-B58E-0A7E6F3A0FD7}">
      <dsp:nvSpPr>
        <dsp:cNvPr id="0" name=""/>
        <dsp:cNvSpPr/>
      </dsp:nvSpPr>
      <dsp:spPr>
        <a:xfrm>
          <a:off x="0" y="0"/>
          <a:ext cx="5112568" cy="22297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792" tIns="291592" rIns="396792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P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 smtClean="0"/>
            <a:t>Crías logradas a finales de julio de 2015 fue de 12 539; mientras que en dicho periodo, el número de crías muertas fue de 3636</a:t>
          </a:r>
          <a:endParaRPr lang="es-P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 smtClean="0"/>
            <a:t>Tasa de mortalidad en el distrito de Oropesa es de 29%</a:t>
          </a:r>
          <a:endParaRPr lang="es-P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 smtClean="0"/>
            <a:t>Investigaciones Tropicales y de altura de la UNSAAC, la mortalidad en alpacas crías en sur peruano 2001 al 2010 se encontraría entre 30 y 35% y según el CONCAS  </a:t>
          </a:r>
          <a:endParaRPr lang="es-PE" sz="1400" kern="1200" dirty="0"/>
        </a:p>
      </dsp:txBody>
      <dsp:txXfrm>
        <a:off x="0" y="0"/>
        <a:ext cx="5112568" cy="2229748"/>
      </dsp:txXfrm>
    </dsp:sp>
    <dsp:sp modelId="{8A2978AC-9CAC-4671-B3C9-D7810C797CC3}">
      <dsp:nvSpPr>
        <dsp:cNvPr id="0" name=""/>
        <dsp:cNvSpPr/>
      </dsp:nvSpPr>
      <dsp:spPr>
        <a:xfrm>
          <a:off x="720079" y="0"/>
          <a:ext cx="3578797" cy="413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270" tIns="0" rIns="13527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i="1" kern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Tasa de mortalidad del hato alpaquero</a:t>
          </a:r>
          <a:endParaRPr lang="es-PE" sz="1400" kern="1200" dirty="0"/>
        </a:p>
      </dsp:txBody>
      <dsp:txXfrm>
        <a:off x="740254" y="20175"/>
        <a:ext cx="3538447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5657" cy="49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046" tIns="45518" rIns="91046" bIns="45518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2 Marcador de fecha"/>
          <p:cNvSpPr txBox="1">
            <a:spLocks noGrp="1"/>
          </p:cNvSpPr>
          <p:nvPr>
            <p:ph type="dt" sz="quarter" idx="1"/>
          </p:nvPr>
        </p:nvSpPr>
        <p:spPr>
          <a:xfrm>
            <a:off x="3850446" y="0"/>
            <a:ext cx="2945657" cy="49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046" tIns="45518" rIns="91046" bIns="45518" anchor="t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CE74E0-E4D4-4DF3-95CD-ECFFC4F4E692}" type="datetime1">
              <a:rPr lang="es-P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28/10/2015</a:t>
            </a:fld>
            <a:endParaRPr lang="es-PE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3 Marcador de pie de página"/>
          <p:cNvSpPr txBox="1">
            <a:spLocks noGrp="1"/>
          </p:cNvSpPr>
          <p:nvPr>
            <p:ph type="ftr" sz="quarter" idx="2"/>
          </p:nvPr>
        </p:nvSpPr>
        <p:spPr>
          <a:xfrm>
            <a:off x="0" y="9428579"/>
            <a:ext cx="2945657" cy="49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046" tIns="45518" rIns="91046" bIns="45518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4 Marcador de número de diapositiva"/>
          <p:cNvSpPr txBox="1">
            <a:spLocks noGrp="1"/>
          </p:cNvSpPr>
          <p:nvPr>
            <p:ph type="sldNum" sz="quarter" idx="3"/>
          </p:nvPr>
        </p:nvSpPr>
        <p:spPr>
          <a:xfrm>
            <a:off x="3850446" y="9428579"/>
            <a:ext cx="2945657" cy="49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046" tIns="45518" rIns="91046" bIns="4551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F1DDCBA-A55C-4914-8A94-0FE016E4B43D}" type="slidenum">
              <a:t>‹Nº›</a:t>
            </a:fld>
            <a:endParaRPr lang="es-PE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0442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5657" cy="4980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046" tIns="45518" rIns="91046" bIns="45518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s-PE" dirty="0"/>
          </a:p>
        </p:txBody>
      </p:sp>
      <p:sp>
        <p:nvSpPr>
          <p:cNvPr id="3" name="Marcador de fecha 2"/>
          <p:cNvSpPr txBox="1">
            <a:spLocks noGrp="1"/>
          </p:cNvSpPr>
          <p:nvPr>
            <p:ph type="dt" idx="1"/>
          </p:nvPr>
        </p:nvSpPr>
        <p:spPr>
          <a:xfrm>
            <a:off x="3850446" y="0"/>
            <a:ext cx="2945657" cy="4980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046" tIns="45518" rIns="91046" bIns="45518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EB7EDEF5-DCB6-4A1E-91FF-74B988781C29}" type="datetime1">
              <a:rPr lang="es-PE"/>
              <a:pPr lvl="0"/>
              <a:t>28/10/2015</a:t>
            </a:fld>
            <a:endParaRPr lang="es-PE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0" y="1241426"/>
            <a:ext cx="4464045" cy="334962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Marcador de notas 4"/>
          <p:cNvSpPr txBox="1">
            <a:spLocks noGrp="1"/>
          </p:cNvSpPr>
          <p:nvPr>
            <p:ph type="body" sz="quarter" idx="3"/>
          </p:nvPr>
        </p:nvSpPr>
        <p:spPr>
          <a:xfrm>
            <a:off x="679764" y="4777191"/>
            <a:ext cx="5438137" cy="39086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046" tIns="45518" rIns="91046" bIns="45518" anchor="t" anchorCtr="0" compatLnSpc="1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 txBox="1">
            <a:spLocks noGrp="1"/>
          </p:cNvSpPr>
          <p:nvPr>
            <p:ph type="ftr" sz="quarter" idx="4"/>
          </p:nvPr>
        </p:nvSpPr>
        <p:spPr>
          <a:xfrm>
            <a:off x="0" y="9428579"/>
            <a:ext cx="2945657" cy="4980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046" tIns="45518" rIns="91046" bIns="45518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s-PE" dirty="0"/>
          </a:p>
        </p:txBody>
      </p:sp>
      <p:sp>
        <p:nvSpPr>
          <p:cNvPr id="7" name="Marcador de número de diapositiva 6"/>
          <p:cNvSpPr txBox="1">
            <a:spLocks noGrp="1"/>
          </p:cNvSpPr>
          <p:nvPr>
            <p:ph type="sldNum" sz="quarter" idx="5"/>
          </p:nvPr>
        </p:nvSpPr>
        <p:spPr>
          <a:xfrm>
            <a:off x="3850446" y="9428579"/>
            <a:ext cx="2945657" cy="4980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046" tIns="45518" rIns="91046" bIns="45518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F3C4167B-31E2-46AC-938F-F52CC98F12B9}" type="slidenum"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76433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Marcador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0BA09641-E655-4453-8039-FC894B873348}" type="slidenum">
              <a:t>1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191399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3C4167B-31E2-46AC-938F-F52CC98F12B9}" type="slidenum">
              <a:rPr lang="es-PE" smtClean="0"/>
              <a:t>14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41426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3C4167B-31E2-46AC-938F-F52CC98F12B9}" type="slidenum">
              <a:rPr lang="es-PE" smtClean="0"/>
              <a:t>16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818708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3C4167B-31E2-46AC-938F-F52CC98F12B9}" type="slidenum">
              <a:rPr lang="es-PE" smtClean="0"/>
              <a:t>20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79884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3C4167B-31E2-46AC-938F-F52CC98F12B9}" type="slidenum">
              <a:rPr lang="es-PE" smtClean="0"/>
              <a:t>22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818174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3C4167B-31E2-46AC-938F-F52CC98F12B9}" type="slidenum">
              <a:rPr lang="es-PE" smtClean="0"/>
              <a:t>23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908004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3C4167B-31E2-46AC-938F-F52CC98F12B9}" type="slidenum">
              <a:rPr lang="es-PE" smtClean="0"/>
              <a:t>24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730928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3C4167B-31E2-46AC-938F-F52CC98F12B9}" type="slidenum">
              <a:rPr lang="es-PE" smtClean="0"/>
              <a:t>25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123376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3C4167B-31E2-46AC-938F-F52CC98F12B9}" type="slidenum">
              <a:rPr lang="es-PE" smtClean="0"/>
              <a:t>26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935685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3C4167B-31E2-46AC-938F-F52CC98F12B9}" type="slidenum">
              <a:rPr lang="es-PE" smtClean="0"/>
              <a:t>27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212464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3C4167B-31E2-46AC-938F-F52CC98F12B9}" type="slidenum">
              <a:rPr lang="es-PE" smtClean="0"/>
              <a:t>28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201627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 smtClean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3C4167B-31E2-46AC-938F-F52CC98F12B9}" type="slidenum">
              <a:rPr lang="es-PE" smtClean="0"/>
              <a:t>2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134282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3C4167B-31E2-46AC-938F-F52CC98F12B9}" type="slidenum">
              <a:rPr lang="es-PE" smtClean="0"/>
              <a:t>29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509365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3C4167B-31E2-46AC-938F-F52CC98F12B9}" type="slidenum">
              <a:rPr lang="es-PE" smtClean="0"/>
              <a:t>30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21145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3C4167B-31E2-46AC-938F-F52CC98F12B9}" type="slidenum">
              <a:rPr lang="es-PE" smtClean="0"/>
              <a:t>31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8027934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2 Marcador de notas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75ACCF8C-43EE-4C72-B7B9-87C6A3C0A34C}" type="slidenum"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3739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2 Marcador de notas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75ACCF8C-43EE-4C72-B7B9-87C6A3C0A34C}" type="slidenum"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794275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2 Marcador de notas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56ECC51-78B3-4FD2-AB82-A7324F11EAC4}" type="slidenum"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5801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3C4167B-31E2-46AC-938F-F52CC98F12B9}" type="slidenum">
              <a:rPr lang="es-PE" smtClean="0"/>
              <a:t>4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592702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2 Marcador de notas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56ECC51-78B3-4FD2-AB82-A7324F11EAC4}" type="slidenum"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42657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2 Marcador de notas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56ECC51-78B3-4FD2-AB82-A7324F11EAC4}" type="slidenum"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71021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3C4167B-31E2-46AC-938F-F52CC98F12B9}" type="slidenum">
              <a:rPr lang="es-PE" smtClean="0"/>
              <a:t>9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99168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3C4167B-31E2-46AC-938F-F52CC98F12B9}" type="slidenum">
              <a:rPr lang="es-PE" smtClean="0"/>
              <a:t>10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254910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3C4167B-31E2-46AC-938F-F52CC98F12B9}" type="slidenum">
              <a:rPr lang="es-PE" smtClean="0"/>
              <a:t>11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46499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3C4167B-31E2-46AC-938F-F52CC98F12B9}" type="slidenum">
              <a:rPr lang="es-PE" smtClean="0"/>
              <a:t>12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956674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16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número de diapositiva"/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D6D6AB6-9FDC-4E12-85C2-111CD22BF606}" type="slidenum"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55911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número de diapositiva"/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08D0AB1-A52E-47FC-8CA2-961FE75920DE}" type="slidenum"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157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número de diapositiva"/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1573D931-2ECE-4E61-9FE9-00B5F6DEF451}" type="slidenum"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42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número de diapositiva"/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08692A3-A955-437D-A244-D4291F9CE278}" type="slidenum"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65261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pie de página"/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s-PE" dirty="0"/>
          </a:p>
        </p:txBody>
      </p:sp>
      <p:sp>
        <p:nvSpPr>
          <p:cNvPr id="3" name="6 Marcador de número de diapositiva"/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287F4CA7-9EB5-4920-A7DB-747C108C490F}" type="slidenum"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93725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contenido"/>
          <p:cNvSpPr txBox="1">
            <a:spLocks noGrp="1"/>
          </p:cNvSpPr>
          <p:nvPr>
            <p:ph idx="2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3" name="6 Marcador de fecha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PE" dirty="0"/>
          </a:p>
        </p:txBody>
      </p:sp>
      <p:sp>
        <p:nvSpPr>
          <p:cNvPr id="4" name="7 Marcador de pie de página"/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s-PE" dirty="0"/>
          </a:p>
        </p:txBody>
      </p:sp>
      <p:sp>
        <p:nvSpPr>
          <p:cNvPr id="5" name="8 Marcador de número de diapositiva"/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EB849BE9-AFA4-42C5-95AE-B98CB12A3EC0}" type="slidenum"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4850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88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89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pie de página"/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s-PE" dirty="0"/>
          </a:p>
        </p:txBody>
      </p:sp>
      <p:sp>
        <p:nvSpPr>
          <p:cNvPr id="3" name="6 Marcador de número de diapositiva"/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B9E7635-1F5F-452C-AABB-ED6CF4FD65FC}" type="slidenum"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9662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pie de página"/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s-PE" dirty="0"/>
          </a:p>
        </p:txBody>
      </p:sp>
      <p:sp>
        <p:nvSpPr>
          <p:cNvPr id="3" name="6 Marcador de número de diapositiva"/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1C305DE8-0504-475A-848D-5FA1C9CF0521}" type="slidenum"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6649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 Imagen"/>
          <p:cNvPicPr>
            <a:picLocks noChangeAspect="1"/>
          </p:cNvPicPr>
          <p:nvPr/>
        </p:nvPicPr>
        <p:blipFill>
          <a:blip r:embed="rId13"/>
          <a:srcRect t="18067" b="861"/>
          <a:stretch>
            <a:fillRect/>
          </a:stretch>
        </p:blipFill>
        <p:spPr>
          <a:xfrm>
            <a:off x="0" y="1268757"/>
            <a:ext cx="9144000" cy="55892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1 Marcador de título"/>
          <p:cNvSpPr txBox="1">
            <a:spLocks noGrp="1"/>
          </p:cNvSpPr>
          <p:nvPr>
            <p:ph type="title"/>
          </p:nvPr>
        </p:nvSpPr>
        <p:spPr>
          <a:xfrm>
            <a:off x="323523" y="903856"/>
            <a:ext cx="8496943" cy="5809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4" name="2 Marcador de texto"/>
          <p:cNvSpPr txBox="1">
            <a:spLocks noGrp="1"/>
          </p:cNvSpPr>
          <p:nvPr>
            <p:ph type="body" idx="1"/>
          </p:nvPr>
        </p:nvSpPr>
        <p:spPr>
          <a:xfrm>
            <a:off x="457200" y="1556793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3 Marcador de fecha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s-PE" dirty="0"/>
          </a:p>
        </p:txBody>
      </p:sp>
      <p:pic>
        <p:nvPicPr>
          <p:cNvPr id="6" name="9 Imagen"/>
          <p:cNvPicPr>
            <a:picLocks noChangeAspect="1"/>
          </p:cNvPicPr>
          <p:nvPr/>
        </p:nvPicPr>
        <p:blipFill>
          <a:blip r:embed="rId13"/>
          <a:srcRect l="23039" t="93398" r="53137" b="2918"/>
          <a:stretch>
            <a:fillRect/>
          </a:stretch>
        </p:blipFill>
        <p:spPr>
          <a:xfrm>
            <a:off x="4060969" y="6506623"/>
            <a:ext cx="4903524" cy="2371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1 Marcador de título"/>
          <p:cNvSpPr txBox="1"/>
          <p:nvPr/>
        </p:nvSpPr>
        <p:spPr>
          <a:xfrm>
            <a:off x="4211964" y="6453332"/>
            <a:ext cx="4778242" cy="2904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Myriad Pro" pitchFamily="34"/>
              </a:rPr>
              <a:t>Construyendo conocimiento para mejores políticas</a:t>
            </a:r>
            <a:endParaRPr lang="es-PE" sz="1400" b="0" i="0" u="none" strike="noStrike" kern="1200" cap="none" spc="0" baseline="0" dirty="0">
              <a:solidFill>
                <a:srgbClr val="FFFFFF"/>
              </a:solidFill>
              <a:uFillTx/>
              <a:latin typeface="Myriad Pro" pitchFamily="34"/>
            </a:endParaRPr>
          </a:p>
        </p:txBody>
      </p:sp>
      <p:pic>
        <p:nvPicPr>
          <p:cNvPr id="8" name="Imagen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907" y="85176"/>
            <a:ext cx="3456002" cy="75153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s-ES" sz="2800" b="1" i="0" u="none" strike="noStrike" kern="1200" cap="none" spc="0" baseline="0">
          <a:solidFill>
            <a:srgbClr val="D43118"/>
          </a:solidFill>
          <a:uFillTx/>
          <a:latin typeface="Myriad Pro" pitchFamily="34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•"/>
        <a:tabLst/>
        <a:defRPr lang="es-ES" sz="2800" b="0" i="0" u="none" strike="noStrike" kern="1200" cap="none" spc="0" baseline="0">
          <a:solidFill>
            <a:srgbClr val="000000"/>
          </a:solidFill>
          <a:uFillTx/>
          <a:latin typeface="Myriad Pro" pitchFamily="34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–"/>
        <a:tabLst/>
        <a:defRPr lang="es-ES" sz="2400" b="0" i="0" u="none" strike="noStrike" kern="1200" cap="none" spc="0" baseline="0">
          <a:solidFill>
            <a:srgbClr val="000000"/>
          </a:solidFill>
          <a:uFillTx/>
          <a:latin typeface="Myriad Pro" pitchFamily="34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2000" b="0" i="0" u="none" strike="noStrike" kern="1200" cap="none" spc="0" baseline="0">
          <a:solidFill>
            <a:srgbClr val="000000"/>
          </a:solidFill>
          <a:uFillTx/>
          <a:latin typeface="Myriad Pro" pitchFamily="34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SzPct val="100000"/>
        <a:buFont typeface="Arial" pitchFamily="34"/>
        <a:buChar char="–"/>
        <a:tabLst/>
        <a:defRPr lang="es-ES" sz="1800" b="0" i="0" u="none" strike="noStrike" kern="1200" cap="none" spc="0" baseline="0">
          <a:solidFill>
            <a:srgbClr val="000000"/>
          </a:solidFill>
          <a:uFillTx/>
          <a:latin typeface="Myriad Pro" pitchFamily="34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SzPct val="100000"/>
        <a:buFont typeface="Arial" pitchFamily="34"/>
        <a:buChar char="»"/>
        <a:tabLst/>
        <a:defRPr lang="es-ES" sz="1800" b="0" i="0" u="none" strike="noStrike" kern="1200" cap="none" spc="0" baseline="0">
          <a:solidFill>
            <a:srgbClr val="000000"/>
          </a:solidFill>
          <a:uFillTx/>
          <a:latin typeface="Myriad Pro" pitchFamily="34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3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emf"/><Relationship Id="rId4" Type="http://schemas.openxmlformats.org/officeDocument/2006/relationships/package" Target="../embeddings/Hoja_de_c_lculo_de_Microsoft_Excel1.xls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7.emf"/><Relationship Id="rId4" Type="http://schemas.openxmlformats.org/officeDocument/2006/relationships/package" Target="../embeddings/Hoja_de_c_lculo_de_Microsoft_Excel2.xlsx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Hoja_de_c_lculo_de_Microsoft_Excel5.xlsx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Hoja_de_c_lculo_de_Microsoft_Excel4.xlsx"/><Relationship Id="rId5" Type="http://schemas.openxmlformats.org/officeDocument/2006/relationships/image" Target="../media/image48.emf"/><Relationship Id="rId4" Type="http://schemas.openxmlformats.org/officeDocument/2006/relationships/package" Target="../embeddings/Hoja_de_c_lculo_de_Microsoft_Excel3.xlsx"/><Relationship Id="rId9" Type="http://schemas.openxmlformats.org/officeDocument/2006/relationships/image" Target="../media/image5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ctrTitle"/>
          </p:nvPr>
        </p:nvSpPr>
        <p:spPr>
          <a:xfrm>
            <a:off x="1076244" y="1141262"/>
            <a:ext cx="6912768" cy="20882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es-PE" dirty="0"/>
              <a:t/>
            </a:r>
            <a:br>
              <a:rPr lang="es-PE" dirty="0"/>
            </a:br>
            <a:r>
              <a:rPr lang="es-PE" sz="2400" u="sng" dirty="0" smtClean="0"/>
              <a:t>Presentación pública</a:t>
            </a:r>
            <a:r>
              <a:rPr lang="es-PE" sz="2000" dirty="0" smtClean="0"/>
              <a:t/>
            </a:r>
            <a:br>
              <a:rPr lang="es-PE" sz="2000" dirty="0" smtClean="0"/>
            </a:br>
            <a:r>
              <a:rPr lang="es-PE" sz="2000" dirty="0" smtClean="0"/>
              <a:t/>
            </a:r>
            <a:br>
              <a:rPr lang="es-PE" sz="2000" dirty="0" smtClean="0"/>
            </a:br>
            <a:r>
              <a:rPr lang="es-PE" sz="2000" dirty="0" smtClean="0"/>
              <a:t>Estudio</a:t>
            </a:r>
            <a:r>
              <a:rPr lang="es-PE" sz="2000" dirty="0"/>
              <a:t>: Línea de Base de la Actividad Pecuaria del Distrito de Oropesa, Provincia de Antabamba, Departamento del Apurímac, </a:t>
            </a:r>
            <a:r>
              <a:rPr lang="es-PE" b="0" dirty="0" smtClean="0"/>
              <a:t/>
            </a:r>
            <a:br>
              <a:rPr lang="es-PE" b="0" dirty="0" smtClean="0"/>
            </a:br>
            <a:r>
              <a:rPr lang="es-PE" sz="1800" b="0" i="1" dirty="0" smtClean="0"/>
              <a:t>Octubre, </a:t>
            </a:r>
            <a:r>
              <a:rPr lang="es-PE" sz="1800" b="0" i="1" dirty="0"/>
              <a:t>2015</a:t>
            </a:r>
            <a:endParaRPr lang="es-PE" i="1" dirty="0"/>
          </a:p>
        </p:txBody>
      </p:sp>
      <p:sp>
        <p:nvSpPr>
          <p:cNvPr id="3" name="2 Subtítulo"/>
          <p:cNvSpPr txBox="1">
            <a:spLocks noGrp="1"/>
          </p:cNvSpPr>
          <p:nvPr>
            <p:ph type="subTitle" idx="1"/>
          </p:nvPr>
        </p:nvSpPr>
        <p:spPr>
          <a:xfrm>
            <a:off x="772370" y="4418524"/>
            <a:ext cx="6400800" cy="9318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1" algn="just">
              <a:lnSpc>
                <a:spcPct val="90000"/>
              </a:lnSpc>
              <a:spcBef>
                <a:spcPts val="400"/>
              </a:spcBef>
            </a:pPr>
            <a:r>
              <a:rPr lang="es-PE" sz="1600" dirty="0"/>
              <a:t>Equipo: </a:t>
            </a:r>
          </a:p>
          <a:p>
            <a:pPr lvl="1" algn="just">
              <a:lnSpc>
                <a:spcPct val="90000"/>
              </a:lnSpc>
              <a:spcBef>
                <a:spcPts val="400"/>
              </a:spcBef>
            </a:pPr>
            <a:r>
              <a:rPr lang="es-PE" sz="1600" dirty="0"/>
              <a:t>Ing. Agrónomo Wilfredo  Fernandez </a:t>
            </a:r>
          </a:p>
          <a:p>
            <a:pPr lvl="1" algn="just">
              <a:lnSpc>
                <a:spcPct val="90000"/>
              </a:lnSpc>
              <a:spcBef>
                <a:spcPts val="400"/>
              </a:spcBef>
            </a:pPr>
            <a:r>
              <a:rPr lang="es-PE" sz="1600" dirty="0"/>
              <a:t>Ing. Zootecnista Martha Huamán</a:t>
            </a:r>
            <a:endParaRPr lang="es-ES" sz="1600" dirty="0"/>
          </a:p>
          <a:p>
            <a:pPr lvl="1" algn="just">
              <a:lnSpc>
                <a:spcPct val="90000"/>
              </a:lnSpc>
              <a:spcBef>
                <a:spcPts val="400"/>
              </a:spcBef>
            </a:pPr>
            <a:r>
              <a:rPr lang="es-PE" sz="1600" dirty="0"/>
              <a:t>Econ. Cesar Del Pozo</a:t>
            </a:r>
          </a:p>
          <a:p>
            <a:pPr marL="457200" lvl="1" indent="0" algn="just">
              <a:lnSpc>
                <a:spcPct val="90000"/>
              </a:lnSpc>
              <a:spcBef>
                <a:spcPts val="400"/>
              </a:spcBef>
              <a:buNone/>
            </a:pPr>
            <a:endParaRPr lang="es-PE" sz="2400" dirty="0"/>
          </a:p>
        </p:txBody>
      </p:sp>
      <p:pic>
        <p:nvPicPr>
          <p:cNvPr id="4" name="3 Imagen" descr="image0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8705" y="5870475"/>
            <a:ext cx="2243142" cy="4683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13 CuadroTexto"/>
          <p:cNvSpPr txBox="1"/>
          <p:nvPr/>
        </p:nvSpPr>
        <p:spPr>
          <a:xfrm>
            <a:off x="3155630" y="5618192"/>
            <a:ext cx="1785932" cy="274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1" i="0" u="none" strike="noStrike" kern="1200" cap="none" spc="0" baseline="0" dirty="0">
                <a:solidFill>
                  <a:srgbClr val="000000"/>
                </a:solidFill>
                <a:uFillTx/>
                <a:latin typeface="Candara" pitchFamily="16"/>
              </a:rPr>
              <a:t>Con la participación de:</a:t>
            </a:r>
          </a:p>
        </p:txBody>
      </p:sp>
      <p:pic>
        <p:nvPicPr>
          <p:cNvPr id="6" name="0 Imagen" descr="Logo CTB + Definición - JP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4009" y="5876748"/>
            <a:ext cx="1419221" cy="468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rc_mi" descr="https://twimg0-a.akamaihd.net/profile_images/2600190447/LOGO.jpg"/>
          <p:cNvPicPr>
            <a:picLocks noChangeAspect="1"/>
          </p:cNvPicPr>
          <p:nvPr/>
        </p:nvPicPr>
        <p:blipFill>
          <a:blip r:embed="rId5"/>
          <a:srcRect t="27217" b="38226"/>
          <a:stretch>
            <a:fillRect/>
          </a:stretch>
        </p:blipFill>
        <p:spPr>
          <a:xfrm>
            <a:off x="3275856" y="5913013"/>
            <a:ext cx="1393829" cy="4683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16 CuadroTexto"/>
          <p:cNvSpPr txBox="1"/>
          <p:nvPr/>
        </p:nvSpPr>
        <p:spPr>
          <a:xfrm>
            <a:off x="6203070" y="5540550"/>
            <a:ext cx="1785942" cy="274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1" i="0" u="none" strike="noStrike" kern="1200" cap="none" spc="0" baseline="0" dirty="0">
                <a:solidFill>
                  <a:srgbClr val="000000"/>
                </a:solidFill>
                <a:uFillTx/>
                <a:latin typeface="Candara" pitchFamily="16"/>
              </a:rPr>
              <a:t>Operado por:</a:t>
            </a:r>
          </a:p>
        </p:txBody>
      </p:sp>
      <p:pic>
        <p:nvPicPr>
          <p:cNvPr id="9" name="17 Imagen" descr="CIES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65951" y="5841324"/>
            <a:ext cx="2232251" cy="4936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11 CuadroTexto"/>
          <p:cNvSpPr txBox="1"/>
          <p:nvPr/>
        </p:nvSpPr>
        <p:spPr>
          <a:xfrm>
            <a:off x="35497" y="5618192"/>
            <a:ext cx="1643067" cy="274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1" i="0" u="none" strike="noStrike" kern="1200" cap="none" spc="0" baseline="0" dirty="0">
                <a:solidFill>
                  <a:srgbClr val="000000"/>
                </a:solidFill>
                <a:uFillTx/>
                <a:latin typeface="Candara" pitchFamily="16"/>
              </a:rPr>
              <a:t>Financiado por:</a:t>
            </a:r>
          </a:p>
        </p:txBody>
      </p:sp>
      <p:pic>
        <p:nvPicPr>
          <p:cNvPr id="11" name="Imagen 11"/>
          <p:cNvPicPr>
            <a:picLocks noChangeAspect="1"/>
          </p:cNvPicPr>
          <p:nvPr/>
        </p:nvPicPr>
        <p:blipFill>
          <a:blip r:embed="rId7"/>
          <a:srcRect l="12201" t="13710" r="12201" b="13710"/>
          <a:stretch>
            <a:fillRect/>
          </a:stretch>
        </p:blipFill>
        <p:spPr>
          <a:xfrm>
            <a:off x="287587" y="5841324"/>
            <a:ext cx="539998" cy="53999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1 CuadroTexto"/>
          <p:cNvSpPr txBox="1"/>
          <p:nvPr/>
        </p:nvSpPr>
        <p:spPr>
          <a:xfrm>
            <a:off x="911490" y="3467625"/>
            <a:ext cx="1643067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ndara" pitchFamily="16"/>
              </a:rPr>
              <a:t>Elaborado por:</a:t>
            </a:r>
            <a:endParaRPr lang="es-MX" sz="1200" b="1" i="0" u="none" strike="noStrike" kern="1200" cap="none" spc="0" baseline="0" dirty="0">
              <a:solidFill>
                <a:srgbClr val="000000"/>
              </a:solidFill>
              <a:uFillTx/>
              <a:latin typeface="Candara" pitchFamily="16"/>
            </a:endParaRPr>
          </a:p>
        </p:txBody>
      </p:sp>
      <p:pic>
        <p:nvPicPr>
          <p:cNvPr id="14" name="Imagen 13"/>
          <p:cNvPicPr/>
          <p:nvPr/>
        </p:nvPicPr>
        <p:blipFill>
          <a:blip r:embed="rId8"/>
          <a:stretch>
            <a:fillRect/>
          </a:stretch>
        </p:blipFill>
        <p:spPr>
          <a:xfrm>
            <a:off x="1358276" y="3810324"/>
            <a:ext cx="1341516" cy="418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0" y="816387"/>
            <a:ext cx="9143999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2800" b="1" i="0" u="none" strike="noStrike" kern="1200" cap="none" spc="0" baseline="0">
                <a:solidFill>
                  <a:srgbClr val="D43118"/>
                </a:solidFill>
                <a:uFillTx/>
                <a:latin typeface="Myriad Pro" pitchFamily="34"/>
              </a:defRPr>
            </a:lvl1pPr>
          </a:lstStyle>
          <a:p>
            <a:r>
              <a:rPr lang="es-PE" sz="2000" dirty="0" smtClean="0"/>
              <a:t>CARACTERIZACIÓN DE LA ACTIVIDAD PECUARIA EN EL DISTRITO DE TOTORA-OROPESA</a:t>
            </a:r>
            <a:endParaRPr lang="es-PE" sz="2000" dirty="0">
              <a:solidFill>
                <a:srgbClr val="FFFFFF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82369896"/>
              </p:ext>
            </p:extLst>
          </p:nvPr>
        </p:nvGraphicFramePr>
        <p:xfrm>
          <a:off x="4440" y="1476212"/>
          <a:ext cx="5724128" cy="4977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3636452"/>
            <a:ext cx="3923927" cy="26133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22805" r="1963" b="8615"/>
          <a:stretch/>
        </p:blipFill>
        <p:spPr>
          <a:xfrm>
            <a:off x="5194848" y="1476212"/>
            <a:ext cx="3963317" cy="2160240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8"/>
          </p:nvPr>
        </p:nvSpPr>
        <p:spPr>
          <a:xfrm>
            <a:off x="8532440" y="6485313"/>
            <a:ext cx="442391" cy="340152"/>
          </a:xfrm>
        </p:spPr>
        <p:txBody>
          <a:bodyPr/>
          <a:lstStyle/>
          <a:p>
            <a:pPr lvl="0"/>
            <a:fld id="{1573D931-2ECE-4E61-9FE9-00B5F6DEF451}" type="slidenum">
              <a:rPr lang="es-PE" smtClean="0"/>
              <a:t>10</a:t>
            </a:fld>
            <a:endParaRPr lang="es-PE" dirty="0"/>
          </a:p>
        </p:txBody>
      </p:sp>
      <p:sp>
        <p:nvSpPr>
          <p:cNvPr id="6" name="Rectángulo 5"/>
          <p:cNvSpPr/>
          <p:nvPr/>
        </p:nvSpPr>
        <p:spPr>
          <a:xfrm>
            <a:off x="539552" y="6229051"/>
            <a:ext cx="6372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dirty="0">
                <a:latin typeface="Arial" panose="020B0604020202020204" pitchFamily="34" charset="0"/>
                <a:ea typeface="Calibri" panose="020F0502020204030204" pitchFamily="34" charset="0"/>
              </a:rPr>
              <a:t>Fuente: Encuesta a productores agropecuarios Distrito de Totora-Oropesa 2015, CBC.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375610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532043424"/>
              </p:ext>
            </p:extLst>
          </p:nvPr>
        </p:nvGraphicFramePr>
        <p:xfrm>
          <a:off x="-5375" y="856689"/>
          <a:ext cx="6264696" cy="5704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9257" r="6688"/>
          <a:stretch/>
        </p:blipFill>
        <p:spPr>
          <a:xfrm>
            <a:off x="5717536" y="50068"/>
            <a:ext cx="3565751" cy="2154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336" y="2204864"/>
            <a:ext cx="356796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12" y="4343400"/>
            <a:ext cx="3514987" cy="2256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8"/>
          </p:nvPr>
        </p:nvSpPr>
        <p:spPr>
          <a:xfrm>
            <a:off x="8532440" y="6391056"/>
            <a:ext cx="442391" cy="340152"/>
          </a:xfrm>
        </p:spPr>
        <p:txBody>
          <a:bodyPr/>
          <a:lstStyle/>
          <a:p>
            <a:pPr lvl="0"/>
            <a:fld id="{1573D931-2ECE-4E61-9FE9-00B5F6DEF451}" type="slidenum">
              <a:rPr lang="es-PE" smtClean="0"/>
              <a:t>11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041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796556888"/>
              </p:ext>
            </p:extLst>
          </p:nvPr>
        </p:nvGraphicFramePr>
        <p:xfrm>
          <a:off x="179512" y="889426"/>
          <a:ext cx="8964488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8"/>
          </p:nvPr>
        </p:nvSpPr>
        <p:spPr>
          <a:xfrm>
            <a:off x="8604448" y="6381328"/>
            <a:ext cx="442391" cy="340152"/>
          </a:xfrm>
        </p:spPr>
        <p:txBody>
          <a:bodyPr/>
          <a:lstStyle/>
          <a:p>
            <a:pPr lvl="0"/>
            <a:fld id="{1573D931-2ECE-4E61-9FE9-00B5F6DEF451}" type="slidenum">
              <a:rPr lang="es-PE" smtClean="0"/>
              <a:t>12</a:t>
            </a:fld>
            <a:endParaRPr lang="es-PE" dirty="0"/>
          </a:p>
        </p:txBody>
      </p:sp>
      <p:sp>
        <p:nvSpPr>
          <p:cNvPr id="4" name="Rectángulo 3"/>
          <p:cNvSpPr/>
          <p:nvPr/>
        </p:nvSpPr>
        <p:spPr>
          <a:xfrm>
            <a:off x="539552" y="6229051"/>
            <a:ext cx="6372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dirty="0">
                <a:latin typeface="Arial" panose="020B0604020202020204" pitchFamily="34" charset="0"/>
                <a:ea typeface="Calibri" panose="020F0502020204030204" pitchFamily="34" charset="0"/>
              </a:rPr>
              <a:t>Fuente: Encuesta a productores agropecuarios Distrito de Totora-Oropesa 2015, CBC.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37514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87624" y="1052736"/>
            <a:ext cx="734481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2000" b="1" dirty="0">
                <a:latin typeface="Arial" panose="020B0604020202020204" pitchFamily="34" charset="0"/>
                <a:ea typeface="Calibri" panose="020F0502020204030204" pitchFamily="34" charset="0"/>
              </a:rPr>
              <a:t>Cantidad total de especies de ganado a nivel distrital</a:t>
            </a:r>
            <a:endParaRPr lang="es-PE" sz="2000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745389"/>
              </p:ext>
            </p:extLst>
          </p:nvPr>
        </p:nvGraphicFramePr>
        <p:xfrm>
          <a:off x="179512" y="3573017"/>
          <a:ext cx="8784977" cy="2664296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927231"/>
                <a:gridCol w="813218"/>
                <a:gridCol w="779832"/>
                <a:gridCol w="660956"/>
                <a:gridCol w="688109"/>
                <a:gridCol w="779921"/>
                <a:gridCol w="913104"/>
                <a:gridCol w="913104"/>
                <a:gridCol w="687100"/>
                <a:gridCol w="811201"/>
                <a:gridCol w="811201"/>
              </a:tblGrid>
              <a:tr h="29603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Intervalos de números de alpacas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Número de familias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Número total de alpacas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Número promedio de unidades pecuarias por familia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1184131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Alpacas</a:t>
                      </a:r>
                      <a:endParaRPr lang="es-PE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Llama</a:t>
                      </a:r>
                      <a:endParaRPr lang="es-PE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Ovino</a:t>
                      </a:r>
                      <a:endParaRPr lang="es-PE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Vacuno</a:t>
                      </a:r>
                      <a:endParaRPr lang="es-PE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Caballos</a:t>
                      </a:r>
                      <a:endParaRPr lang="es-PE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Cerdos</a:t>
                      </a:r>
                      <a:endParaRPr lang="es-PE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Cuyes</a:t>
                      </a:r>
                      <a:endParaRPr lang="es-PE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otras especies</a:t>
                      </a:r>
                      <a:endParaRPr lang="es-PE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960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0 a 80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109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4064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37.3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8.0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5.2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5.7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1.3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0.0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3.6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0.0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960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81-160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94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11543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122.8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16.2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14.4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4.3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1.9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0.0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0.5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0.0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75000"/>
                        <a:alpha val="20000"/>
                      </a:schemeClr>
                    </a:solidFill>
                  </a:tcPr>
                </a:tc>
              </a:tr>
              <a:tr h="2960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&gt;160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97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24142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248.9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28.4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20.7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5.5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2.1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0.0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0.4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0.0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960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Total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300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39749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409.0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52.6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40.3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15.5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5.4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0.0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4.5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0.0</a:t>
                      </a:r>
                      <a:endParaRPr lang="es-P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179513" y="1700808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</a:rPr>
              <a:t>El total 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</a:rPr>
              <a:t>de alpacas es de aproximadamente 39 mil unidades, de las cuales </a:t>
            </a:r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</a:rPr>
              <a:t>7366 se 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</a:rPr>
              <a:t>encuentran en Kilcata, </a:t>
            </a:r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</a:rPr>
              <a:t>4895 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</a:rPr>
              <a:t>en Huacullo, </a:t>
            </a:r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</a:rPr>
              <a:t>4527 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</a:rPr>
              <a:t>en Juntaya, </a:t>
            </a:r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</a:rPr>
              <a:t>4225 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</a:rPr>
              <a:t>en Sonccococha y </a:t>
            </a:r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</a:rPr>
              <a:t>4210 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</a:rPr>
              <a:t>en Cascaña</a:t>
            </a:r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</a:rPr>
              <a:t>; </a:t>
            </a: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existen </a:t>
            </a:r>
            <a:r>
              <a:rPr lang="es-PE" dirty="0" smtClean="0">
                <a:latin typeface="Arial" panose="020B0604020202020204" pitchFamily="34" charset="0"/>
                <a:cs typeface="Arial" panose="020B0604020202020204" pitchFamily="34" charset="0"/>
              </a:rPr>
              <a:t>5146 </a:t>
            </a: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llamas, </a:t>
            </a:r>
            <a:r>
              <a:rPr lang="es-PE" dirty="0" smtClean="0">
                <a:latin typeface="Arial" panose="020B0604020202020204" pitchFamily="34" charset="0"/>
                <a:cs typeface="Arial" panose="020B0604020202020204" pitchFamily="34" charset="0"/>
              </a:rPr>
              <a:t>3930 </a:t>
            </a: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ovinos, </a:t>
            </a:r>
            <a:r>
              <a:rPr lang="es-PE" dirty="0" smtClean="0">
                <a:latin typeface="Arial" panose="020B0604020202020204" pitchFamily="34" charset="0"/>
                <a:cs typeface="Arial" panose="020B0604020202020204" pitchFamily="34" charset="0"/>
              </a:rPr>
              <a:t>1562 </a:t>
            </a: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vacunos, 536 caballos, 480 cuyes y 262 aves de corral</a:t>
            </a:r>
            <a:r>
              <a:rPr lang="es-PE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s-PE" dirty="0"/>
          </a:p>
        </p:txBody>
      </p:sp>
      <p:sp>
        <p:nvSpPr>
          <p:cNvPr id="7" name="Rectángulo 6"/>
          <p:cNvSpPr/>
          <p:nvPr/>
        </p:nvSpPr>
        <p:spPr>
          <a:xfrm>
            <a:off x="189549" y="2988242"/>
            <a:ext cx="89544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6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PE" sz="1600" b="1" dirty="0">
                <a:latin typeface="Arial" panose="020B0604020202020204" pitchFamily="34" charset="0"/>
                <a:ea typeface="Calibri" panose="020F0502020204030204" pitchFamily="34" charset="0"/>
              </a:rPr>
              <a:t>Intervalos del número de alpacas y tenencia de unidades pecuarias en el Distrito de Totora-Oropesa, Provincia de Antabamba, Región Apurímac.</a:t>
            </a:r>
            <a:endParaRPr lang="es-PE" sz="16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1573D931-2ECE-4E61-9FE9-00B5F6DEF451}" type="slidenum">
              <a:rPr lang="es-PE" smtClean="0"/>
              <a:t>13</a:t>
            </a:fld>
            <a:endParaRPr lang="es-PE" dirty="0"/>
          </a:p>
        </p:txBody>
      </p:sp>
      <p:sp>
        <p:nvSpPr>
          <p:cNvPr id="8" name="Rectángulo 7"/>
          <p:cNvSpPr/>
          <p:nvPr/>
        </p:nvSpPr>
        <p:spPr>
          <a:xfrm>
            <a:off x="-65776" y="6204614"/>
            <a:ext cx="6372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dirty="0">
                <a:latin typeface="Arial" panose="020B0604020202020204" pitchFamily="34" charset="0"/>
                <a:ea typeface="Calibri" panose="020F0502020204030204" pitchFamily="34" charset="0"/>
              </a:rPr>
              <a:t>Fuente: Encuesta a productores agropecuarios Distrito de Totora-Oropesa 2015, CBC.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5190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819394"/>
            <a:ext cx="9129230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2000" b="1" i="1" dirty="0">
                <a:latin typeface="Arial" panose="020B0604020202020204" pitchFamily="34" charset="0"/>
                <a:ea typeface="Calibri" panose="020F0502020204030204" pitchFamily="34" charset="0"/>
              </a:rPr>
              <a:t>Características de la producción pecuaria </a:t>
            </a:r>
            <a:r>
              <a:rPr lang="es-PE" sz="2000" b="1" i="1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alpaquera</a:t>
            </a:r>
            <a:r>
              <a:rPr lang="es-PE" sz="2000" b="1" i="1" dirty="0" smtClean="0">
                <a:latin typeface="Arial" panose="020B0604020202020204" pitchFamily="34" charset="0"/>
                <a:ea typeface="Calibri" panose="020F0502020204030204" pitchFamily="34" charset="0"/>
              </a:rPr>
              <a:t> y estructura del hato </a:t>
            </a:r>
            <a:r>
              <a:rPr lang="es-PE" sz="2000" b="1" i="1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alpaquero</a:t>
            </a:r>
            <a:r>
              <a:rPr lang="es-PE" sz="2000" b="1" i="1" dirty="0" smtClean="0">
                <a:latin typeface="Arial" panose="020B0604020202020204" pitchFamily="34" charset="0"/>
                <a:ea typeface="Calibri" panose="020F0502020204030204" pitchFamily="34" charset="0"/>
              </a:rPr>
              <a:t> total, por raza.</a:t>
            </a:r>
            <a:endParaRPr lang="es-PE"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264447"/>
            <a:ext cx="6166614" cy="4265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6063785"/>
              </p:ext>
            </p:extLst>
          </p:nvPr>
        </p:nvGraphicFramePr>
        <p:xfrm>
          <a:off x="-143324" y="1624464"/>
          <a:ext cx="3563197" cy="2341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ángulo 2"/>
          <p:cNvSpPr/>
          <p:nvPr/>
        </p:nvSpPr>
        <p:spPr>
          <a:xfrm>
            <a:off x="3534499" y="1458200"/>
            <a:ext cx="55947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</a:rPr>
              <a:t>Total de unidades pecuarias 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</a:rPr>
              <a:t>alpaqueras </a:t>
            </a:r>
            <a:r>
              <a:rPr lang="es-PE" i="1" dirty="0">
                <a:latin typeface="Arial" panose="020B0604020202020204" pitchFamily="34" charset="0"/>
                <a:ea typeface="Calibri" panose="020F0502020204030204" pitchFamily="34" charset="0"/>
              </a:rPr>
              <a:t>14%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</a:rPr>
              <a:t> (5893 unidades) </a:t>
            </a:r>
            <a:r>
              <a:rPr lang="es-PE" i="1" dirty="0" smtClean="0">
                <a:latin typeface="Arial" panose="020B0604020202020204" pitchFamily="34" charset="0"/>
                <a:ea typeface="Calibri" panose="020F0502020204030204" pitchFamily="34" charset="0"/>
              </a:rPr>
              <a:t>raza suri </a:t>
            </a:r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</a:rPr>
              <a:t>y  </a:t>
            </a:r>
            <a:r>
              <a:rPr lang="es-PE" i="1" dirty="0">
                <a:latin typeface="Arial" panose="020B0604020202020204" pitchFamily="34" charset="0"/>
                <a:ea typeface="Calibri" panose="020F0502020204030204" pitchFamily="34" charset="0"/>
              </a:rPr>
              <a:t>86% 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</a:rPr>
              <a:t>(34947 unidades)</a:t>
            </a:r>
            <a:r>
              <a:rPr lang="es-PE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PE" i="1" dirty="0" smtClean="0">
                <a:latin typeface="Arial" panose="020B0604020202020204" pitchFamily="34" charset="0"/>
                <a:ea typeface="Calibri" panose="020F0502020204030204" pitchFamily="34" charset="0"/>
              </a:rPr>
              <a:t>raza </a:t>
            </a:r>
            <a:r>
              <a:rPr lang="es-PE" i="1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huacaya</a:t>
            </a:r>
            <a:r>
              <a:rPr lang="es-PE" i="1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s-PE" i="1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6478864"/>
              </p:ext>
            </p:extLst>
          </p:nvPr>
        </p:nvGraphicFramePr>
        <p:xfrm>
          <a:off x="-58533" y="4043852"/>
          <a:ext cx="3478406" cy="2337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Marcador de número de diapositiva 6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1573D931-2ECE-4E61-9FE9-00B5F6DEF451}" type="slidenum">
              <a:rPr lang="es-PE" smtClean="0"/>
              <a:t>14</a:t>
            </a:fld>
            <a:endParaRPr lang="es-PE" dirty="0"/>
          </a:p>
        </p:txBody>
      </p:sp>
      <p:sp>
        <p:nvSpPr>
          <p:cNvPr id="8" name="Rectángulo 7"/>
          <p:cNvSpPr/>
          <p:nvPr/>
        </p:nvSpPr>
        <p:spPr>
          <a:xfrm>
            <a:off x="-65776" y="6204614"/>
            <a:ext cx="6372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dirty="0">
                <a:latin typeface="Arial" panose="020B0604020202020204" pitchFamily="34" charset="0"/>
                <a:ea typeface="Calibri" panose="020F0502020204030204" pitchFamily="34" charset="0"/>
              </a:rPr>
              <a:t>Fuente: Encuesta a productores agropecuarios Distrito de Totora-Oropesa 2015, CBC.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39379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37448" y="4004188"/>
            <a:ext cx="429053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PE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Características de la producción pecuaria de ganado </a:t>
            </a:r>
            <a:r>
              <a:rPr lang="es-PE" b="1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Ovino</a:t>
            </a:r>
            <a:endParaRPr lang="es-P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998118"/>
              </p:ext>
            </p:extLst>
          </p:nvPr>
        </p:nvGraphicFramePr>
        <p:xfrm>
          <a:off x="3491880" y="675623"/>
          <a:ext cx="4968552" cy="2818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ángulo 8"/>
          <p:cNvSpPr/>
          <p:nvPr/>
        </p:nvSpPr>
        <p:spPr>
          <a:xfrm>
            <a:off x="70602" y="1304763"/>
            <a:ext cx="435738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PE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Características de la producción pecuaria de ganado vacuno</a:t>
            </a:r>
            <a:endParaRPr lang="es-P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3144094"/>
              </p:ext>
            </p:extLst>
          </p:nvPr>
        </p:nvGraphicFramePr>
        <p:xfrm>
          <a:off x="4067944" y="3494273"/>
          <a:ext cx="4320480" cy="2923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0" y="2210902"/>
            <a:ext cx="4427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PE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Ganado </a:t>
            </a:r>
            <a:r>
              <a:rPr lang="es-PE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vacuno (1547), 95% (1477 unidades) corresponden a ganado vacuno criollo; mientras que 5% (70 unidades) corresponden vacunos cruzados.</a:t>
            </a:r>
            <a:endParaRPr lang="es-P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251520" y="493406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E" sz="1400" dirty="0">
                <a:latin typeface="Arial" panose="020B0604020202020204" pitchFamily="34" charset="0"/>
                <a:ea typeface="Calibri" panose="020F0502020204030204" pitchFamily="34" charset="0"/>
              </a:rPr>
              <a:t>G</a:t>
            </a:r>
            <a:r>
              <a:rPr lang="es-PE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anado </a:t>
            </a:r>
            <a:r>
              <a:rPr lang="es-PE" sz="1400" dirty="0">
                <a:latin typeface="Arial" panose="020B0604020202020204" pitchFamily="34" charset="0"/>
                <a:ea typeface="Calibri" panose="020F0502020204030204" pitchFamily="34" charset="0"/>
              </a:rPr>
              <a:t>ovino (3899), el 85% (3318) corresponden a Ovinos criollos; mientras que, el restante 15% (581) ovinos cruzados</a:t>
            </a:r>
            <a:endParaRPr lang="es-PE" sz="1400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1573D931-2ECE-4E61-9FE9-00B5F6DEF451}" type="slidenum">
              <a:rPr lang="es-PE" smtClean="0"/>
              <a:t>15</a:t>
            </a:fld>
            <a:endParaRPr lang="es-PE" dirty="0"/>
          </a:p>
        </p:txBody>
      </p:sp>
      <p:sp>
        <p:nvSpPr>
          <p:cNvPr id="13" name="Rectángulo 7"/>
          <p:cNvSpPr/>
          <p:nvPr/>
        </p:nvSpPr>
        <p:spPr>
          <a:xfrm>
            <a:off x="-65776" y="6204614"/>
            <a:ext cx="6372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dirty="0">
                <a:latin typeface="Arial" panose="020B0604020202020204" pitchFamily="34" charset="0"/>
                <a:ea typeface="Calibri" panose="020F0502020204030204" pitchFamily="34" charset="0"/>
              </a:rPr>
              <a:t>Fuente: Encuesta a productores agropecuarios Distrito de Totora-Oropesa 2015, CBC.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146774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12162" r="6951"/>
          <a:stretch/>
        </p:blipFill>
        <p:spPr>
          <a:xfrm rot="7091924">
            <a:off x="907946" y="4138924"/>
            <a:ext cx="2651072" cy="1737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ángulo 1"/>
          <p:cNvSpPr/>
          <p:nvPr/>
        </p:nvSpPr>
        <p:spPr>
          <a:xfrm>
            <a:off x="179512" y="980728"/>
            <a:ext cx="374441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PE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Geo-referenciación y altitud del hato alpaquero</a:t>
            </a:r>
            <a:endParaRPr lang="es-P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 descr="C:\Users\Cesar\Downloads\mapa antabamba 3 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-65315"/>
            <a:ext cx="5220072" cy="63681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Llamada de flecha a la derecha 6"/>
          <p:cNvSpPr/>
          <p:nvPr/>
        </p:nvSpPr>
        <p:spPr>
          <a:xfrm>
            <a:off x="841399" y="2204864"/>
            <a:ext cx="2736304" cy="1584176"/>
          </a:xfrm>
          <a:prstGeom prst="rightArrow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PE" dirty="0"/>
              <a:t>Altitud del hato alpaquero 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</a:rPr>
              <a:t>3482 m.s.n.m  y 4822 m.s.n.m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6CC6471-CBD0-42FA-95E6-D137DB652901}" type="slidenum">
              <a:rPr lang="es-PE" smtClean="0"/>
              <a:t>16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48249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1573D931-2ECE-4E61-9FE9-00B5F6DEF451}" type="slidenum">
              <a:rPr lang="es-PE" smtClean="0"/>
              <a:t>17</a:t>
            </a:fld>
            <a:endParaRPr lang="es-PE" dirty="0"/>
          </a:p>
        </p:txBody>
      </p:sp>
      <p:pic>
        <p:nvPicPr>
          <p:cNvPr id="3" name="Imagen 2" descr="C:\Users\Cesar\Downloads\mapa antabamba 3 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7368"/>
            <a:ext cx="8100392" cy="6514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882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65860" y="1124744"/>
            <a:ext cx="360040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b="1" i="1" dirty="0">
                <a:latin typeface="Arial" panose="020B0604020202020204" pitchFamily="34" charset="0"/>
                <a:ea typeface="Calibri" panose="020F0502020204030204" pitchFamily="34" charset="0"/>
              </a:rPr>
              <a:t>Calidad de fibra de alpaca</a:t>
            </a:r>
            <a:endParaRPr lang="es-PE" dirty="0"/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1663908"/>
              </p:ext>
            </p:extLst>
          </p:nvPr>
        </p:nvGraphicFramePr>
        <p:xfrm>
          <a:off x="4366260" y="3248402"/>
          <a:ext cx="4777740" cy="2635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ángulo 5"/>
          <p:cNvSpPr/>
          <p:nvPr/>
        </p:nvSpPr>
        <p:spPr>
          <a:xfrm>
            <a:off x="0" y="1494076"/>
            <a:ext cx="3995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</a:rPr>
              <a:t>La evaluación se realizó en el Centro de Investigación de Camélidos Sudamericano CICAS- La Raya de la UNSAAC, con el equipo OFDA-2000 REPORT: SORTED BY TAG</a:t>
            </a:r>
          </a:p>
          <a:p>
            <a:pPr algn="just"/>
            <a:endParaRPr lang="es-PE" dirty="0"/>
          </a:p>
        </p:txBody>
      </p:sp>
      <p:pic>
        <p:nvPicPr>
          <p:cNvPr id="7" name="Imagen 6" descr="https://scontent-mia1-1.xx.fbcdn.net/hphotos-xpf1/v/t1.0-9/11898624_10153224005598710_738405562865440660_n.jpg?oh=b16319c0f3566c3e477f325e8fc63f43&amp;oe=56415F4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186" y="692696"/>
            <a:ext cx="3563888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/>
          <p:cNvSpPr/>
          <p:nvPr/>
        </p:nvSpPr>
        <p:spPr>
          <a:xfrm>
            <a:off x="5432" y="3094514"/>
            <a:ext cx="4002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>
                <a:latin typeface="Arial" panose="020B0604020202020204" pitchFamily="34" charset="0"/>
                <a:ea typeface="Times New Roman" panose="02020603050405020304" pitchFamily="18" charset="0"/>
              </a:rPr>
              <a:t>Tabla de rangos para la clasificación de vellones de alpaca (</a:t>
            </a:r>
            <a:r>
              <a:rPr lang="es-PE" sz="1400" b="1" dirty="0">
                <a:latin typeface="Arial" panose="020B0604020202020204" pitchFamily="34" charset="0"/>
                <a:ea typeface="Calibri" panose="020F0502020204030204" pitchFamily="34" charset="0"/>
              </a:rPr>
              <a:t>NTP 231.301:2004</a:t>
            </a:r>
            <a:endParaRPr lang="es-PE" sz="1400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167333"/>
              </p:ext>
            </p:extLst>
          </p:nvPr>
        </p:nvGraphicFramePr>
        <p:xfrm>
          <a:off x="0" y="3622257"/>
          <a:ext cx="4310112" cy="2073075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876456"/>
                <a:gridCol w="1280872"/>
                <a:gridCol w="1152784"/>
              </a:tblGrid>
              <a:tr h="703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Grupo de calidades/clasificación 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Micronaje (micras) um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Longitud (Hm) mm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70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Alpaca Baby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Hasta 23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65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70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Alpaca Fleece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23.1 a 26.5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70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70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Alpaca Medium fleece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26.6 a 29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70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70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Alpaca Huarizo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29.1 a 31.5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70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70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Alpaca Gruesa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Más de 31.5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70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70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Alpaca Corta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 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20 a 50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0" y="5824974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Longitud de </a:t>
            </a:r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 recomendable 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8 a 10 </a:t>
            </a:r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cm donde la 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longitud de mecha es muy variada a nivel del Distrito de </a:t>
            </a:r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Oropesa, en promedio es de 14 cm.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1573D931-2ECE-4E61-9FE9-00B5F6DEF451}" type="slidenum">
              <a:rPr lang="es-PE" smtClean="0"/>
              <a:t>18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911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9513" y="866110"/>
            <a:ext cx="5126374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PE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Características de la comercialización de la fibra de alpaca</a:t>
            </a:r>
            <a:endParaRPr lang="es-P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1360911"/>
              </p:ext>
            </p:extLst>
          </p:nvPr>
        </p:nvGraphicFramePr>
        <p:xfrm>
          <a:off x="4213994" y="0"/>
          <a:ext cx="5068054" cy="3782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/>
          <p:cNvSpPr/>
          <p:nvPr/>
        </p:nvSpPr>
        <p:spPr>
          <a:xfrm>
            <a:off x="616071" y="2001040"/>
            <a:ext cx="3753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Lugar </a:t>
            </a:r>
            <a:r>
              <a:rPr lang="es-PE" sz="1600" dirty="0">
                <a:latin typeface="Arial" panose="020B0604020202020204" pitchFamily="34" charset="0"/>
                <a:ea typeface="Calibri" panose="020F0502020204030204" pitchFamily="34" charset="0"/>
              </a:rPr>
              <a:t>de procedencia del comprador de la fibra de alpaca del Distrito de </a:t>
            </a:r>
            <a:r>
              <a:rPr lang="es-PE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Totora-Oropesa.</a:t>
            </a:r>
            <a:endParaRPr lang="es-PE" sz="1600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528149"/>
              </p:ext>
            </p:extLst>
          </p:nvPr>
        </p:nvGraphicFramePr>
        <p:xfrm>
          <a:off x="179513" y="3903883"/>
          <a:ext cx="8640960" cy="244532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41090"/>
                <a:gridCol w="5059509"/>
                <a:gridCol w="1080120"/>
                <a:gridCol w="936104"/>
                <a:gridCol w="1224137"/>
              </a:tblGrid>
              <a:tr h="2142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N°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Asociaciones del distrito de Oropesa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RUC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Condición 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Estado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446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1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Asociación de camelidos de la comunidad de Sonccoccocha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 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 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 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9536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2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Asociación de criadores y productores de camelidos sudamericanos Munay Paccocha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20490901613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Habido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Baja de Oficio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9536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3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Asociación de criadores y productores de camelidos sudamericanos Apu Alpa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 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 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 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446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4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Asociación de criadores alpaqueros Apu Kilcata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 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 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 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33093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5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Asociación de criadores y productores de camelidos sudamericanos Apu Chicllamarca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20491211050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Habido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Suspensión temporal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446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6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Asociación de criadores de camelidos Apu Ninacasa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 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 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 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9536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7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Cooperativa de servicios especiales Alpaqueros de Apurímac COSEALPA Ltda.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20490282701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Habido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Activo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33093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8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Cooperativa de servicios especiales Alpaqueros </a:t>
                      </a:r>
                      <a:r>
                        <a:rPr lang="es-PE" sz="1100" dirty="0" smtClean="0">
                          <a:effectLst/>
                        </a:rPr>
                        <a:t>Corazón </a:t>
                      </a:r>
                      <a:r>
                        <a:rPr lang="es-PE" sz="1100" dirty="0">
                          <a:effectLst/>
                        </a:rPr>
                        <a:t>Andino de Antabamba Ltda.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20490304445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Habido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</a:rPr>
                        <a:t>Suspensión temporal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323528" y="3412914"/>
            <a:ext cx="550810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b="1" i="1" dirty="0">
                <a:latin typeface="Arial" panose="020B0604020202020204" pitchFamily="34" charset="0"/>
                <a:ea typeface="Calibri" panose="020F0502020204030204" pitchFamily="34" charset="0"/>
              </a:rPr>
              <a:t>Formalidad de los productores alpaqueros</a:t>
            </a:r>
            <a:endParaRPr lang="es-PE" dirty="0"/>
          </a:p>
        </p:txBody>
      </p:sp>
      <p:sp>
        <p:nvSpPr>
          <p:cNvPr id="7" name="Flecha a la derecha con bandas 6"/>
          <p:cNvSpPr/>
          <p:nvPr/>
        </p:nvSpPr>
        <p:spPr>
          <a:xfrm>
            <a:off x="4103242" y="2088192"/>
            <a:ext cx="793501" cy="648072"/>
          </a:xfrm>
          <a:prstGeom prst="strip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1573D931-2ECE-4E61-9FE9-00B5F6DEF451}" type="slidenum">
              <a:rPr lang="es-PE" smtClean="0"/>
              <a:t>19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68570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683568" y="885251"/>
            <a:ext cx="8075239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2800" b="1" i="0" u="none" strike="noStrike" kern="1200" cap="none" spc="0" baseline="0">
                <a:solidFill>
                  <a:srgbClr val="D43118"/>
                </a:solidFill>
                <a:uFillTx/>
                <a:latin typeface="Myriad Pro" pitchFamily="34"/>
              </a:defRPr>
            </a:lvl1pPr>
          </a:lstStyle>
          <a:p>
            <a:r>
              <a:rPr lang="es-PE" dirty="0" smtClean="0"/>
              <a:t>OBJETIVOS DEL ESTUDIO</a:t>
            </a:r>
            <a:endParaRPr lang="es-PE" dirty="0">
              <a:solidFill>
                <a:srgbClr val="FFFFFF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32709" y="1350269"/>
            <a:ext cx="19466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000" b="1" dirty="0"/>
              <a:t>Objetivo general</a:t>
            </a:r>
            <a:endParaRPr lang="es-PE" sz="2000" dirty="0"/>
          </a:p>
        </p:txBody>
      </p:sp>
      <p:sp>
        <p:nvSpPr>
          <p:cNvPr id="5" name="Rectángulo 4"/>
          <p:cNvSpPr/>
          <p:nvPr/>
        </p:nvSpPr>
        <p:spPr>
          <a:xfrm>
            <a:off x="107504" y="1750379"/>
            <a:ext cx="8951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dirty="0"/>
              <a:t>Generar información pecuaria relevante y pertinente del Distrito </a:t>
            </a:r>
            <a:r>
              <a:rPr lang="es-PE" dirty="0" smtClean="0"/>
              <a:t>de Totora-Oropesa para </a:t>
            </a:r>
            <a:r>
              <a:rPr lang="es-PE" dirty="0"/>
              <a:t>la toma de decisiones de política y gestión pública a escala local y regional.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32709" y="2379307"/>
            <a:ext cx="24715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000" b="1" dirty="0"/>
              <a:t>Objetivos específicos</a:t>
            </a:r>
            <a:r>
              <a:rPr lang="es-PE" b="1" dirty="0"/>
              <a:t> </a:t>
            </a:r>
            <a:endParaRPr lang="es-PE" dirty="0"/>
          </a:p>
        </p:txBody>
      </p:sp>
      <p:sp>
        <p:nvSpPr>
          <p:cNvPr id="7" name="Rectángulo redondeado 6"/>
          <p:cNvSpPr/>
          <p:nvPr/>
        </p:nvSpPr>
        <p:spPr>
          <a:xfrm>
            <a:off x="683568" y="2822382"/>
            <a:ext cx="6840760" cy="465146"/>
          </a:xfrm>
          <a:prstGeom prst="roundRect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PE" dirty="0"/>
              <a:t>Elaborar un mapeo de los principales actores relevantes (stakeholders).</a:t>
            </a:r>
          </a:p>
          <a:p>
            <a:pPr algn="ctr"/>
            <a:endParaRPr lang="es-PE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1087605" y="4040146"/>
            <a:ext cx="7667768" cy="444969"/>
          </a:xfrm>
          <a:prstGeom prst="roundRect">
            <a:avLst/>
          </a:prstGeom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PE" dirty="0"/>
              <a:t>Construir indicadores socioeconómicos relevantes de los productores pecuarios. 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995713" y="4657299"/>
            <a:ext cx="7984450" cy="575088"/>
          </a:xfrm>
          <a:prstGeom prst="roundRect">
            <a:avLst/>
          </a:prstGeom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PE" dirty="0" smtClean="0"/>
          </a:p>
          <a:p>
            <a:r>
              <a:rPr lang="es-PE" dirty="0" smtClean="0"/>
              <a:t>Generar </a:t>
            </a:r>
            <a:r>
              <a:rPr lang="es-PE" dirty="0"/>
              <a:t>mediciones técnicas de la calidad de la fibra de alpaca y la calidad de los pastizales pecuarios en el distrito.</a:t>
            </a:r>
          </a:p>
          <a:p>
            <a:pPr lvl="0"/>
            <a:r>
              <a:rPr lang="es-PE" dirty="0" smtClean="0"/>
              <a:t>. </a:t>
            </a:r>
            <a:endParaRPr lang="es-PE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988982" y="3388916"/>
            <a:ext cx="7464407" cy="471575"/>
          </a:xfrm>
          <a:prstGeom prst="roundRect">
            <a:avLst/>
          </a:prstGeom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PE" dirty="0"/>
              <a:t>Definir variables y construir indicadores relevantes sobre la actividad pecuaria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808450" y="5372164"/>
            <a:ext cx="8325361" cy="422132"/>
          </a:xfrm>
          <a:prstGeom prst="roundRect">
            <a:avLst/>
          </a:prstGeom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PE" dirty="0"/>
              <a:t>Formular una matriz de monitoreo, que incluya los indicadores de la línea de base.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288987" y="5878716"/>
            <a:ext cx="8864399" cy="472833"/>
          </a:xfrm>
          <a:prstGeom prst="roundRect">
            <a:avLst/>
          </a:prstGeom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PE" dirty="0"/>
              <a:t>Formular propuestas de intervenciones concretas y viables para la habilitación y promoción de la productividad de las actividades pecuarias.</a:t>
            </a:r>
          </a:p>
        </p:txBody>
      </p:sp>
      <p:sp>
        <p:nvSpPr>
          <p:cNvPr id="21" name="Arco 20"/>
          <p:cNvSpPr/>
          <p:nvPr/>
        </p:nvSpPr>
        <p:spPr>
          <a:xfrm rot="2056327">
            <a:off x="-2894889" y="2458964"/>
            <a:ext cx="3538297" cy="4731678"/>
          </a:xfrm>
          <a:prstGeom prst="arc">
            <a:avLst>
              <a:gd name="adj1" fmla="val 16200000"/>
              <a:gd name="adj2" fmla="val 415531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2" name="Elipse 21"/>
          <p:cNvSpPr/>
          <p:nvPr/>
        </p:nvSpPr>
        <p:spPr>
          <a:xfrm>
            <a:off x="288987" y="2944642"/>
            <a:ext cx="410272" cy="3834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4" name="Elipse 23"/>
          <p:cNvSpPr/>
          <p:nvPr/>
        </p:nvSpPr>
        <p:spPr>
          <a:xfrm>
            <a:off x="636929" y="3520085"/>
            <a:ext cx="410272" cy="3834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6" name="Elipse 25"/>
          <p:cNvSpPr/>
          <p:nvPr/>
        </p:nvSpPr>
        <p:spPr>
          <a:xfrm>
            <a:off x="699259" y="4191882"/>
            <a:ext cx="410272" cy="3834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7" name="Elipse 26"/>
          <p:cNvSpPr/>
          <p:nvPr/>
        </p:nvSpPr>
        <p:spPr>
          <a:xfrm>
            <a:off x="585441" y="4807914"/>
            <a:ext cx="410272" cy="3834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8" name="Elipse 27"/>
          <p:cNvSpPr/>
          <p:nvPr/>
        </p:nvSpPr>
        <p:spPr>
          <a:xfrm>
            <a:off x="398178" y="5343315"/>
            <a:ext cx="410272" cy="3834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9" name="Elipse 28"/>
          <p:cNvSpPr/>
          <p:nvPr/>
        </p:nvSpPr>
        <p:spPr>
          <a:xfrm>
            <a:off x="-97632" y="5923394"/>
            <a:ext cx="410272" cy="3834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8"/>
          </p:nvPr>
        </p:nvSpPr>
        <p:spPr>
          <a:xfrm>
            <a:off x="8755373" y="6435969"/>
            <a:ext cx="214367" cy="240475"/>
          </a:xfrm>
        </p:spPr>
        <p:txBody>
          <a:bodyPr/>
          <a:lstStyle/>
          <a:p>
            <a:pPr lvl="0"/>
            <a:fld id="{1573D931-2ECE-4E61-9FE9-00B5F6DEF451}" type="slidenum">
              <a:rPr lang="es-PE" b="1" smtClean="0">
                <a:solidFill>
                  <a:schemeClr val="bg1"/>
                </a:solidFill>
              </a:rPr>
              <a:t>2</a:t>
            </a:fld>
            <a:endParaRPr lang="es-P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555742791"/>
              </p:ext>
            </p:extLst>
          </p:nvPr>
        </p:nvGraphicFramePr>
        <p:xfrm>
          <a:off x="323528" y="1052736"/>
          <a:ext cx="5112568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ángulo 3"/>
          <p:cNvSpPr/>
          <p:nvPr/>
        </p:nvSpPr>
        <p:spPr>
          <a:xfrm>
            <a:off x="742801" y="4294587"/>
            <a:ext cx="1656184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b="1" i="1" dirty="0">
                <a:latin typeface="Arial" panose="020B0604020202020204" pitchFamily="34" charset="0"/>
                <a:ea typeface="Calibri" panose="020F0502020204030204" pitchFamily="34" charset="0"/>
              </a:rPr>
              <a:t>Causas de la mortalidad de crías de alpacas</a:t>
            </a:r>
            <a:endParaRPr lang="es-PE" dirty="0"/>
          </a:p>
        </p:txBody>
      </p:sp>
      <p:pic>
        <p:nvPicPr>
          <p:cNvPr id="5" name="Imagen 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24164"/>
            <a:ext cx="5472608" cy="27411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lecha a la derecha con bandas 5"/>
          <p:cNvSpPr/>
          <p:nvPr/>
        </p:nvSpPr>
        <p:spPr>
          <a:xfrm>
            <a:off x="2793033" y="4714731"/>
            <a:ext cx="553795" cy="360040"/>
          </a:xfrm>
          <a:prstGeom prst="strip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7" name="Rectángulo 6"/>
          <p:cNvSpPr/>
          <p:nvPr/>
        </p:nvSpPr>
        <p:spPr>
          <a:xfrm>
            <a:off x="4453236" y="3320988"/>
            <a:ext cx="40071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>
                <a:latin typeface="Arial" panose="020B0604020202020204" pitchFamily="34" charset="0"/>
                <a:ea typeface="Calibri" panose="020F0502020204030204" pitchFamily="34" charset="0"/>
              </a:rPr>
              <a:t>Causas de mortalidad del ganado alpaquero.</a:t>
            </a:r>
            <a:endParaRPr lang="es-PE" sz="1400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1573D931-2ECE-4E61-9FE9-00B5F6DEF451}" type="slidenum">
              <a:rPr lang="es-PE" smtClean="0"/>
              <a:t>20</a:t>
            </a:fld>
            <a:endParaRPr lang="es-PE" dirty="0"/>
          </a:p>
        </p:txBody>
      </p:sp>
      <p:sp>
        <p:nvSpPr>
          <p:cNvPr id="8" name="Rectángulo 7"/>
          <p:cNvSpPr/>
          <p:nvPr/>
        </p:nvSpPr>
        <p:spPr>
          <a:xfrm>
            <a:off x="-65776" y="6204614"/>
            <a:ext cx="6372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dirty="0">
                <a:latin typeface="Arial" panose="020B0604020202020204" pitchFamily="34" charset="0"/>
                <a:ea typeface="Calibri" panose="020F0502020204030204" pitchFamily="34" charset="0"/>
              </a:rPr>
              <a:t>Fuente: Encuesta a productores agropecuarios Distrito de Totora-Oropesa 2015, CBC.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175848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2464" y="849810"/>
            <a:ext cx="3806574" cy="5539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PE" sz="20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Manejo y calidad del </a:t>
            </a:r>
            <a:r>
              <a:rPr lang="es-PE" sz="2000" b="1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Pastizal</a:t>
            </a:r>
            <a:endParaRPr lang="es-P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5075837"/>
              </p:ext>
            </p:extLst>
          </p:nvPr>
        </p:nvGraphicFramePr>
        <p:xfrm>
          <a:off x="143508" y="2420889"/>
          <a:ext cx="4572508" cy="3086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/>
          <p:cNvSpPr/>
          <p:nvPr/>
        </p:nvSpPr>
        <p:spPr>
          <a:xfrm>
            <a:off x="18712" y="1504556"/>
            <a:ext cx="33651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Principales </a:t>
            </a:r>
            <a:r>
              <a:rPr lang="es-PE" sz="1600" dirty="0">
                <a:latin typeface="Arial" panose="020B0604020202020204" pitchFamily="34" charset="0"/>
                <a:ea typeface="Calibri" panose="020F0502020204030204" pitchFamily="34" charset="0"/>
              </a:rPr>
              <a:t>especies de pastizales en el Distrito </a:t>
            </a:r>
            <a:r>
              <a:rPr lang="es-PE" sz="1200" dirty="0">
                <a:latin typeface="Arial" panose="020B0604020202020204" pitchFamily="34" charset="0"/>
                <a:ea typeface="Calibri" panose="020F0502020204030204" pitchFamily="34" charset="0"/>
              </a:rPr>
              <a:t>de</a:t>
            </a:r>
            <a:r>
              <a:rPr lang="es-PE" sz="16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PE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Oropesa</a:t>
            </a:r>
            <a:endParaRPr lang="es-PE" sz="1600" dirty="0"/>
          </a:p>
        </p:txBody>
      </p:sp>
      <p:sp>
        <p:nvSpPr>
          <p:cNvPr id="5" name="Rectángulo 4"/>
          <p:cNvSpPr/>
          <p:nvPr/>
        </p:nvSpPr>
        <p:spPr>
          <a:xfrm>
            <a:off x="72464" y="5459438"/>
            <a:ext cx="226728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PE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Escasez de forraje</a:t>
            </a:r>
            <a:endParaRPr lang="es-P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72464" y="5949280"/>
            <a:ext cx="89772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Agosto </a:t>
            </a:r>
            <a:r>
              <a:rPr lang="es-PE" sz="1600" dirty="0">
                <a:latin typeface="Arial" panose="020B0604020202020204" pitchFamily="34" charset="0"/>
                <a:ea typeface="Calibri" panose="020F0502020204030204" pitchFamily="34" charset="0"/>
              </a:rPr>
              <a:t>y Noviembre, siendo el punto más alto de escasez en el mes de setiembre</a:t>
            </a:r>
            <a:endParaRPr lang="es-PE" sz="1600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868" y="2965835"/>
            <a:ext cx="4324653" cy="2880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b="14527"/>
          <a:stretch/>
        </p:blipFill>
        <p:spPr>
          <a:xfrm>
            <a:off x="4746923" y="-29748"/>
            <a:ext cx="4418541" cy="2943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8"/>
          </p:nvPr>
        </p:nvSpPr>
        <p:spPr>
          <a:xfrm>
            <a:off x="8645380" y="6420948"/>
            <a:ext cx="442391" cy="330420"/>
          </a:xfrm>
        </p:spPr>
        <p:txBody>
          <a:bodyPr/>
          <a:lstStyle/>
          <a:p>
            <a:pPr lvl="0"/>
            <a:fld id="{1573D931-2ECE-4E61-9FE9-00B5F6DEF451}" type="slidenum">
              <a:rPr lang="es-PE" smtClean="0"/>
              <a:t>21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61338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8500" r="24013" b="34251"/>
          <a:stretch/>
        </p:blipFill>
        <p:spPr>
          <a:xfrm>
            <a:off x="2555776" y="3208094"/>
            <a:ext cx="2755812" cy="3140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ángulo 1"/>
          <p:cNvSpPr/>
          <p:nvPr/>
        </p:nvSpPr>
        <p:spPr>
          <a:xfrm>
            <a:off x="0" y="1067235"/>
            <a:ext cx="5436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PE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Equipos e infraestructura productiva pecuaria</a:t>
            </a:r>
            <a:endParaRPr lang="es-P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44727" y="1556792"/>
            <a:ext cx="219162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PE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Cercos</a:t>
            </a:r>
            <a:r>
              <a:rPr lang="es-PE" sz="16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E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ganaderos</a:t>
            </a:r>
            <a:endParaRPr lang="es-PE" sz="16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23528" y="2000139"/>
            <a:ext cx="4464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32% 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productores encuestados declararon contar con mallas ganaderas y alrededor de 15% contarían con cercos ganaderos de piedra.</a:t>
            </a:r>
            <a:endParaRPr lang="es-P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046886" y="1359818"/>
            <a:ext cx="39176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</a:rPr>
              <a:t>El 16% cuentan con </a:t>
            </a:r>
            <a:r>
              <a:rPr lang="es-PE" b="1" i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cobertizos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</a:rPr>
              <a:t> para alpacas; siendo la mayor proporción de productores con este tipo de infraestructura pecuaria en Ampacho, Huacullo y Yumire</a:t>
            </a:r>
            <a:endParaRPr lang="es-PE" dirty="0"/>
          </a:p>
        </p:txBody>
      </p:sp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549" y="3019600"/>
            <a:ext cx="4626216" cy="3328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3" r="30056" b="17008"/>
          <a:stretch/>
        </p:blipFill>
        <p:spPr>
          <a:xfrm>
            <a:off x="1" y="3200468"/>
            <a:ext cx="2716548" cy="3180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Marcador de número de diapositiva 8"/>
          <p:cNvSpPr>
            <a:spLocks noGrp="1"/>
          </p:cNvSpPr>
          <p:nvPr>
            <p:ph type="sldNum" sz="quarter" idx="8"/>
          </p:nvPr>
        </p:nvSpPr>
        <p:spPr>
          <a:xfrm>
            <a:off x="8452484" y="6387980"/>
            <a:ext cx="514399" cy="340153"/>
          </a:xfrm>
        </p:spPr>
        <p:txBody>
          <a:bodyPr/>
          <a:lstStyle/>
          <a:p>
            <a:pPr lvl="0"/>
            <a:fld id="{1573D931-2ECE-4E61-9FE9-00B5F6DEF451}" type="slidenum">
              <a:rPr lang="es-PE" smtClean="0"/>
              <a:t>22</a:t>
            </a:fld>
            <a:endParaRPr lang="es-PE" dirty="0"/>
          </a:p>
        </p:txBody>
      </p:sp>
      <p:sp>
        <p:nvSpPr>
          <p:cNvPr id="10" name="Rectángulo 7"/>
          <p:cNvSpPr/>
          <p:nvPr/>
        </p:nvSpPr>
        <p:spPr>
          <a:xfrm>
            <a:off x="-65776" y="6204614"/>
            <a:ext cx="6372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dirty="0">
                <a:latin typeface="Arial" panose="020B0604020202020204" pitchFamily="34" charset="0"/>
                <a:ea typeface="Calibri" panose="020F0502020204030204" pitchFamily="34" charset="0"/>
              </a:rPr>
              <a:t>Fuente: Encuesta a productores agropecuarios Distrito de Totora-Oropesa 2015, CBC.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92384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2226917"/>
              </p:ext>
            </p:extLst>
          </p:nvPr>
        </p:nvGraphicFramePr>
        <p:xfrm>
          <a:off x="827584" y="1844824"/>
          <a:ext cx="7704856" cy="3776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3" name="Hoja de cálculo" r:id="rId4" imgW="5429430" imgH="1857402" progId="Excel.Sheet.12">
                  <p:embed/>
                </p:oleObj>
              </mc:Choice>
              <mc:Fallback>
                <p:oleObj name="Hoja de cálculo" r:id="rId4" imgW="5429430" imgH="185740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7584" y="1844824"/>
                        <a:ext cx="7704856" cy="3776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8"/>
          </p:nvPr>
        </p:nvSpPr>
        <p:spPr>
          <a:xfrm>
            <a:off x="8532440" y="6381328"/>
            <a:ext cx="514399" cy="340152"/>
          </a:xfrm>
        </p:spPr>
        <p:txBody>
          <a:bodyPr/>
          <a:lstStyle/>
          <a:p>
            <a:pPr lvl="0"/>
            <a:fld id="{1573D931-2ECE-4E61-9FE9-00B5F6DEF451}" type="slidenum">
              <a:rPr lang="es-PE" b="1" smtClean="0">
                <a:solidFill>
                  <a:schemeClr val="bg1"/>
                </a:solidFill>
              </a:rPr>
              <a:t>23</a:t>
            </a:fld>
            <a:endParaRPr lang="es-PE" b="1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95536" y="980728"/>
            <a:ext cx="8352928" cy="5043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PE" sz="2000" b="1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Ingreso del productor </a:t>
            </a:r>
            <a:r>
              <a:rPr lang="es-PE" sz="20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Alpaquero</a:t>
            </a:r>
            <a:r>
              <a:rPr lang="es-PE" sz="2000" b="1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P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52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1547664" y="695179"/>
            <a:ext cx="8496943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2800" b="1" i="0" u="none" strike="noStrike" kern="1200" cap="none" spc="0" baseline="0">
                <a:solidFill>
                  <a:srgbClr val="D43118"/>
                </a:solidFill>
                <a:uFillTx/>
                <a:latin typeface="Myriad Pro" pitchFamily="34"/>
              </a:defRPr>
            </a:lvl1pPr>
          </a:lstStyle>
          <a:p>
            <a:r>
              <a:rPr lang="es-MX" dirty="0"/>
              <a:t>Propuestas de acciones públicas</a:t>
            </a:r>
            <a:endParaRPr lang="es-PE" dirty="0">
              <a:solidFill>
                <a:srgbClr val="FFFFFF"/>
              </a:solidFill>
            </a:endParaRPr>
          </a:p>
        </p:txBody>
      </p:sp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1" y="1232608"/>
            <a:ext cx="8856984" cy="52460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8"/>
          </p:nvPr>
        </p:nvSpPr>
        <p:spPr>
          <a:xfrm>
            <a:off x="8594105" y="6464483"/>
            <a:ext cx="442391" cy="256997"/>
          </a:xfrm>
        </p:spPr>
        <p:txBody>
          <a:bodyPr/>
          <a:lstStyle/>
          <a:p>
            <a:pPr lvl="0"/>
            <a:fld id="{1573D931-2ECE-4E61-9FE9-00B5F6DEF451}" type="slidenum">
              <a:rPr lang="es-PE" smtClean="0"/>
              <a:t>24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788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8 Título"/>
          <p:cNvSpPr txBox="1">
            <a:spLocks/>
          </p:cNvSpPr>
          <p:nvPr/>
        </p:nvSpPr>
        <p:spPr>
          <a:xfrm>
            <a:off x="3419872" y="260648"/>
            <a:ext cx="5616624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2800" b="1" i="0" u="none" strike="noStrike" kern="1200" cap="none" spc="0" baseline="0">
                <a:solidFill>
                  <a:srgbClr val="D43118"/>
                </a:solidFill>
                <a:uFillTx/>
                <a:latin typeface="Myriad Pro" pitchFamily="34"/>
              </a:defRPr>
            </a:lvl1pPr>
          </a:lstStyle>
          <a:p>
            <a:pPr algn="l"/>
            <a:r>
              <a:rPr lang="es-PE" sz="2000" dirty="0" smtClean="0">
                <a:solidFill>
                  <a:schemeClr val="tx1"/>
                </a:solidFill>
                <a:latin typeface="Calibri"/>
              </a:rPr>
              <a:t> Marco lógico: Fin, propósito y resultados</a:t>
            </a:r>
            <a:endParaRPr lang="es-PE" sz="2000" dirty="0">
              <a:solidFill>
                <a:schemeClr val="tx1"/>
              </a:solidFill>
              <a:latin typeface="Calibri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885700"/>
              </p:ext>
            </p:extLst>
          </p:nvPr>
        </p:nvGraphicFramePr>
        <p:xfrm>
          <a:off x="250825" y="908050"/>
          <a:ext cx="8642350" cy="538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76" name="Hoja de cálculo" r:id="rId4" imgW="11792144" imgH="6610166" progId="Excel.Sheet.12">
                  <p:embed/>
                </p:oleObj>
              </mc:Choice>
              <mc:Fallback>
                <p:oleObj name="Hoja de cálculo" r:id="rId4" imgW="11792144" imgH="661016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0825" y="908050"/>
                        <a:ext cx="8642350" cy="5383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8"/>
          </p:nvPr>
        </p:nvSpPr>
        <p:spPr>
          <a:xfrm>
            <a:off x="8604447" y="6381328"/>
            <a:ext cx="463691" cy="407007"/>
          </a:xfrm>
        </p:spPr>
        <p:txBody>
          <a:bodyPr/>
          <a:lstStyle/>
          <a:p>
            <a:pPr lvl="0"/>
            <a:fld id="{5B9E7635-1F5F-452C-AABB-ED6CF4FD65FC}" type="slidenum">
              <a:rPr lang="es-PE" b="1" smtClean="0">
                <a:solidFill>
                  <a:schemeClr val="bg1"/>
                </a:solidFill>
              </a:rPr>
              <a:t>25</a:t>
            </a:fld>
            <a:endParaRPr lang="es-P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0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5536" y="980728"/>
            <a:ext cx="799288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b="1" dirty="0">
                <a:latin typeface="Arial" panose="020B0604020202020204" pitchFamily="34" charset="0"/>
                <a:ea typeface="Calibri" panose="020F0502020204030204" pitchFamily="34" charset="0"/>
              </a:rPr>
              <a:t>Propuestas de acciones </a:t>
            </a:r>
            <a:endParaRPr lang="es-PE" dirty="0"/>
          </a:p>
        </p:txBody>
      </p:sp>
      <p:sp>
        <p:nvSpPr>
          <p:cNvPr id="3" name="Rectángulo 2"/>
          <p:cNvSpPr/>
          <p:nvPr/>
        </p:nvSpPr>
        <p:spPr>
          <a:xfrm>
            <a:off x="179512" y="1628800"/>
            <a:ext cx="8964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i="1" dirty="0">
                <a:latin typeface="Arial" panose="020B0604020202020204" pitchFamily="34" charset="0"/>
                <a:ea typeface="Calibri" panose="020F0502020204030204" pitchFamily="34" charset="0"/>
              </a:rPr>
              <a:t>Respecto del resultado 1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</a:rPr>
              <a:t>D</a:t>
            </a:r>
            <a:r>
              <a:rPr lang="es-P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isponer de </a:t>
            </a:r>
            <a:r>
              <a:rPr lang="es-P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mayor y mejor información climática del SENAMHI y MINAGRI. Disponer información sobre la superficie de tierra concesionada a la minería y el estado operacional de las concesiones mineras en el distrito. Reducir el abigeato a través de potenciar el rol vigilante de las rondas campesinas.</a:t>
            </a:r>
            <a:endParaRPr lang="es-P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9" y="3099940"/>
            <a:ext cx="4638264" cy="3281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56" y="3099940"/>
            <a:ext cx="4482244" cy="3291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8"/>
          </p:nvPr>
        </p:nvSpPr>
        <p:spPr>
          <a:xfrm>
            <a:off x="8605870" y="6391545"/>
            <a:ext cx="514399" cy="329935"/>
          </a:xfrm>
        </p:spPr>
        <p:txBody>
          <a:bodyPr/>
          <a:lstStyle/>
          <a:p>
            <a:pPr lvl="0"/>
            <a:fld id="{5B9E7635-1F5F-452C-AABB-ED6CF4FD65FC}" type="slidenum">
              <a:rPr lang="es-PE" smtClean="0"/>
              <a:t>26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85200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1520" y="908720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b="1" dirty="0">
                <a:latin typeface="Arial" panose="020B0604020202020204" pitchFamily="34" charset="0"/>
                <a:ea typeface="Calibri" panose="020F0502020204030204" pitchFamily="34" charset="0"/>
              </a:rPr>
              <a:t>Respecto del resultado 2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</a:rPr>
              <a:t>I</a:t>
            </a:r>
            <a:r>
              <a:rPr lang="es-P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ncrementar la cantidad de pastos naturales y cultivados mejorar las prácticas sanitarias de las alpacas, a través del fortalecimiento de capacidades en sanidad animal. Reducir la mortalidad de las crías de alpacas a través de reducir el zorreado y reducir la diarrea de las crías.</a:t>
            </a:r>
            <a:endParaRPr lang="es-P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238" y="2101152"/>
            <a:ext cx="3750360" cy="4208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0" b="14746"/>
          <a:stretch/>
        </p:blipFill>
        <p:spPr>
          <a:xfrm>
            <a:off x="229816" y="2101152"/>
            <a:ext cx="5189422" cy="4186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8"/>
          </p:nvPr>
        </p:nvSpPr>
        <p:spPr>
          <a:xfrm>
            <a:off x="8604448" y="6413953"/>
            <a:ext cx="442391" cy="412161"/>
          </a:xfrm>
        </p:spPr>
        <p:txBody>
          <a:bodyPr/>
          <a:lstStyle/>
          <a:p>
            <a:pPr lvl="0"/>
            <a:fld id="{5B9E7635-1F5F-452C-AABB-ED6CF4FD65FC}" type="slidenum">
              <a:rPr lang="es-PE" smtClean="0"/>
              <a:t>27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5345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3528" y="1097593"/>
            <a:ext cx="88204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PE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Respecto del resultado 3, </a:t>
            </a:r>
            <a:r>
              <a:rPr lang="es-P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Reducir </a:t>
            </a:r>
            <a:r>
              <a:rPr lang="es-P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sobre carga animal en las áreas de pastoreo. Mejorar las prácticas de conservación de suelos y pasturas (ampliar las áreas de pastoreo). Mejorar las prácticas de conservación de fuentes de agua (calidad de pastizales, uso de abonos orgánicos, rotación). Reducir las pérdidas de caudales a agua (afianzamiento hídrico, cosecha de agua, servicios ambientales).</a:t>
            </a:r>
            <a:endParaRPr lang="es-P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3288"/>
            <a:ext cx="5436096" cy="362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55850"/>
            <a:ext cx="4499992" cy="3596245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8"/>
          </p:nvPr>
        </p:nvSpPr>
        <p:spPr>
          <a:xfrm>
            <a:off x="8629601" y="6453336"/>
            <a:ext cx="514399" cy="268144"/>
          </a:xfrm>
        </p:spPr>
        <p:txBody>
          <a:bodyPr/>
          <a:lstStyle/>
          <a:p>
            <a:pPr lvl="0"/>
            <a:fld id="{5B9E7635-1F5F-452C-AABB-ED6CF4FD65FC}" type="slidenum">
              <a:rPr lang="es-PE" b="1" smtClean="0">
                <a:solidFill>
                  <a:schemeClr val="bg1"/>
                </a:solidFill>
              </a:rPr>
              <a:t>28</a:t>
            </a:fld>
            <a:endParaRPr lang="es-P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5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1520" y="980728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PE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Respecto del resultado 4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P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Incrementar </a:t>
            </a:r>
            <a:r>
              <a:rPr lang="es-P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dotación de equipos e infraestructura pecuaria alpaquera (mallas y cercos ganaderos). Construcción de sistemas de riego tecnificado. Incrementar la capacitación y asistencia técnica y asesoría empresarial</a:t>
            </a:r>
            <a:endParaRPr lang="es-P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92896"/>
            <a:ext cx="5977561" cy="398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6"/>
          <a:stretch/>
        </p:blipFill>
        <p:spPr>
          <a:xfrm>
            <a:off x="0" y="2516065"/>
            <a:ext cx="5257482" cy="398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8"/>
          </p:nvPr>
        </p:nvSpPr>
        <p:spPr>
          <a:xfrm>
            <a:off x="8533338" y="6473952"/>
            <a:ext cx="514399" cy="247528"/>
          </a:xfrm>
        </p:spPr>
        <p:txBody>
          <a:bodyPr/>
          <a:lstStyle/>
          <a:p>
            <a:pPr lvl="0"/>
            <a:fld id="{5B9E7635-1F5F-452C-AABB-ED6CF4FD65FC}" type="slidenum">
              <a:rPr lang="es-PE" smtClean="0"/>
              <a:t>29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0454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67544" y="1430660"/>
            <a:ext cx="1806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b="1" dirty="0">
                <a:latin typeface="Bookman Old Style" panose="02050604050505020204" pitchFamily="18" charset="0"/>
              </a:rPr>
              <a:t>Comunidades</a:t>
            </a:r>
            <a:endParaRPr lang="es-PE" dirty="0"/>
          </a:p>
        </p:txBody>
      </p:sp>
      <p:sp>
        <p:nvSpPr>
          <p:cNvPr id="4" name="Flecha abajo 3"/>
          <p:cNvSpPr/>
          <p:nvPr/>
        </p:nvSpPr>
        <p:spPr>
          <a:xfrm rot="19994547">
            <a:off x="934802" y="1912529"/>
            <a:ext cx="745732" cy="866646"/>
          </a:xfrm>
          <a:prstGeom prst="downArrow">
            <a:avLst>
              <a:gd name="adj1" fmla="val 50000"/>
              <a:gd name="adj2" fmla="val 72337"/>
            </a:avLst>
          </a:prstGeom>
          <a:solidFill>
            <a:schemeClr val="accent4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6" name="Elipse 5"/>
          <p:cNvSpPr/>
          <p:nvPr/>
        </p:nvSpPr>
        <p:spPr>
          <a:xfrm>
            <a:off x="107504" y="2900645"/>
            <a:ext cx="3096344" cy="1850530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r>
              <a:rPr lang="es-PE" dirty="0">
                <a:solidFill>
                  <a:schemeClr val="tx1"/>
                </a:solidFill>
                <a:latin typeface="Bookman Old Style" panose="02050604050505020204" pitchFamily="18" charset="0"/>
              </a:rPr>
              <a:t>Cascaña</a:t>
            </a:r>
          </a:p>
          <a:p>
            <a:pPr marL="342900" indent="-342900">
              <a:buAutoNum type="arabicParenR"/>
            </a:pPr>
            <a:r>
              <a:rPr lang="es-PE" dirty="0">
                <a:solidFill>
                  <a:schemeClr val="tx1"/>
                </a:solidFill>
                <a:latin typeface="Bookman Old Style" panose="02050604050505020204" pitchFamily="18" charset="0"/>
              </a:rPr>
              <a:t>Kilcata</a:t>
            </a:r>
          </a:p>
          <a:p>
            <a:pPr marL="342900" indent="-342900">
              <a:buAutoNum type="arabicParenR"/>
            </a:pPr>
            <a:r>
              <a:rPr lang="es-PE" dirty="0">
                <a:solidFill>
                  <a:schemeClr val="tx1"/>
                </a:solidFill>
                <a:latin typeface="Bookman Old Style" panose="02050604050505020204" pitchFamily="18" charset="0"/>
              </a:rPr>
              <a:t>Huaculllo</a:t>
            </a:r>
          </a:p>
          <a:p>
            <a:pPr marL="342900" indent="-342900">
              <a:buAutoNum type="arabicParenR"/>
            </a:pPr>
            <a:r>
              <a:rPr lang="es-PE" dirty="0">
                <a:solidFill>
                  <a:schemeClr val="tx1"/>
                </a:solidFill>
                <a:latin typeface="Bookman Old Style" panose="02050604050505020204" pitchFamily="18" charset="0"/>
              </a:rPr>
              <a:t>Sonccoccocha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323523" y="903856"/>
            <a:ext cx="8496943" cy="5809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2800" b="1" i="0" u="none" strike="noStrike" kern="1200" cap="none" spc="0" baseline="0">
                <a:solidFill>
                  <a:srgbClr val="D43118"/>
                </a:solidFill>
                <a:uFillTx/>
                <a:latin typeface="Myriad Pro" pitchFamily="34"/>
              </a:defRPr>
            </a:lvl1pPr>
          </a:lstStyle>
          <a:p>
            <a:r>
              <a:rPr lang="es-PE" dirty="0" smtClean="0"/>
              <a:t>Ámbito del estudio</a:t>
            </a:r>
            <a:endParaRPr lang="es-PE" dirty="0"/>
          </a:p>
        </p:txBody>
      </p:sp>
      <p:sp>
        <p:nvSpPr>
          <p:cNvPr id="8" name="Rectángulo 7"/>
          <p:cNvSpPr/>
          <p:nvPr/>
        </p:nvSpPr>
        <p:spPr>
          <a:xfrm>
            <a:off x="3981643" y="1453255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b="1" dirty="0">
                <a:latin typeface="Bookman Old Style" panose="02050604050505020204" pitchFamily="18" charset="0"/>
              </a:rPr>
              <a:t>Anexos</a:t>
            </a:r>
          </a:p>
        </p:txBody>
      </p:sp>
      <p:sp>
        <p:nvSpPr>
          <p:cNvPr id="9" name="Flecha abajo 8"/>
          <p:cNvSpPr/>
          <p:nvPr/>
        </p:nvSpPr>
        <p:spPr>
          <a:xfrm>
            <a:off x="4199128" y="1822587"/>
            <a:ext cx="745732" cy="866646"/>
          </a:xfrm>
          <a:prstGeom prst="downArrow">
            <a:avLst>
              <a:gd name="adj1" fmla="val 50000"/>
              <a:gd name="adj2" fmla="val 72337"/>
            </a:avLst>
          </a:prstGeom>
          <a:solidFill>
            <a:schemeClr val="accent4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0" name="Rectángulo redondeado 9"/>
          <p:cNvSpPr/>
          <p:nvPr/>
        </p:nvSpPr>
        <p:spPr>
          <a:xfrm>
            <a:off x="3390723" y="2784432"/>
            <a:ext cx="2439007" cy="3207271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PE" dirty="0">
                <a:solidFill>
                  <a:schemeClr val="tx1"/>
                </a:solidFill>
                <a:latin typeface="Bookman Old Style" panose="02050604050505020204" pitchFamily="18" charset="0"/>
              </a:rPr>
              <a:t>5) Ampacho</a:t>
            </a:r>
          </a:p>
          <a:p>
            <a:r>
              <a:rPr lang="es-PE" dirty="0">
                <a:solidFill>
                  <a:schemeClr val="tx1"/>
                </a:solidFill>
                <a:latin typeface="Bookman Old Style" panose="02050604050505020204" pitchFamily="18" charset="0"/>
              </a:rPr>
              <a:t>6) Yumire</a:t>
            </a:r>
          </a:p>
          <a:p>
            <a:r>
              <a:rPr lang="es-PE" dirty="0">
                <a:solidFill>
                  <a:schemeClr val="tx1"/>
                </a:solidFill>
                <a:latin typeface="Bookman Old Style" panose="02050604050505020204" pitchFamily="18" charset="0"/>
              </a:rPr>
              <a:t>7) San Juan de Huillcarana</a:t>
            </a:r>
          </a:p>
          <a:p>
            <a:r>
              <a:rPr lang="es-PE" dirty="0">
                <a:solidFill>
                  <a:schemeClr val="tx1"/>
                </a:solidFill>
                <a:latin typeface="Bookman Old Style" panose="02050604050505020204" pitchFamily="18" charset="0"/>
              </a:rPr>
              <a:t>8) Chiccllamarca</a:t>
            </a:r>
          </a:p>
          <a:p>
            <a:r>
              <a:rPr lang="es-PE" dirty="0">
                <a:solidFill>
                  <a:schemeClr val="tx1"/>
                </a:solidFill>
                <a:latin typeface="Bookman Old Style" panose="02050604050505020204" pitchFamily="18" charset="0"/>
              </a:rPr>
              <a:t>9) Juntaya</a:t>
            </a:r>
          </a:p>
          <a:p>
            <a:r>
              <a:rPr lang="es-PE" dirty="0">
                <a:solidFill>
                  <a:schemeClr val="tx1"/>
                </a:solidFill>
                <a:latin typeface="Bookman Old Style" panose="02050604050505020204" pitchFamily="18" charset="0"/>
              </a:rPr>
              <a:t>10) Ccoyllullo</a:t>
            </a:r>
          </a:p>
          <a:p>
            <a:r>
              <a:rPr lang="es-PE" dirty="0">
                <a:solidFill>
                  <a:schemeClr val="tx1"/>
                </a:solidFill>
                <a:latin typeface="Bookman Old Style" panose="02050604050505020204" pitchFamily="18" charset="0"/>
              </a:rPr>
              <a:t>11) Itaña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6401311" y="1484783"/>
            <a:ext cx="2204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b="1" dirty="0">
                <a:latin typeface="Bookman Old Style" panose="02050604050505020204" pitchFamily="18" charset="0"/>
              </a:rPr>
              <a:t>Adicional al TDR</a:t>
            </a:r>
          </a:p>
        </p:txBody>
      </p:sp>
      <p:sp>
        <p:nvSpPr>
          <p:cNvPr id="12" name="Flecha abajo 11"/>
          <p:cNvSpPr/>
          <p:nvPr/>
        </p:nvSpPr>
        <p:spPr>
          <a:xfrm rot="849030">
            <a:off x="7345587" y="1912530"/>
            <a:ext cx="745732" cy="866646"/>
          </a:xfrm>
          <a:prstGeom prst="downArrow">
            <a:avLst>
              <a:gd name="adj1" fmla="val 50000"/>
              <a:gd name="adj2" fmla="val 72337"/>
            </a:avLst>
          </a:prstGeom>
          <a:solidFill>
            <a:schemeClr val="accent4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3" name="Elipse 12"/>
          <p:cNvSpPr/>
          <p:nvPr/>
        </p:nvSpPr>
        <p:spPr>
          <a:xfrm>
            <a:off x="5978378" y="2857183"/>
            <a:ext cx="3096344" cy="1795953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PE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12) Ancco</a:t>
            </a:r>
            <a:endParaRPr lang="es-PE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r>
              <a:rPr lang="es-PE" dirty="0">
                <a:solidFill>
                  <a:schemeClr val="tx1"/>
                </a:solidFill>
                <a:latin typeface="Bookman Old Style" panose="02050604050505020204" pitchFamily="18" charset="0"/>
              </a:rPr>
              <a:t>13) Allahuca</a:t>
            </a:r>
          </a:p>
          <a:p>
            <a:r>
              <a:rPr lang="es-PE" dirty="0">
                <a:solidFill>
                  <a:schemeClr val="tx1"/>
                </a:solidFill>
                <a:latin typeface="Bookman Old Style" panose="02050604050505020204" pitchFamily="18" charset="0"/>
              </a:rPr>
              <a:t>14) Comunidad de Totora </a:t>
            </a:r>
            <a:r>
              <a:rPr lang="es-PE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-Oropesa</a:t>
            </a:r>
            <a:endParaRPr lang="es-PE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5" name="Imagen 14"/>
          <p:cNvPicPr/>
          <p:nvPr/>
        </p:nvPicPr>
        <p:blipFill>
          <a:blip r:embed="rId2"/>
          <a:stretch>
            <a:fillRect/>
          </a:stretch>
        </p:blipFill>
        <p:spPr>
          <a:xfrm>
            <a:off x="7267891" y="5808366"/>
            <a:ext cx="1552575" cy="434340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8"/>
          </p:nvPr>
        </p:nvSpPr>
        <p:spPr>
          <a:xfrm>
            <a:off x="8671278" y="6453336"/>
            <a:ext cx="298375" cy="268144"/>
          </a:xfrm>
        </p:spPr>
        <p:txBody>
          <a:bodyPr/>
          <a:lstStyle/>
          <a:p>
            <a:pPr lvl="0"/>
            <a:fld id="{1573D931-2ECE-4E61-9FE9-00B5F6DEF451}" type="slidenum">
              <a:rPr lang="es-PE" b="1" smtClean="0">
                <a:solidFill>
                  <a:schemeClr val="bg1"/>
                </a:solidFill>
              </a:rPr>
              <a:t>3</a:t>
            </a:fld>
            <a:endParaRPr lang="es-P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0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097593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PE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Respecto del resultado 5, </a:t>
            </a:r>
            <a:r>
              <a:rPr lang="es-P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Incrementar </a:t>
            </a:r>
            <a:r>
              <a:rPr lang="es-P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asociatividad de los productores (formar y consolidar redes empresariales) Incrementar y mejorar la articulación con los mercados regionales, nacionales e internacionales de fibra de alpaca (estrategias de difusión y promoción de la fibra de alpaca). Incrementar la asignación presupuestal pública a la función agropecuaria</a:t>
            </a:r>
            <a:endParaRPr lang="es-P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3" r="8270" b="8463"/>
          <a:stretch/>
        </p:blipFill>
        <p:spPr>
          <a:xfrm>
            <a:off x="4716016" y="2716479"/>
            <a:ext cx="4536504" cy="3446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716479"/>
            <a:ext cx="5436961" cy="3621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8"/>
          </p:nvPr>
        </p:nvSpPr>
        <p:spPr>
          <a:xfrm>
            <a:off x="8612563" y="6453336"/>
            <a:ext cx="514399" cy="268144"/>
          </a:xfrm>
        </p:spPr>
        <p:txBody>
          <a:bodyPr/>
          <a:lstStyle/>
          <a:p>
            <a:pPr lvl="0"/>
            <a:fld id="{5B9E7635-1F5F-452C-AABB-ED6CF4FD65FC}" type="slidenum">
              <a:rPr lang="es-PE" b="1" smtClean="0">
                <a:solidFill>
                  <a:schemeClr val="bg1"/>
                </a:solidFill>
              </a:rPr>
              <a:t>30</a:t>
            </a:fld>
            <a:endParaRPr lang="es-P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75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2064" y="948626"/>
            <a:ext cx="9021935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" panose="020B0604020202020204" pitchFamily="34" charset="0"/>
                <a:ea typeface="Calibri" panose="020F0502020204030204" pitchFamily="34" charset="0"/>
              </a:rPr>
              <a:t>Recomendaciones</a:t>
            </a:r>
            <a:r>
              <a:rPr lang="es-MX" sz="24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s-PE" sz="240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8"/>
          </p:nvPr>
        </p:nvSpPr>
        <p:spPr>
          <a:xfrm>
            <a:off x="8539845" y="6381328"/>
            <a:ext cx="514399" cy="340152"/>
          </a:xfrm>
        </p:spPr>
        <p:txBody>
          <a:bodyPr/>
          <a:lstStyle/>
          <a:p>
            <a:pPr lvl="0"/>
            <a:fld id="{5B9E7635-1F5F-452C-AABB-ED6CF4FD65FC}" type="slidenum">
              <a:rPr lang="es-PE" b="1" smtClean="0">
                <a:solidFill>
                  <a:schemeClr val="bg1"/>
                </a:solidFill>
              </a:rPr>
              <a:t>31</a:t>
            </a:fld>
            <a:endParaRPr lang="es-PE" b="1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28056" y="1700808"/>
            <a:ext cx="869241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000" dirty="0" smtClean="0"/>
              <a:t>Se sugiere incrementar mecanismos de relación con el Gobierno Regional y Central.</a:t>
            </a:r>
          </a:p>
          <a:p>
            <a:endParaRPr lang="es-P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El </a:t>
            </a:r>
            <a:r>
              <a:rPr lang="es-ES" sz="2000" dirty="0" err="1"/>
              <a:t>Minagri</a:t>
            </a:r>
            <a:r>
              <a:rPr lang="es-ES" sz="2000" dirty="0"/>
              <a:t> cuenta con varios mecanismos de apoyo, que requieren la presentación de Proyectos de Inversión Pública - PIP; Planes de Negocio y hasta solicitudes de crédito a través del Fondo </a:t>
            </a:r>
            <a:r>
              <a:rPr lang="es-ES" sz="2000" dirty="0" err="1"/>
              <a:t>Agroperu</a:t>
            </a:r>
            <a:r>
              <a:rPr lang="es-ES" sz="2000" dirty="0"/>
              <a:t> y </a:t>
            </a:r>
            <a:r>
              <a:rPr lang="es-ES" sz="2000" dirty="0" err="1"/>
              <a:t>Agrobanco</a:t>
            </a:r>
            <a:r>
              <a:rPr lang="es-ES" sz="2000" dirty="0"/>
              <a:t>, para el financiamiento del acopio, clasificación, almacenaje y comercialización de fibra y así alcanzar un desarrollo económico del Distrito de </a:t>
            </a:r>
            <a:r>
              <a:rPr lang="es-ES" sz="2000" dirty="0" smtClean="0"/>
              <a:t>Oropesa.</a:t>
            </a:r>
          </a:p>
          <a:p>
            <a:endParaRPr lang="es-P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Brindar/acceder </a:t>
            </a:r>
            <a:r>
              <a:rPr lang="es-ES" sz="2000" dirty="0"/>
              <a:t>a capacitación sobre manejo del pastizal (alimentación), reproducción, sanidad y mejoramiento </a:t>
            </a:r>
            <a:r>
              <a:rPr lang="es-ES" sz="2000" dirty="0" smtClean="0"/>
              <a:t>genético.</a:t>
            </a:r>
          </a:p>
          <a:p>
            <a:endParaRPr lang="es-P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Promover</a:t>
            </a:r>
            <a:r>
              <a:rPr lang="es-ES" sz="2000" dirty="0"/>
              <a:t>, fortalecer  las organizaciones y/o asociaciones pecuarios ya constituidas en el Distrito de Oropesa</a:t>
            </a:r>
            <a:endParaRPr lang="es-P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sz="2000" b="1" dirty="0"/>
          </a:p>
        </p:txBody>
      </p:sp>
    </p:spTree>
    <p:extLst>
      <p:ext uri="{BB962C8B-B14F-4D97-AF65-F5344CB8AC3E}">
        <p14:creationId xmlns:p14="http://schemas.microsoft.com/office/powerpoint/2010/main" val="219563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8 Título"/>
          <p:cNvSpPr txBox="1">
            <a:spLocks noGrp="1"/>
          </p:cNvSpPr>
          <p:nvPr>
            <p:ph type="ctrTitle" idx="4294967295"/>
          </p:nvPr>
        </p:nvSpPr>
        <p:spPr>
          <a:xfrm>
            <a:off x="785789" y="2500307"/>
            <a:ext cx="7772400" cy="20717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es-PE" sz="4000" dirty="0">
                <a:latin typeface="Calibri"/>
              </a:rPr>
              <a:t/>
            </a:r>
            <a:br>
              <a:rPr lang="es-PE" sz="4000" dirty="0">
                <a:latin typeface="Calibri"/>
              </a:rPr>
            </a:br>
            <a:r>
              <a:rPr lang="es-PE" sz="4000" dirty="0">
                <a:latin typeface="Calibri"/>
              </a:rPr>
              <a:t>¡ Gracias!</a:t>
            </a:r>
          </a:p>
        </p:txBody>
      </p:sp>
      <p:pic>
        <p:nvPicPr>
          <p:cNvPr id="3" name="3 Imagen" descr="image0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8705" y="5870475"/>
            <a:ext cx="2243142" cy="4683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13 CuadroTexto"/>
          <p:cNvSpPr txBox="1"/>
          <p:nvPr/>
        </p:nvSpPr>
        <p:spPr>
          <a:xfrm>
            <a:off x="3155630" y="5618192"/>
            <a:ext cx="1785932" cy="274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1" i="0" u="none" strike="noStrike" kern="1200" cap="none" spc="0" baseline="0" dirty="0">
                <a:solidFill>
                  <a:srgbClr val="000000"/>
                </a:solidFill>
                <a:uFillTx/>
                <a:latin typeface="Candara" pitchFamily="16"/>
              </a:rPr>
              <a:t>Con la participación de:</a:t>
            </a:r>
          </a:p>
        </p:txBody>
      </p:sp>
      <p:pic>
        <p:nvPicPr>
          <p:cNvPr id="5" name="0 Imagen" descr="Logo CTB + Definición - JP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4009" y="5876748"/>
            <a:ext cx="1419221" cy="468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rc_mi" descr="https://twimg0-a.akamaihd.net/profile_images/2600190447/LOGO.jpg"/>
          <p:cNvPicPr>
            <a:picLocks noChangeAspect="1"/>
          </p:cNvPicPr>
          <p:nvPr/>
        </p:nvPicPr>
        <p:blipFill>
          <a:blip r:embed="rId5"/>
          <a:srcRect t="27217" b="38226"/>
          <a:stretch>
            <a:fillRect/>
          </a:stretch>
        </p:blipFill>
        <p:spPr>
          <a:xfrm>
            <a:off x="3275856" y="5913013"/>
            <a:ext cx="1393829" cy="4683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16 CuadroTexto"/>
          <p:cNvSpPr txBox="1"/>
          <p:nvPr/>
        </p:nvSpPr>
        <p:spPr>
          <a:xfrm>
            <a:off x="6063230" y="5371688"/>
            <a:ext cx="1785942" cy="274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1" i="0" u="none" strike="noStrike" kern="1200" cap="none" spc="0" baseline="0" dirty="0">
                <a:solidFill>
                  <a:srgbClr val="000000"/>
                </a:solidFill>
                <a:uFillTx/>
                <a:latin typeface="Candara" pitchFamily="16"/>
              </a:rPr>
              <a:t>Operado por:</a:t>
            </a:r>
          </a:p>
        </p:txBody>
      </p:sp>
      <p:pic>
        <p:nvPicPr>
          <p:cNvPr id="8" name="17 Imagen" descr="CIES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28179" y="5749262"/>
            <a:ext cx="2665997" cy="58953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11 CuadroTexto"/>
          <p:cNvSpPr txBox="1"/>
          <p:nvPr/>
        </p:nvSpPr>
        <p:spPr>
          <a:xfrm>
            <a:off x="35497" y="5618192"/>
            <a:ext cx="1643067" cy="274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1" i="0" u="none" strike="noStrike" kern="1200" cap="none" spc="0" baseline="0" dirty="0">
                <a:solidFill>
                  <a:srgbClr val="000000"/>
                </a:solidFill>
                <a:uFillTx/>
                <a:latin typeface="Candara" pitchFamily="16"/>
              </a:rPr>
              <a:t>Financiado por:</a:t>
            </a:r>
          </a:p>
        </p:txBody>
      </p:sp>
      <p:pic>
        <p:nvPicPr>
          <p:cNvPr id="10" name="Imagen 32"/>
          <p:cNvPicPr>
            <a:picLocks noChangeAspect="1"/>
          </p:cNvPicPr>
          <p:nvPr/>
        </p:nvPicPr>
        <p:blipFill>
          <a:blip r:embed="rId7"/>
          <a:srcRect l="12201" t="13710" r="12201" b="13710"/>
          <a:stretch>
            <a:fillRect/>
          </a:stretch>
        </p:blipFill>
        <p:spPr>
          <a:xfrm>
            <a:off x="287587" y="5841324"/>
            <a:ext cx="539998" cy="53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/>
          <p:nvPr/>
        </p:nvPicPr>
        <p:blipFill>
          <a:blip r:embed="rId8"/>
          <a:stretch>
            <a:fillRect/>
          </a:stretch>
        </p:blipFill>
        <p:spPr>
          <a:xfrm>
            <a:off x="2915816" y="1810735"/>
            <a:ext cx="3564403" cy="117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8 Título"/>
          <p:cNvSpPr txBox="1">
            <a:spLocks noGrp="1"/>
          </p:cNvSpPr>
          <p:nvPr>
            <p:ph type="ctrTitle" idx="4294967295"/>
          </p:nvPr>
        </p:nvSpPr>
        <p:spPr>
          <a:xfrm>
            <a:off x="683568" y="1916832"/>
            <a:ext cx="7772400" cy="20717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es-PE" sz="6600" dirty="0" smtClean="0">
                <a:latin typeface="Calibri"/>
              </a:rPr>
              <a:t>Anexos</a:t>
            </a:r>
            <a:endParaRPr lang="es-PE" sz="6600" dirty="0">
              <a:latin typeface="Calibri"/>
            </a:endParaRPr>
          </a:p>
        </p:txBody>
      </p:sp>
      <p:pic>
        <p:nvPicPr>
          <p:cNvPr id="3" name="3 Imagen" descr="image0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8705" y="5870475"/>
            <a:ext cx="2243142" cy="4683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13 CuadroTexto"/>
          <p:cNvSpPr txBox="1"/>
          <p:nvPr/>
        </p:nvSpPr>
        <p:spPr>
          <a:xfrm>
            <a:off x="3155630" y="5618192"/>
            <a:ext cx="1785932" cy="274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1" i="0" u="none" strike="noStrike" kern="1200" cap="none" spc="0" baseline="0" dirty="0">
                <a:solidFill>
                  <a:srgbClr val="000000"/>
                </a:solidFill>
                <a:uFillTx/>
                <a:latin typeface="Candara" pitchFamily="16"/>
              </a:rPr>
              <a:t>Con la participación de:</a:t>
            </a:r>
          </a:p>
        </p:txBody>
      </p:sp>
      <p:pic>
        <p:nvPicPr>
          <p:cNvPr id="5" name="0 Imagen" descr="Logo CTB + Definición - JP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4009" y="5876748"/>
            <a:ext cx="1419221" cy="468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rc_mi" descr="https://twimg0-a.akamaihd.net/profile_images/2600190447/LOGO.jpg"/>
          <p:cNvPicPr>
            <a:picLocks noChangeAspect="1"/>
          </p:cNvPicPr>
          <p:nvPr/>
        </p:nvPicPr>
        <p:blipFill>
          <a:blip r:embed="rId5"/>
          <a:srcRect t="27217" b="38226"/>
          <a:stretch>
            <a:fillRect/>
          </a:stretch>
        </p:blipFill>
        <p:spPr>
          <a:xfrm>
            <a:off x="3275856" y="5913013"/>
            <a:ext cx="1393829" cy="4683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16 CuadroTexto"/>
          <p:cNvSpPr txBox="1"/>
          <p:nvPr/>
        </p:nvSpPr>
        <p:spPr>
          <a:xfrm>
            <a:off x="6063230" y="5371688"/>
            <a:ext cx="1785942" cy="274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1" i="0" u="none" strike="noStrike" kern="1200" cap="none" spc="0" baseline="0" dirty="0">
                <a:solidFill>
                  <a:srgbClr val="000000"/>
                </a:solidFill>
                <a:uFillTx/>
                <a:latin typeface="Candara" pitchFamily="16"/>
              </a:rPr>
              <a:t>Operado por:</a:t>
            </a:r>
          </a:p>
        </p:txBody>
      </p:sp>
      <p:pic>
        <p:nvPicPr>
          <p:cNvPr id="8" name="17 Imagen" descr="CIES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28179" y="5749262"/>
            <a:ext cx="2665997" cy="58953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11 CuadroTexto"/>
          <p:cNvSpPr txBox="1"/>
          <p:nvPr/>
        </p:nvSpPr>
        <p:spPr>
          <a:xfrm>
            <a:off x="35497" y="5618192"/>
            <a:ext cx="1643067" cy="274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1" i="0" u="none" strike="noStrike" kern="1200" cap="none" spc="0" baseline="0" dirty="0">
                <a:solidFill>
                  <a:srgbClr val="000000"/>
                </a:solidFill>
                <a:uFillTx/>
                <a:latin typeface="Candara" pitchFamily="16"/>
              </a:rPr>
              <a:t>Financiado por:</a:t>
            </a:r>
          </a:p>
        </p:txBody>
      </p:sp>
      <p:pic>
        <p:nvPicPr>
          <p:cNvPr id="10" name="Imagen 32"/>
          <p:cNvPicPr>
            <a:picLocks noChangeAspect="1"/>
          </p:cNvPicPr>
          <p:nvPr/>
        </p:nvPicPr>
        <p:blipFill>
          <a:blip r:embed="rId7"/>
          <a:srcRect l="12201" t="13710" r="12201" b="13710"/>
          <a:stretch>
            <a:fillRect/>
          </a:stretch>
        </p:blipFill>
        <p:spPr>
          <a:xfrm>
            <a:off x="287587" y="5841324"/>
            <a:ext cx="539998" cy="539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800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title" idx="4294967295"/>
          </p:nvPr>
        </p:nvSpPr>
        <p:spPr>
          <a:xfrm>
            <a:off x="4067944" y="188640"/>
            <a:ext cx="4536504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lvl="0"/>
            <a:r>
              <a:rPr lang="es-PE" sz="2000" dirty="0" smtClean="0"/>
              <a:t>Cálculo de los ingresos: máximos, mínimos y promedio</a:t>
            </a:r>
            <a:endParaRPr lang="es-PE" sz="2000" dirty="0">
              <a:solidFill>
                <a:srgbClr val="FFFFFF"/>
              </a:solidFill>
            </a:endParaRPr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162749"/>
              </p:ext>
            </p:extLst>
          </p:nvPr>
        </p:nvGraphicFramePr>
        <p:xfrm>
          <a:off x="420363" y="877716"/>
          <a:ext cx="8208912" cy="1656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93" name="Hoja de cálculo" r:id="rId4" imgW="8734313" imgH="1857388" progId="Excel.Sheet.12">
                  <p:embed/>
                </p:oleObj>
              </mc:Choice>
              <mc:Fallback>
                <p:oleObj name="Hoja de cálculo" r:id="rId4" imgW="8734313" imgH="185738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0363" y="877716"/>
                        <a:ext cx="8208912" cy="1656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000396"/>
              </p:ext>
            </p:extLst>
          </p:nvPr>
        </p:nvGraphicFramePr>
        <p:xfrm>
          <a:off x="420363" y="2750511"/>
          <a:ext cx="8219700" cy="1728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94" name="Hoja de cálculo" r:id="rId6" imgW="8734196" imgH="1857402" progId="Excel.Sheet.12">
                  <p:embed/>
                </p:oleObj>
              </mc:Choice>
              <mc:Fallback>
                <p:oleObj name="Hoja de cálculo" r:id="rId6" imgW="8734196" imgH="185740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0363" y="2750511"/>
                        <a:ext cx="8219700" cy="1728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3271547"/>
              </p:ext>
            </p:extLst>
          </p:nvPr>
        </p:nvGraphicFramePr>
        <p:xfrm>
          <a:off x="436090" y="4725144"/>
          <a:ext cx="8193185" cy="1641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95" name="Hoja de cálculo" r:id="rId8" imgW="8734196" imgH="1857402" progId="Excel.Sheet.12">
                  <p:embed/>
                </p:oleObj>
              </mc:Choice>
              <mc:Fallback>
                <p:oleObj name="Hoja de cálculo" r:id="rId8" imgW="8734196" imgH="185740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6090" y="4725144"/>
                        <a:ext cx="8193185" cy="1641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1573D931-2ECE-4E61-9FE9-00B5F6DEF451}" type="slidenum">
              <a:rPr lang="es-PE" smtClean="0"/>
              <a:t>34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87827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23527" y="757833"/>
            <a:ext cx="8496943" cy="5232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2800" b="1" i="0" u="none" strike="noStrike" kern="1200" cap="none" spc="0" baseline="0">
                <a:solidFill>
                  <a:srgbClr val="D43118"/>
                </a:solidFill>
                <a:uFillTx/>
                <a:latin typeface="Myriad Pro" pitchFamily="34"/>
              </a:defRPr>
            </a:lvl1pPr>
          </a:lstStyle>
          <a:p>
            <a:r>
              <a:rPr lang="es-PE" dirty="0" smtClean="0"/>
              <a:t>Metodología de trabajo</a:t>
            </a:r>
            <a:endParaRPr lang="es-PE" dirty="0">
              <a:solidFill>
                <a:srgbClr val="FFFFFF"/>
              </a:solidFill>
            </a:endParaRPr>
          </a:p>
        </p:txBody>
      </p:sp>
      <p:pic>
        <p:nvPicPr>
          <p:cNvPr id="3" name="Imagen 2"/>
          <p:cNvPicPr/>
          <p:nvPr/>
        </p:nvPicPr>
        <p:blipFill>
          <a:blip r:embed="rId3"/>
          <a:stretch>
            <a:fillRect/>
          </a:stretch>
        </p:blipFill>
        <p:spPr>
          <a:xfrm>
            <a:off x="179243" y="5949280"/>
            <a:ext cx="1552575" cy="43434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381606"/>
              </p:ext>
            </p:extLst>
          </p:nvPr>
        </p:nvGraphicFramePr>
        <p:xfrm>
          <a:off x="2879023" y="1281052"/>
          <a:ext cx="6247682" cy="5250441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703853"/>
                <a:gridCol w="1358736"/>
                <a:gridCol w="1765105"/>
                <a:gridCol w="1419988"/>
              </a:tblGrid>
              <a:tr h="4471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Ámbito de estudio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Comunidad/anexo/sector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Número esperado de familias (1)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Número de familias encuestadas (2)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44598">
                <a:tc rowSpan="1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Región Apurímac, Provinica de Antabamba, Distrito de Totora-Oropesa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Ccascaña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29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28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4459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Huacullo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50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25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4459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Kilcata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45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40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4459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Sonccoccocha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60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36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95887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San Juan de Vilcarani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18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25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4459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Itaña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18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10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4459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Ampacho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25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15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4459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Yumire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22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24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4459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Ccoyllullo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22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19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4459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Chicllamarca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23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23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4459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Juntaya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25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27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4459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Ancco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 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17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4459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Allahuca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 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3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95887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Pueblo de Totora-Oropesa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 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8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4459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Total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337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300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48775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50" dirty="0">
                          <a:effectLst/>
                        </a:rPr>
                        <a:t>Notas:</a:t>
                      </a:r>
                      <a:br>
                        <a:rPr lang="es-PE" sz="1050" dirty="0">
                          <a:effectLst/>
                        </a:rPr>
                      </a:br>
                      <a:r>
                        <a:rPr lang="es-PE" sz="1050" dirty="0">
                          <a:effectLst/>
                        </a:rPr>
                        <a:t>(1) Número de familias de acuerdo con Términos de Referencia del estudio</a:t>
                      </a:r>
                      <a:br>
                        <a:rPr lang="es-PE" sz="1050" dirty="0">
                          <a:effectLst/>
                        </a:rPr>
                      </a:br>
                      <a:r>
                        <a:rPr lang="es-PE" sz="1050" dirty="0">
                          <a:effectLst/>
                        </a:rPr>
                        <a:t>(2) Número de familias de acuerdo con las características demográficas reales del distrito</a:t>
                      </a:r>
                      <a:br>
                        <a:rPr lang="es-PE" sz="1050" dirty="0">
                          <a:effectLst/>
                        </a:rPr>
                      </a:br>
                      <a:r>
                        <a:rPr lang="es-PE" sz="1050" dirty="0">
                          <a:effectLst/>
                        </a:rPr>
                        <a:t>Elaboración: Propia.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-15093" y="1375218"/>
            <a:ext cx="2881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PE" b="1" dirty="0"/>
              <a:t>De lo general a lo particular:</a:t>
            </a:r>
          </a:p>
        </p:txBody>
      </p:sp>
      <p:sp>
        <p:nvSpPr>
          <p:cNvPr id="6" name="Rectángulo 5"/>
          <p:cNvSpPr/>
          <p:nvPr/>
        </p:nvSpPr>
        <p:spPr>
          <a:xfrm>
            <a:off x="-15095" y="1941194"/>
            <a:ext cx="2881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</a:t>
            </a:r>
            <a:r>
              <a:rPr lang="es-PE" dirty="0"/>
              <a:t>: </a:t>
            </a:r>
            <a:r>
              <a:rPr lang="es-PE" dirty="0" smtClean="0"/>
              <a:t>Contextualización </a:t>
            </a:r>
            <a:r>
              <a:rPr lang="es-PE" dirty="0"/>
              <a:t>de la actividad agropecuaria </a:t>
            </a:r>
            <a:r>
              <a:rPr lang="es-PE" dirty="0" smtClean="0"/>
              <a:t>con </a:t>
            </a:r>
            <a:r>
              <a:rPr lang="es-PE" dirty="0"/>
              <a:t>base en el </a:t>
            </a:r>
            <a:r>
              <a:rPr lang="es-PE" dirty="0">
                <a:solidFill>
                  <a:schemeClr val="tx2">
                    <a:lumMod val="75000"/>
                  </a:schemeClr>
                </a:solidFill>
              </a:rPr>
              <a:t>Censo Nacional Agropecuario 2012</a:t>
            </a:r>
          </a:p>
        </p:txBody>
      </p:sp>
      <p:sp>
        <p:nvSpPr>
          <p:cNvPr id="7" name="Rectángulo 6"/>
          <p:cNvSpPr/>
          <p:nvPr/>
        </p:nvSpPr>
        <p:spPr>
          <a:xfrm>
            <a:off x="-2" y="3534812"/>
            <a:ext cx="28790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PE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Particular</a:t>
            </a:r>
            <a:r>
              <a:rPr lang="es-PE" dirty="0"/>
              <a:t>: </a:t>
            </a:r>
            <a:r>
              <a:rPr lang="es-PE" dirty="0" smtClean="0"/>
              <a:t>Caracterización </a:t>
            </a:r>
            <a:r>
              <a:rPr lang="es-PE" dirty="0"/>
              <a:t>de los </a:t>
            </a:r>
            <a:r>
              <a:rPr lang="es-PE" dirty="0" smtClean="0"/>
              <a:t>productores, </a:t>
            </a:r>
            <a:r>
              <a:rPr lang="es-PE" dirty="0"/>
              <a:t>con base en </a:t>
            </a:r>
            <a:r>
              <a:rPr lang="es-PE" dirty="0">
                <a:solidFill>
                  <a:schemeClr val="tx2">
                    <a:lumMod val="75000"/>
                  </a:schemeClr>
                </a:solidFill>
              </a:rPr>
              <a:t>encuestas</a:t>
            </a:r>
            <a:r>
              <a:rPr lang="es-PE" dirty="0"/>
              <a:t> a productores; diagnósticos comunales; mediciones de fibra por </a:t>
            </a:r>
            <a:r>
              <a:rPr lang="es-PE" dirty="0" smtClean="0"/>
              <a:t>productores.</a:t>
            </a:r>
            <a:endParaRPr lang="es-ES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8"/>
          </p:nvPr>
        </p:nvSpPr>
        <p:spPr>
          <a:xfrm>
            <a:off x="8762948" y="6379503"/>
            <a:ext cx="370383" cy="385017"/>
          </a:xfrm>
        </p:spPr>
        <p:txBody>
          <a:bodyPr/>
          <a:lstStyle/>
          <a:p>
            <a:pPr lvl="0"/>
            <a:fld id="{1573D931-2ECE-4E61-9FE9-00B5F6DEF451}" type="slidenum">
              <a:rPr lang="es-PE" b="1" smtClean="0">
                <a:solidFill>
                  <a:schemeClr val="bg1"/>
                </a:solidFill>
              </a:rPr>
              <a:t>4</a:t>
            </a:fld>
            <a:endParaRPr lang="es-P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71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title" idx="4294967295"/>
          </p:nvPr>
        </p:nvSpPr>
        <p:spPr>
          <a:xfrm>
            <a:off x="323527" y="757833"/>
            <a:ext cx="8496943" cy="5232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lvl="0"/>
            <a:r>
              <a:rPr lang="es-PE" dirty="0" smtClean="0"/>
              <a:t>Trabajo de campo</a:t>
            </a:r>
            <a:endParaRPr lang="es-PE" dirty="0">
              <a:solidFill>
                <a:srgbClr val="FFFFFF"/>
              </a:solidFill>
            </a:endParaRPr>
          </a:p>
        </p:txBody>
      </p:sp>
      <p:sp>
        <p:nvSpPr>
          <p:cNvPr id="3" name="6 Marcador de contenido"/>
          <p:cNvSpPr txBox="1">
            <a:spLocks noGrp="1"/>
          </p:cNvSpPr>
          <p:nvPr>
            <p:ph idx="4294967295"/>
          </p:nvPr>
        </p:nvSpPr>
        <p:spPr>
          <a:xfrm>
            <a:off x="323527" y="1281052"/>
            <a:ext cx="8712969" cy="4197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lvl="0" indent="0">
              <a:buNone/>
            </a:pPr>
            <a:r>
              <a:rPr lang="es-PE" sz="1600" b="1" dirty="0" smtClean="0"/>
              <a:t>Encuestas a productores, diagnósticos comunales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0" y="1628800"/>
            <a:ext cx="2989470" cy="24482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286" y="4221088"/>
            <a:ext cx="3031898" cy="212919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618" y="1626366"/>
            <a:ext cx="3039566" cy="245070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0" y="4221088"/>
            <a:ext cx="2989470" cy="212919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118" y="4221087"/>
            <a:ext cx="2756377" cy="212919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62" y="1615781"/>
            <a:ext cx="2751534" cy="2461291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8"/>
          </p:nvPr>
        </p:nvSpPr>
        <p:spPr>
          <a:xfrm>
            <a:off x="8671282" y="6409969"/>
            <a:ext cx="298375" cy="227179"/>
          </a:xfrm>
        </p:spPr>
        <p:txBody>
          <a:bodyPr/>
          <a:lstStyle/>
          <a:p>
            <a:pPr lvl="0"/>
            <a:fld id="{1573D931-2ECE-4E61-9FE9-00B5F6DEF451}" type="slidenum">
              <a:rPr lang="es-PE" smtClean="0">
                <a:solidFill>
                  <a:schemeClr val="bg1"/>
                </a:solidFill>
              </a:rPr>
              <a:t>5</a:t>
            </a:fld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00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title" idx="4294967295"/>
          </p:nvPr>
        </p:nvSpPr>
        <p:spPr>
          <a:xfrm>
            <a:off x="323527" y="757833"/>
            <a:ext cx="8496943" cy="5232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lvl="0"/>
            <a:r>
              <a:rPr lang="es-PE" dirty="0" smtClean="0"/>
              <a:t>Trabajo de campo</a:t>
            </a:r>
            <a:endParaRPr lang="es-PE" dirty="0">
              <a:solidFill>
                <a:srgbClr val="FFFFFF"/>
              </a:solidFill>
            </a:endParaRPr>
          </a:p>
        </p:txBody>
      </p:sp>
      <p:sp>
        <p:nvSpPr>
          <p:cNvPr id="3" name="6 Marcador de contenido"/>
          <p:cNvSpPr txBox="1">
            <a:spLocks noGrp="1"/>
          </p:cNvSpPr>
          <p:nvPr>
            <p:ph idx="4294967295"/>
          </p:nvPr>
        </p:nvSpPr>
        <p:spPr>
          <a:xfrm>
            <a:off x="323527" y="1281052"/>
            <a:ext cx="8712969" cy="4197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lvl="0" indent="0">
              <a:buNone/>
            </a:pPr>
            <a:r>
              <a:rPr lang="es-PE" sz="1600" b="1" dirty="0" smtClean="0"/>
              <a:t>Medición de calidad de fibra y pasturas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26" y="4077072"/>
            <a:ext cx="3115174" cy="22322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844" y="1700808"/>
            <a:ext cx="3079556" cy="215767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49" y="1679277"/>
            <a:ext cx="3168352" cy="217920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49" y="4077072"/>
            <a:ext cx="3168352" cy="2232248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8"/>
          </p:nvPr>
        </p:nvSpPr>
        <p:spPr>
          <a:xfrm>
            <a:off x="8671282" y="6453336"/>
            <a:ext cx="298375" cy="268144"/>
          </a:xfrm>
        </p:spPr>
        <p:txBody>
          <a:bodyPr/>
          <a:lstStyle/>
          <a:p>
            <a:pPr lvl="0"/>
            <a:fld id="{1573D931-2ECE-4E61-9FE9-00B5F6DEF451}" type="slidenum">
              <a:rPr lang="es-PE" smtClean="0">
                <a:solidFill>
                  <a:schemeClr val="bg1"/>
                </a:solidFill>
              </a:rPr>
              <a:t>6</a:t>
            </a:fld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4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23527" y="757833"/>
            <a:ext cx="8496943" cy="5232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2800" b="1" i="0" u="none" strike="noStrike" kern="1200" cap="none" spc="0" baseline="0">
                <a:solidFill>
                  <a:srgbClr val="D43118"/>
                </a:solidFill>
                <a:uFillTx/>
                <a:latin typeface="Myriad Pro" pitchFamily="34"/>
              </a:defRPr>
            </a:lvl1pPr>
          </a:lstStyle>
          <a:p>
            <a:r>
              <a:rPr lang="es-PE" dirty="0" smtClean="0"/>
              <a:t>Mapa de actores</a:t>
            </a:r>
            <a:endParaRPr lang="es-PE" dirty="0">
              <a:solidFill>
                <a:srgbClr val="FFFFFF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939702615"/>
              </p:ext>
            </p:extLst>
          </p:nvPr>
        </p:nvGraphicFramePr>
        <p:xfrm>
          <a:off x="359004" y="1518123"/>
          <a:ext cx="8496942" cy="5028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/>
          <p:cNvSpPr/>
          <p:nvPr/>
        </p:nvSpPr>
        <p:spPr>
          <a:xfrm>
            <a:off x="612061" y="1148791"/>
            <a:ext cx="8555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dirty="0"/>
              <a:t>Actores con grado alto grado de influencia en la actividad pecuaria alpaquera:</a:t>
            </a:r>
          </a:p>
        </p:txBody>
      </p:sp>
      <p:pic>
        <p:nvPicPr>
          <p:cNvPr id="5" name="Imagen 4"/>
          <p:cNvPicPr/>
          <p:nvPr/>
        </p:nvPicPr>
        <p:blipFill>
          <a:blip r:embed="rId7"/>
          <a:stretch>
            <a:fillRect/>
          </a:stretch>
        </p:blipFill>
        <p:spPr>
          <a:xfrm>
            <a:off x="8079659" y="6093296"/>
            <a:ext cx="1064342" cy="290324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8"/>
          </p:nvPr>
        </p:nvSpPr>
        <p:spPr>
          <a:xfrm>
            <a:off x="8671282" y="6397292"/>
            <a:ext cx="298375" cy="337860"/>
          </a:xfrm>
        </p:spPr>
        <p:txBody>
          <a:bodyPr/>
          <a:lstStyle/>
          <a:p>
            <a:pPr lvl="0"/>
            <a:fld id="{1573D931-2ECE-4E61-9FE9-00B5F6DEF451}" type="slidenum">
              <a:rPr lang="es-PE" sz="2000" b="1" smtClean="0">
                <a:solidFill>
                  <a:schemeClr val="bg1"/>
                </a:solidFill>
              </a:rPr>
              <a:t>7</a:t>
            </a:fld>
            <a:endParaRPr lang="es-P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09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054407590"/>
              </p:ext>
            </p:extLst>
          </p:nvPr>
        </p:nvGraphicFramePr>
        <p:xfrm>
          <a:off x="755576" y="1397000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971600" y="908720"/>
            <a:ext cx="7380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dirty="0"/>
              <a:t>Actores con medio grado de influencia en la actividad pecuaria alpaquera:</a:t>
            </a:r>
          </a:p>
        </p:txBody>
      </p:sp>
      <p:pic>
        <p:nvPicPr>
          <p:cNvPr id="4" name="Imagen 3"/>
          <p:cNvPicPr/>
          <p:nvPr/>
        </p:nvPicPr>
        <p:blipFill>
          <a:blip r:embed="rId7"/>
          <a:stretch>
            <a:fillRect/>
          </a:stretch>
        </p:blipFill>
        <p:spPr>
          <a:xfrm>
            <a:off x="7452320" y="5949280"/>
            <a:ext cx="1552575" cy="434340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8"/>
          </p:nvPr>
        </p:nvSpPr>
        <p:spPr>
          <a:xfrm>
            <a:off x="8678771" y="6366440"/>
            <a:ext cx="334887" cy="337859"/>
          </a:xfrm>
        </p:spPr>
        <p:txBody>
          <a:bodyPr/>
          <a:lstStyle/>
          <a:p>
            <a:pPr lvl="0"/>
            <a:fld id="{1573D931-2ECE-4E61-9FE9-00B5F6DEF451}" type="slidenum">
              <a:rPr lang="es-PE" smtClean="0"/>
              <a:t>8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65715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71600" y="1052736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dirty="0"/>
              <a:t>Actores con bajo grado de influencia en la actividad pecuaria alpaquera: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552350444"/>
              </p:ext>
            </p:extLst>
          </p:nvPr>
        </p:nvGraphicFramePr>
        <p:xfrm>
          <a:off x="755576" y="1465712"/>
          <a:ext cx="7992888" cy="4917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/>
          <p:cNvPicPr/>
          <p:nvPr/>
        </p:nvPicPr>
        <p:blipFill>
          <a:blip r:embed="rId8"/>
          <a:stretch>
            <a:fillRect/>
          </a:stretch>
        </p:blipFill>
        <p:spPr>
          <a:xfrm>
            <a:off x="7452320" y="5949280"/>
            <a:ext cx="1552575" cy="434340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8"/>
          </p:nvPr>
        </p:nvSpPr>
        <p:spPr>
          <a:xfrm>
            <a:off x="8604448" y="6403661"/>
            <a:ext cx="261388" cy="223405"/>
          </a:xfrm>
        </p:spPr>
        <p:txBody>
          <a:bodyPr/>
          <a:lstStyle/>
          <a:p>
            <a:pPr lvl="0"/>
            <a:fld id="{1573D931-2ECE-4E61-9FE9-00B5F6DEF451}" type="slidenum">
              <a:rPr lang="es-PE" smtClean="0"/>
              <a:t>9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26143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9798</TotalTime>
  <Words>2249</Words>
  <Application>Microsoft Office PowerPoint</Application>
  <PresentationFormat>Presentación en pantalla (4:3)</PresentationFormat>
  <Paragraphs>424</Paragraphs>
  <Slides>34</Slides>
  <Notes>25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3" baseType="lpstr">
      <vt:lpstr>Aharoni</vt:lpstr>
      <vt:lpstr>Arial</vt:lpstr>
      <vt:lpstr>Bookman Old Style</vt:lpstr>
      <vt:lpstr>Calibri</vt:lpstr>
      <vt:lpstr>Candara</vt:lpstr>
      <vt:lpstr>Myriad Pro</vt:lpstr>
      <vt:lpstr>Times New Roman</vt:lpstr>
      <vt:lpstr>Tema de Office</vt:lpstr>
      <vt:lpstr>Hoja de cálculo</vt:lpstr>
      <vt:lpstr> Presentación pública  Estudio: Línea de Base de la Actividad Pecuaria del Distrito de Oropesa, Provincia de Antabamba, Departamento del Apurímac,  Octubre, 2015</vt:lpstr>
      <vt:lpstr>Presentación de PowerPoint</vt:lpstr>
      <vt:lpstr>Presentación de PowerPoint</vt:lpstr>
      <vt:lpstr>Presentación de PowerPoint</vt:lpstr>
      <vt:lpstr>Trabajo de campo</vt:lpstr>
      <vt:lpstr>Trabajo de campo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¡ Gracias!</vt:lpstr>
      <vt:lpstr>Anexos</vt:lpstr>
      <vt:lpstr>Cálculo de los ingresos: máximos, mínimos y promedio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usuario</cp:lastModifiedBy>
  <cp:revision>447</cp:revision>
  <cp:lastPrinted>2015-05-13T17:28:33Z</cp:lastPrinted>
  <dcterms:created xsi:type="dcterms:W3CDTF">2014-02-07T00:34:07Z</dcterms:created>
  <dcterms:modified xsi:type="dcterms:W3CDTF">2015-10-28T15:23:05Z</dcterms:modified>
</cp:coreProperties>
</file>