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9" r:id="rId3"/>
    <p:sldId id="257" r:id="rId4"/>
    <p:sldId id="265" r:id="rId5"/>
    <p:sldId id="268" r:id="rId6"/>
    <p:sldId id="260" r:id="rId7"/>
    <p:sldId id="271" r:id="rId8"/>
    <p:sldId id="272" r:id="rId9"/>
    <p:sldId id="273" r:id="rId10"/>
    <p:sldId id="274" r:id="rId11"/>
    <p:sldId id="258" r:id="rId12"/>
    <p:sldId id="270" r:id="rId13"/>
    <p:sldId id="275" r:id="rId14"/>
    <p:sldId id="262" r:id="rId15"/>
    <p:sldId id="264" r:id="rId16"/>
  </p:sldIdLst>
  <p:sldSz cx="9144000" cy="6858000" type="screen4x3"/>
  <p:notesSz cx="6797675" cy="9926638"/>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istente de Prensa" initials="Ad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22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Marcador de encabezado"/>
          <p:cNvSpPr txBox="1">
            <a:spLocks noGrp="1"/>
          </p:cNvSpPr>
          <p:nvPr>
            <p:ph type="hdr" sz="quarter"/>
          </p:nvPr>
        </p:nvSpPr>
        <p:spPr>
          <a:xfrm>
            <a:off x="0" y="0"/>
            <a:ext cx="2945657" cy="496336"/>
          </a:xfrm>
          <a:prstGeom prst="rect">
            <a:avLst/>
          </a:prstGeom>
          <a:noFill/>
          <a:ln>
            <a:noFill/>
          </a:ln>
        </p:spPr>
        <p:txBody>
          <a:bodyPr vert="horz" wrap="square" lIns="91046" tIns="45518" rIns="91046" bIns="45518"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200" b="0" i="0" u="none" strike="noStrike" kern="1200" cap="none" spc="0" baseline="0">
              <a:solidFill>
                <a:srgbClr val="000000"/>
              </a:solidFill>
              <a:uFillTx/>
              <a:latin typeface="Calibri"/>
            </a:endParaRPr>
          </a:p>
        </p:txBody>
      </p:sp>
      <p:sp>
        <p:nvSpPr>
          <p:cNvPr id="3" name="2 Marcador de fecha"/>
          <p:cNvSpPr txBox="1">
            <a:spLocks noGrp="1"/>
          </p:cNvSpPr>
          <p:nvPr>
            <p:ph type="dt" sz="quarter" idx="1"/>
          </p:nvPr>
        </p:nvSpPr>
        <p:spPr>
          <a:xfrm>
            <a:off x="3850446" y="0"/>
            <a:ext cx="2945657" cy="496336"/>
          </a:xfrm>
          <a:prstGeom prst="rect">
            <a:avLst/>
          </a:prstGeom>
          <a:noFill/>
          <a:ln>
            <a:noFill/>
          </a:ln>
        </p:spPr>
        <p:txBody>
          <a:bodyPr vert="horz" wrap="square" lIns="91046" tIns="45518" rIns="91046" bIns="45518"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ECE74E0-E4D4-4DF3-95CD-ECFFC4F4E692}" type="datetime1">
              <a:rPr lang="es-PE"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28/10/2015</a:t>
            </a:fld>
            <a:endParaRPr lang="es-PE" sz="1200" b="0" i="0" u="none" strike="noStrike" kern="1200" cap="none" spc="0" baseline="0">
              <a:solidFill>
                <a:srgbClr val="000000"/>
              </a:solidFill>
              <a:uFillTx/>
              <a:latin typeface="Calibri"/>
            </a:endParaRPr>
          </a:p>
        </p:txBody>
      </p:sp>
      <p:sp>
        <p:nvSpPr>
          <p:cNvPr id="4" name="3 Marcador de pie de página"/>
          <p:cNvSpPr txBox="1">
            <a:spLocks noGrp="1"/>
          </p:cNvSpPr>
          <p:nvPr>
            <p:ph type="ftr" sz="quarter" idx="2"/>
          </p:nvPr>
        </p:nvSpPr>
        <p:spPr>
          <a:xfrm>
            <a:off x="0" y="9428579"/>
            <a:ext cx="2945657" cy="496336"/>
          </a:xfrm>
          <a:prstGeom prst="rect">
            <a:avLst/>
          </a:prstGeom>
          <a:noFill/>
          <a:ln>
            <a:noFill/>
          </a:ln>
        </p:spPr>
        <p:txBody>
          <a:bodyPr vert="horz" wrap="square" lIns="91046" tIns="45518" rIns="91046" bIns="45518"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200" b="0" i="0" u="none" strike="noStrike" kern="1200" cap="none" spc="0" baseline="0">
              <a:solidFill>
                <a:srgbClr val="000000"/>
              </a:solidFill>
              <a:uFillTx/>
              <a:latin typeface="Calibri"/>
            </a:endParaRPr>
          </a:p>
        </p:txBody>
      </p:sp>
      <p:sp>
        <p:nvSpPr>
          <p:cNvPr id="5" name="4 Marcador de número de diapositiva"/>
          <p:cNvSpPr txBox="1">
            <a:spLocks noGrp="1"/>
          </p:cNvSpPr>
          <p:nvPr>
            <p:ph type="sldNum" sz="quarter" idx="3"/>
          </p:nvPr>
        </p:nvSpPr>
        <p:spPr>
          <a:xfrm>
            <a:off x="3850446" y="9428579"/>
            <a:ext cx="2945657" cy="496336"/>
          </a:xfrm>
          <a:prstGeom prst="rect">
            <a:avLst/>
          </a:prstGeom>
          <a:noFill/>
          <a:ln>
            <a:noFill/>
          </a:ln>
        </p:spPr>
        <p:txBody>
          <a:bodyPr vert="horz" wrap="square" lIns="91046" tIns="45518" rIns="91046" bIns="45518"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F1DDCBA-A55C-4914-8A94-0FE016E4B43D}"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‹Nº›</a:t>
            </a:fld>
            <a:endParaRPr lang="es-P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240442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encabezado 1"/>
          <p:cNvSpPr txBox="1">
            <a:spLocks noGrp="1"/>
          </p:cNvSpPr>
          <p:nvPr>
            <p:ph type="hdr" sz="quarter"/>
          </p:nvPr>
        </p:nvSpPr>
        <p:spPr>
          <a:xfrm>
            <a:off x="0" y="0"/>
            <a:ext cx="2945657" cy="498055"/>
          </a:xfrm>
          <a:prstGeom prst="rect">
            <a:avLst/>
          </a:prstGeom>
          <a:noFill/>
          <a:ln>
            <a:noFill/>
          </a:ln>
        </p:spPr>
        <p:txBody>
          <a:bodyPr vert="horz" wrap="square" lIns="91046" tIns="45518" rIns="91046" bIns="45518" anchor="t" anchorCtr="0" compatLnSpc="1"/>
          <a:lstStyle>
            <a:lvl1pPr marL="0" marR="0" lvl="0" indent="0" algn="l" defTabSz="914400" rtl="0" fontAlgn="auto" hangingPunct="1">
              <a:lnSpc>
                <a:spcPct val="100000"/>
              </a:lnSpc>
              <a:spcBef>
                <a:spcPts val="0"/>
              </a:spcBef>
              <a:spcAft>
                <a:spcPts val="0"/>
              </a:spcAft>
              <a:buNone/>
              <a:tabLst/>
              <a:defRPr lang="es-PE" sz="1200" b="0" i="0" u="none" strike="noStrike" kern="1200" cap="none" spc="0" baseline="0">
                <a:solidFill>
                  <a:srgbClr val="000000"/>
                </a:solidFill>
                <a:uFillTx/>
                <a:latin typeface="Calibri"/>
              </a:defRPr>
            </a:lvl1pPr>
          </a:lstStyle>
          <a:p>
            <a:pPr lvl="0"/>
            <a:endParaRPr lang="es-PE"/>
          </a:p>
        </p:txBody>
      </p:sp>
      <p:sp>
        <p:nvSpPr>
          <p:cNvPr id="3" name="Marcador de fecha 2"/>
          <p:cNvSpPr txBox="1">
            <a:spLocks noGrp="1"/>
          </p:cNvSpPr>
          <p:nvPr>
            <p:ph type="dt" idx="1"/>
          </p:nvPr>
        </p:nvSpPr>
        <p:spPr>
          <a:xfrm>
            <a:off x="3850446" y="0"/>
            <a:ext cx="2945657" cy="498055"/>
          </a:xfrm>
          <a:prstGeom prst="rect">
            <a:avLst/>
          </a:prstGeom>
          <a:noFill/>
          <a:ln>
            <a:noFill/>
          </a:ln>
        </p:spPr>
        <p:txBody>
          <a:bodyPr vert="horz" wrap="square" lIns="91046" tIns="45518" rIns="91046" bIns="45518" anchor="t" anchorCtr="0" compatLnSpc="1"/>
          <a:lstStyle>
            <a:lvl1pPr marL="0" marR="0" lvl="0" indent="0" algn="r" defTabSz="914400" rtl="0" fontAlgn="auto" hangingPunct="1">
              <a:lnSpc>
                <a:spcPct val="100000"/>
              </a:lnSpc>
              <a:spcBef>
                <a:spcPts val="0"/>
              </a:spcBef>
              <a:spcAft>
                <a:spcPts val="0"/>
              </a:spcAft>
              <a:buNone/>
              <a:tabLst/>
              <a:defRPr lang="es-PE" sz="1200" b="0" i="0" u="none" strike="noStrike" kern="1200" cap="none" spc="0" baseline="0">
                <a:solidFill>
                  <a:srgbClr val="000000"/>
                </a:solidFill>
                <a:uFillTx/>
                <a:latin typeface="Calibri"/>
              </a:defRPr>
            </a:lvl1pPr>
          </a:lstStyle>
          <a:p>
            <a:pPr lvl="0"/>
            <a:fld id="{EB7EDEF5-DCB6-4A1E-91FF-74B988781C29}" type="datetime1">
              <a:rPr lang="es-PE"/>
              <a:pPr lvl="0"/>
              <a:t>28/10/2015</a:t>
            </a:fld>
            <a:endParaRPr lang="es-PE"/>
          </a:p>
        </p:txBody>
      </p:sp>
      <p:sp>
        <p:nvSpPr>
          <p:cNvPr id="4" name="Marcador de imagen de diapositiva 3"/>
          <p:cNvSpPr>
            <a:spLocks noGrp="1" noRot="1" noChangeAspect="1"/>
          </p:cNvSpPr>
          <p:nvPr>
            <p:ph type="sldImg" idx="2"/>
          </p:nvPr>
        </p:nvSpPr>
        <p:spPr>
          <a:xfrm>
            <a:off x="1166810" y="1241426"/>
            <a:ext cx="4464045" cy="3349620"/>
          </a:xfrm>
          <a:prstGeom prst="rect">
            <a:avLst/>
          </a:prstGeom>
          <a:noFill/>
          <a:ln w="12701">
            <a:solidFill>
              <a:srgbClr val="000000"/>
            </a:solidFill>
            <a:prstDash val="solid"/>
          </a:ln>
        </p:spPr>
      </p:sp>
      <p:sp>
        <p:nvSpPr>
          <p:cNvPr id="5" name="Marcador de notas 4"/>
          <p:cNvSpPr txBox="1">
            <a:spLocks noGrp="1"/>
          </p:cNvSpPr>
          <p:nvPr>
            <p:ph type="body" sz="quarter" idx="3"/>
          </p:nvPr>
        </p:nvSpPr>
        <p:spPr>
          <a:xfrm>
            <a:off x="679764" y="4777191"/>
            <a:ext cx="5438137" cy="3908611"/>
          </a:xfrm>
          <a:prstGeom prst="rect">
            <a:avLst/>
          </a:prstGeom>
          <a:noFill/>
          <a:ln>
            <a:noFill/>
          </a:ln>
        </p:spPr>
        <p:txBody>
          <a:bodyPr vert="horz" wrap="square" lIns="91046" tIns="45518" rIns="91046" bIns="45518" anchor="t" anchorCtr="0" compatLnSpc="1"/>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txBox="1">
            <a:spLocks noGrp="1"/>
          </p:cNvSpPr>
          <p:nvPr>
            <p:ph type="ftr" sz="quarter" idx="4"/>
          </p:nvPr>
        </p:nvSpPr>
        <p:spPr>
          <a:xfrm>
            <a:off x="0" y="9428579"/>
            <a:ext cx="2945657" cy="498055"/>
          </a:xfrm>
          <a:prstGeom prst="rect">
            <a:avLst/>
          </a:prstGeom>
          <a:noFill/>
          <a:ln>
            <a:noFill/>
          </a:ln>
        </p:spPr>
        <p:txBody>
          <a:bodyPr vert="horz" wrap="square" lIns="91046" tIns="45518" rIns="91046" bIns="45518" anchor="b" anchorCtr="0" compatLnSpc="1"/>
          <a:lstStyle>
            <a:lvl1pPr marL="0" marR="0" lvl="0" indent="0" algn="l" defTabSz="914400" rtl="0" fontAlgn="auto" hangingPunct="1">
              <a:lnSpc>
                <a:spcPct val="100000"/>
              </a:lnSpc>
              <a:spcBef>
                <a:spcPts val="0"/>
              </a:spcBef>
              <a:spcAft>
                <a:spcPts val="0"/>
              </a:spcAft>
              <a:buNone/>
              <a:tabLst/>
              <a:defRPr lang="es-PE" sz="1200" b="0" i="0" u="none" strike="noStrike" kern="1200" cap="none" spc="0" baseline="0">
                <a:solidFill>
                  <a:srgbClr val="000000"/>
                </a:solidFill>
                <a:uFillTx/>
                <a:latin typeface="Calibri"/>
              </a:defRPr>
            </a:lvl1pPr>
          </a:lstStyle>
          <a:p>
            <a:pPr lvl="0"/>
            <a:endParaRPr lang="es-PE"/>
          </a:p>
        </p:txBody>
      </p:sp>
      <p:sp>
        <p:nvSpPr>
          <p:cNvPr id="7" name="Marcador de número de diapositiva 6"/>
          <p:cNvSpPr txBox="1">
            <a:spLocks noGrp="1"/>
          </p:cNvSpPr>
          <p:nvPr>
            <p:ph type="sldNum" sz="quarter" idx="5"/>
          </p:nvPr>
        </p:nvSpPr>
        <p:spPr>
          <a:xfrm>
            <a:off x="3850446" y="9428579"/>
            <a:ext cx="2945657" cy="498055"/>
          </a:xfrm>
          <a:prstGeom prst="rect">
            <a:avLst/>
          </a:prstGeom>
          <a:noFill/>
          <a:ln>
            <a:noFill/>
          </a:ln>
        </p:spPr>
        <p:txBody>
          <a:bodyPr vert="horz" wrap="square" lIns="91046" tIns="45518" rIns="91046" bIns="45518" anchor="b" anchorCtr="0" compatLnSpc="1"/>
          <a:lstStyle>
            <a:lvl1pPr marL="0" marR="0" lvl="0" indent="0" algn="r" defTabSz="914400" rtl="0" fontAlgn="auto" hangingPunct="1">
              <a:lnSpc>
                <a:spcPct val="100000"/>
              </a:lnSpc>
              <a:spcBef>
                <a:spcPts val="0"/>
              </a:spcBef>
              <a:spcAft>
                <a:spcPts val="0"/>
              </a:spcAft>
              <a:buNone/>
              <a:tabLst/>
              <a:defRPr lang="es-PE" sz="1200" b="0" i="0" u="none" strike="noStrike" kern="1200" cap="none" spc="0" baseline="0">
                <a:solidFill>
                  <a:srgbClr val="000000"/>
                </a:solidFill>
                <a:uFillTx/>
                <a:latin typeface="Calibri"/>
              </a:defRPr>
            </a:lvl1pPr>
          </a:lstStyle>
          <a:p>
            <a:pPr lvl="0"/>
            <a:fld id="{F3C4167B-31E2-46AC-938F-F52CC98F12B9}" type="slidenum">
              <a:rPr/>
              <a:pPr lvl="0"/>
              <a:t>‹Nº›</a:t>
            </a:fld>
            <a:endParaRPr lang="es-PE"/>
          </a:p>
        </p:txBody>
      </p:sp>
    </p:spTree>
    <p:extLst>
      <p:ext uri="{BB962C8B-B14F-4D97-AF65-F5344CB8AC3E}">
        <p14:creationId xmlns:p14="http://schemas.microsoft.com/office/powerpoint/2010/main" val="1476433459"/>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6813" y="1241425"/>
            <a:ext cx="4464050" cy="3349625"/>
          </a:xfrm>
        </p:spPr>
      </p:sp>
      <p:sp>
        <p:nvSpPr>
          <p:cNvPr id="3" name="Marcador de notas 2"/>
          <p:cNvSpPr txBox="1">
            <a:spLocks noGrp="1"/>
          </p:cNvSpPr>
          <p:nvPr>
            <p:ph type="body" sz="quarter" idx="1"/>
          </p:nvPr>
        </p:nvSpPr>
        <p:spPr/>
        <p:txBody>
          <a:bodyPr/>
          <a:lstStyle/>
          <a:p>
            <a:endParaRPr lang="es-PE"/>
          </a:p>
        </p:txBody>
      </p:sp>
      <p:sp>
        <p:nvSpPr>
          <p:cNvPr id="4" name="Marcador de número de diapositiva 3"/>
          <p:cNvSpPr txBox="1">
            <a:spLocks noGrp="1"/>
          </p:cNvSpPr>
          <p:nvPr>
            <p:ph type="sldNum" sz="quarter" idx="8"/>
          </p:nvPr>
        </p:nvSpPr>
        <p:spPr/>
        <p:txBody>
          <a:bodyPr/>
          <a:lstStyle/>
          <a:p>
            <a:pPr lvl="0"/>
            <a:fld id="{0BA09641-E655-4453-8039-FC894B873348}" type="slidenum">
              <a:rPr/>
              <a:pPr lvl="0"/>
              <a:t>1</a:t>
            </a:fld>
            <a:endParaRPr lang="es-PE"/>
          </a:p>
        </p:txBody>
      </p:sp>
    </p:spTree>
    <p:extLst>
      <p:ext uri="{BB962C8B-B14F-4D97-AF65-F5344CB8AC3E}">
        <p14:creationId xmlns:p14="http://schemas.microsoft.com/office/powerpoint/2010/main" val="215440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4050" cy="3349625"/>
          </a:xfrm>
          <a:ln w="12701">
            <a:solidFill>
              <a:srgbClr val="000000"/>
            </a:solidFill>
            <a:prstDash val="solid"/>
            <a:miter/>
          </a:ln>
        </p:spPr>
      </p:sp>
      <p:sp>
        <p:nvSpPr>
          <p:cNvPr id="3" name="2 Marcador de notas"/>
          <p:cNvSpPr txBox="1">
            <a:spLocks noGrp="1"/>
          </p:cNvSpPr>
          <p:nvPr>
            <p:ph type="body" sz="quarter" idx="1"/>
          </p:nvPr>
        </p:nvSpPr>
        <p:spPr/>
        <p:txBody>
          <a:bodyPr/>
          <a:lstStyle/>
          <a:p>
            <a:endParaRPr lang="es-PE"/>
          </a:p>
        </p:txBody>
      </p:sp>
      <p:sp>
        <p:nvSpPr>
          <p:cNvPr id="4" name="3 Marcador de número de diapositiva"/>
          <p:cNvSpPr txBox="1">
            <a:spLocks noGrp="1"/>
          </p:cNvSpPr>
          <p:nvPr>
            <p:ph type="sldNum" sz="quarter" idx="8"/>
          </p:nvPr>
        </p:nvSpPr>
        <p:spPr/>
        <p:txBody>
          <a:bodyPr/>
          <a:lstStyle/>
          <a:p>
            <a:pPr lvl="0"/>
            <a:fld id="{40F3F002-485B-420A-926C-D3882D8E9D5C}" type="slidenum">
              <a:rPr/>
              <a:pPr lvl="0"/>
              <a:t>13</a:t>
            </a:fld>
            <a:endParaRPr lang="es-ES"/>
          </a:p>
        </p:txBody>
      </p:sp>
    </p:spTree>
    <p:extLst>
      <p:ext uri="{BB962C8B-B14F-4D97-AF65-F5344CB8AC3E}">
        <p14:creationId xmlns:p14="http://schemas.microsoft.com/office/powerpoint/2010/main" val="1301023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4050" cy="3349625"/>
          </a:xfrm>
          <a:ln w="12701">
            <a:solidFill>
              <a:srgbClr val="000000"/>
            </a:solidFill>
            <a:prstDash val="solid"/>
            <a:miter/>
          </a:ln>
        </p:spPr>
      </p:sp>
      <p:sp>
        <p:nvSpPr>
          <p:cNvPr id="3" name="2 Marcador de notas"/>
          <p:cNvSpPr txBox="1">
            <a:spLocks noGrp="1"/>
          </p:cNvSpPr>
          <p:nvPr>
            <p:ph type="body" sz="quarter" idx="1"/>
          </p:nvPr>
        </p:nvSpPr>
        <p:spPr/>
        <p:txBody>
          <a:bodyPr/>
          <a:lstStyle/>
          <a:p>
            <a:endParaRPr lang="es-PE"/>
          </a:p>
        </p:txBody>
      </p:sp>
      <p:sp>
        <p:nvSpPr>
          <p:cNvPr id="4" name="3 Marcador de número de diapositiva"/>
          <p:cNvSpPr txBox="1">
            <a:spLocks noGrp="1"/>
          </p:cNvSpPr>
          <p:nvPr>
            <p:ph type="sldNum" sz="quarter" idx="8"/>
          </p:nvPr>
        </p:nvSpPr>
        <p:spPr/>
        <p:txBody>
          <a:bodyPr/>
          <a:lstStyle/>
          <a:p>
            <a:pPr lvl="0"/>
            <a:fld id="{75ACCF8C-43EE-4C72-B7B9-87C6A3C0A34C}" type="slidenum">
              <a:rPr/>
              <a:pPr lvl="0"/>
              <a:t>14</a:t>
            </a:fld>
            <a:endParaRPr lang="es-ES"/>
          </a:p>
        </p:txBody>
      </p:sp>
    </p:spTree>
    <p:extLst>
      <p:ext uri="{BB962C8B-B14F-4D97-AF65-F5344CB8AC3E}">
        <p14:creationId xmlns:p14="http://schemas.microsoft.com/office/powerpoint/2010/main" val="879116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4050" cy="3349625"/>
          </a:xfrm>
        </p:spPr>
      </p:sp>
      <p:sp>
        <p:nvSpPr>
          <p:cNvPr id="3" name="2 Marcador de notas"/>
          <p:cNvSpPr txBox="1">
            <a:spLocks noGrp="1"/>
          </p:cNvSpPr>
          <p:nvPr>
            <p:ph type="body" sz="quarter" idx="1"/>
          </p:nvPr>
        </p:nvSpPr>
        <p:spPr/>
        <p:txBody>
          <a:bodyPr/>
          <a:lstStyle/>
          <a:p>
            <a:endParaRPr lang="es-PE"/>
          </a:p>
        </p:txBody>
      </p:sp>
      <p:sp>
        <p:nvSpPr>
          <p:cNvPr id="4" name="3 Marcador de número de diapositiva"/>
          <p:cNvSpPr txBox="1">
            <a:spLocks noGrp="1"/>
          </p:cNvSpPr>
          <p:nvPr>
            <p:ph type="sldNum" sz="quarter" idx="8"/>
          </p:nvPr>
        </p:nvSpPr>
        <p:spPr/>
        <p:txBody>
          <a:bodyPr/>
          <a:lstStyle/>
          <a:p>
            <a:pPr lvl="0"/>
            <a:fld id="{B9B6B517-9372-4D76-B031-176E0C9A6C53}" type="slidenum">
              <a:rPr/>
              <a:pPr lvl="0"/>
              <a:t>15</a:t>
            </a:fld>
            <a:endParaRPr lang="es-PE"/>
          </a:p>
        </p:txBody>
      </p:sp>
    </p:spTree>
    <p:extLst>
      <p:ext uri="{BB962C8B-B14F-4D97-AF65-F5344CB8AC3E}">
        <p14:creationId xmlns:p14="http://schemas.microsoft.com/office/powerpoint/2010/main" val="3023719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6813" y="1241425"/>
            <a:ext cx="4464050" cy="3349625"/>
          </a:xfrm>
        </p:spPr>
      </p:sp>
      <p:sp>
        <p:nvSpPr>
          <p:cNvPr id="3" name="Marcador de notas 2"/>
          <p:cNvSpPr txBox="1">
            <a:spLocks noGrp="1"/>
          </p:cNvSpPr>
          <p:nvPr>
            <p:ph type="body" sz="quarter" idx="1"/>
          </p:nvPr>
        </p:nvSpPr>
        <p:spPr/>
        <p:txBody>
          <a:bodyPr/>
          <a:lstStyle/>
          <a:p>
            <a:endParaRPr lang="es-PE"/>
          </a:p>
        </p:txBody>
      </p:sp>
      <p:sp>
        <p:nvSpPr>
          <p:cNvPr id="4" name="Marcador de número de diapositiva 3"/>
          <p:cNvSpPr txBox="1">
            <a:spLocks noGrp="1"/>
          </p:cNvSpPr>
          <p:nvPr>
            <p:ph type="sldNum" sz="quarter" idx="8"/>
          </p:nvPr>
        </p:nvSpPr>
        <p:spPr/>
        <p:txBody>
          <a:bodyPr/>
          <a:lstStyle/>
          <a:p>
            <a:pPr lvl="0"/>
            <a:fld id="{65E3BA7D-1A36-4B9E-B35C-9A6503D85B5C}" type="slidenum">
              <a:rPr/>
              <a:pPr lvl="0"/>
              <a:t>2</a:t>
            </a:fld>
            <a:endParaRPr lang="es-PE"/>
          </a:p>
        </p:txBody>
      </p:sp>
    </p:spTree>
    <p:extLst>
      <p:ext uri="{BB962C8B-B14F-4D97-AF65-F5344CB8AC3E}">
        <p14:creationId xmlns:p14="http://schemas.microsoft.com/office/powerpoint/2010/main" val="276583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4050" cy="3349625"/>
          </a:xfrm>
        </p:spPr>
      </p:sp>
      <p:sp>
        <p:nvSpPr>
          <p:cNvPr id="3" name="2 Marcador de notas"/>
          <p:cNvSpPr txBox="1">
            <a:spLocks noGrp="1"/>
          </p:cNvSpPr>
          <p:nvPr>
            <p:ph type="body" sz="quarter" idx="1"/>
          </p:nvPr>
        </p:nvSpPr>
        <p:spPr/>
        <p:txBody>
          <a:bodyPr/>
          <a:lstStyle/>
          <a:p>
            <a:endParaRPr lang="es-PE"/>
          </a:p>
        </p:txBody>
      </p:sp>
      <p:sp>
        <p:nvSpPr>
          <p:cNvPr id="4" name="3 Marcador de número de diapositiva"/>
          <p:cNvSpPr txBox="1">
            <a:spLocks noGrp="1"/>
          </p:cNvSpPr>
          <p:nvPr>
            <p:ph type="sldNum" sz="quarter" idx="8"/>
          </p:nvPr>
        </p:nvSpPr>
        <p:spPr/>
        <p:txBody>
          <a:bodyPr/>
          <a:lstStyle/>
          <a:p>
            <a:pPr lvl="0"/>
            <a:fld id="{A56ECC51-78B3-4FD2-AB82-A7324F11EAC4}" type="slidenum">
              <a:rPr/>
              <a:pPr lvl="0"/>
              <a:t>3</a:t>
            </a:fld>
            <a:endParaRPr lang="es-ES"/>
          </a:p>
        </p:txBody>
      </p:sp>
    </p:spTree>
    <p:extLst>
      <p:ext uri="{BB962C8B-B14F-4D97-AF65-F5344CB8AC3E}">
        <p14:creationId xmlns:p14="http://schemas.microsoft.com/office/powerpoint/2010/main" val="1319526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6813" y="1241425"/>
            <a:ext cx="4464050" cy="3349625"/>
          </a:xfrm>
        </p:spPr>
      </p:sp>
      <p:sp>
        <p:nvSpPr>
          <p:cNvPr id="3" name="Marcador de notas 2"/>
          <p:cNvSpPr txBox="1">
            <a:spLocks noGrp="1"/>
          </p:cNvSpPr>
          <p:nvPr>
            <p:ph type="body" sz="quarter" idx="1"/>
          </p:nvPr>
        </p:nvSpPr>
        <p:spPr/>
        <p:txBody>
          <a:bodyPr/>
          <a:lstStyle/>
          <a:p>
            <a:endParaRPr lang="es-PE"/>
          </a:p>
        </p:txBody>
      </p:sp>
      <p:sp>
        <p:nvSpPr>
          <p:cNvPr id="4" name="Marcador de número de diapositiva 3"/>
          <p:cNvSpPr txBox="1">
            <a:spLocks noGrp="1"/>
          </p:cNvSpPr>
          <p:nvPr>
            <p:ph type="sldNum" sz="quarter" idx="8"/>
          </p:nvPr>
        </p:nvSpPr>
        <p:spPr/>
        <p:txBody>
          <a:bodyPr/>
          <a:lstStyle/>
          <a:p>
            <a:pPr lvl="0"/>
            <a:fld id="{58DAAE07-8DB6-40F3-B3F7-0FEEFAC012EA}" type="slidenum">
              <a:rPr/>
              <a:pPr lvl="0"/>
              <a:t>6</a:t>
            </a:fld>
            <a:endParaRPr lang="es-PE"/>
          </a:p>
        </p:txBody>
      </p:sp>
    </p:spTree>
    <p:extLst>
      <p:ext uri="{BB962C8B-B14F-4D97-AF65-F5344CB8AC3E}">
        <p14:creationId xmlns:p14="http://schemas.microsoft.com/office/powerpoint/2010/main" val="947701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6813" y="1241425"/>
            <a:ext cx="4464050" cy="3349625"/>
          </a:xfrm>
        </p:spPr>
      </p:sp>
      <p:sp>
        <p:nvSpPr>
          <p:cNvPr id="3" name="Marcador de notas 2"/>
          <p:cNvSpPr txBox="1">
            <a:spLocks noGrp="1"/>
          </p:cNvSpPr>
          <p:nvPr>
            <p:ph type="body" sz="quarter" idx="1"/>
          </p:nvPr>
        </p:nvSpPr>
        <p:spPr/>
        <p:txBody>
          <a:bodyPr/>
          <a:lstStyle/>
          <a:p>
            <a:endParaRPr lang="es-PE"/>
          </a:p>
        </p:txBody>
      </p:sp>
      <p:sp>
        <p:nvSpPr>
          <p:cNvPr id="4" name="Marcador de número de diapositiva 3"/>
          <p:cNvSpPr txBox="1">
            <a:spLocks noGrp="1"/>
          </p:cNvSpPr>
          <p:nvPr>
            <p:ph type="sldNum" sz="quarter" idx="8"/>
          </p:nvPr>
        </p:nvSpPr>
        <p:spPr/>
        <p:txBody>
          <a:bodyPr/>
          <a:lstStyle/>
          <a:p>
            <a:pPr lvl="0"/>
            <a:fld id="{58DAAE07-8DB6-40F3-B3F7-0FEEFAC012EA}" type="slidenum">
              <a:rPr/>
              <a:pPr lvl="0"/>
              <a:t>7</a:t>
            </a:fld>
            <a:endParaRPr lang="es-PE"/>
          </a:p>
        </p:txBody>
      </p:sp>
    </p:spTree>
    <p:extLst>
      <p:ext uri="{BB962C8B-B14F-4D97-AF65-F5344CB8AC3E}">
        <p14:creationId xmlns:p14="http://schemas.microsoft.com/office/powerpoint/2010/main" val="1829767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6813" y="1241425"/>
            <a:ext cx="4464050" cy="3349625"/>
          </a:xfrm>
        </p:spPr>
      </p:sp>
      <p:sp>
        <p:nvSpPr>
          <p:cNvPr id="3" name="Marcador de notas 2"/>
          <p:cNvSpPr txBox="1">
            <a:spLocks noGrp="1"/>
          </p:cNvSpPr>
          <p:nvPr>
            <p:ph type="body" sz="quarter" idx="1"/>
          </p:nvPr>
        </p:nvSpPr>
        <p:spPr/>
        <p:txBody>
          <a:bodyPr/>
          <a:lstStyle/>
          <a:p>
            <a:endParaRPr lang="es-PE"/>
          </a:p>
        </p:txBody>
      </p:sp>
      <p:sp>
        <p:nvSpPr>
          <p:cNvPr id="4" name="Marcador de número de diapositiva 3"/>
          <p:cNvSpPr txBox="1">
            <a:spLocks noGrp="1"/>
          </p:cNvSpPr>
          <p:nvPr>
            <p:ph type="sldNum" sz="quarter" idx="8"/>
          </p:nvPr>
        </p:nvSpPr>
        <p:spPr/>
        <p:txBody>
          <a:bodyPr/>
          <a:lstStyle/>
          <a:p>
            <a:pPr lvl="0"/>
            <a:fld id="{58DAAE07-8DB6-40F3-B3F7-0FEEFAC012EA}" type="slidenum">
              <a:rPr/>
              <a:pPr lvl="0"/>
              <a:t>8</a:t>
            </a:fld>
            <a:endParaRPr lang="es-PE"/>
          </a:p>
        </p:txBody>
      </p:sp>
    </p:spTree>
    <p:extLst>
      <p:ext uri="{BB962C8B-B14F-4D97-AF65-F5344CB8AC3E}">
        <p14:creationId xmlns:p14="http://schemas.microsoft.com/office/powerpoint/2010/main" val="2721323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6813" y="1241425"/>
            <a:ext cx="4464050" cy="3349625"/>
          </a:xfrm>
        </p:spPr>
      </p:sp>
      <p:sp>
        <p:nvSpPr>
          <p:cNvPr id="3" name="Marcador de notas 2"/>
          <p:cNvSpPr txBox="1">
            <a:spLocks noGrp="1"/>
          </p:cNvSpPr>
          <p:nvPr>
            <p:ph type="body" sz="quarter" idx="1"/>
          </p:nvPr>
        </p:nvSpPr>
        <p:spPr/>
        <p:txBody>
          <a:bodyPr/>
          <a:lstStyle/>
          <a:p>
            <a:endParaRPr lang="es-PE"/>
          </a:p>
        </p:txBody>
      </p:sp>
      <p:sp>
        <p:nvSpPr>
          <p:cNvPr id="4" name="Marcador de número de diapositiva 3"/>
          <p:cNvSpPr txBox="1">
            <a:spLocks noGrp="1"/>
          </p:cNvSpPr>
          <p:nvPr>
            <p:ph type="sldNum" sz="quarter" idx="8"/>
          </p:nvPr>
        </p:nvSpPr>
        <p:spPr/>
        <p:txBody>
          <a:bodyPr/>
          <a:lstStyle/>
          <a:p>
            <a:pPr lvl="0"/>
            <a:fld id="{58DAAE07-8DB6-40F3-B3F7-0FEEFAC012EA}" type="slidenum">
              <a:rPr/>
              <a:pPr lvl="0"/>
              <a:t>9</a:t>
            </a:fld>
            <a:endParaRPr lang="es-PE"/>
          </a:p>
        </p:txBody>
      </p:sp>
    </p:spTree>
    <p:extLst>
      <p:ext uri="{BB962C8B-B14F-4D97-AF65-F5344CB8AC3E}">
        <p14:creationId xmlns:p14="http://schemas.microsoft.com/office/powerpoint/2010/main" val="1333720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6813" y="1241425"/>
            <a:ext cx="4464050" cy="3349625"/>
          </a:xfrm>
        </p:spPr>
      </p:sp>
      <p:sp>
        <p:nvSpPr>
          <p:cNvPr id="3" name="Marcador de notas 2"/>
          <p:cNvSpPr txBox="1">
            <a:spLocks noGrp="1"/>
          </p:cNvSpPr>
          <p:nvPr>
            <p:ph type="body" sz="quarter" idx="1"/>
          </p:nvPr>
        </p:nvSpPr>
        <p:spPr/>
        <p:txBody>
          <a:bodyPr/>
          <a:lstStyle/>
          <a:p>
            <a:endParaRPr lang="es-PE"/>
          </a:p>
        </p:txBody>
      </p:sp>
      <p:sp>
        <p:nvSpPr>
          <p:cNvPr id="4" name="Marcador de número de diapositiva 3"/>
          <p:cNvSpPr txBox="1">
            <a:spLocks noGrp="1"/>
          </p:cNvSpPr>
          <p:nvPr>
            <p:ph type="sldNum" sz="quarter" idx="8"/>
          </p:nvPr>
        </p:nvSpPr>
        <p:spPr/>
        <p:txBody>
          <a:bodyPr/>
          <a:lstStyle/>
          <a:p>
            <a:pPr lvl="0"/>
            <a:fld id="{58DAAE07-8DB6-40F3-B3F7-0FEEFAC012EA}" type="slidenum">
              <a:rPr/>
              <a:pPr lvl="0"/>
              <a:t>10</a:t>
            </a:fld>
            <a:endParaRPr lang="es-PE"/>
          </a:p>
        </p:txBody>
      </p:sp>
    </p:spTree>
    <p:extLst>
      <p:ext uri="{BB962C8B-B14F-4D97-AF65-F5344CB8AC3E}">
        <p14:creationId xmlns:p14="http://schemas.microsoft.com/office/powerpoint/2010/main" val="2110958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4050" cy="3349625"/>
          </a:xfrm>
          <a:ln w="12701">
            <a:solidFill>
              <a:srgbClr val="000000"/>
            </a:solidFill>
            <a:prstDash val="solid"/>
            <a:miter/>
          </a:ln>
        </p:spPr>
      </p:sp>
      <p:sp>
        <p:nvSpPr>
          <p:cNvPr id="3" name="2 Marcador de notas"/>
          <p:cNvSpPr txBox="1">
            <a:spLocks noGrp="1"/>
          </p:cNvSpPr>
          <p:nvPr>
            <p:ph type="body" sz="quarter" idx="1"/>
          </p:nvPr>
        </p:nvSpPr>
        <p:spPr/>
        <p:txBody>
          <a:bodyPr/>
          <a:lstStyle/>
          <a:p>
            <a:endParaRPr lang="es-PE"/>
          </a:p>
        </p:txBody>
      </p:sp>
      <p:sp>
        <p:nvSpPr>
          <p:cNvPr id="4" name="3 Marcador de número de diapositiva"/>
          <p:cNvSpPr txBox="1">
            <a:spLocks noGrp="1"/>
          </p:cNvSpPr>
          <p:nvPr>
            <p:ph type="sldNum" sz="quarter" idx="8"/>
          </p:nvPr>
        </p:nvSpPr>
        <p:spPr/>
        <p:txBody>
          <a:bodyPr/>
          <a:lstStyle/>
          <a:p>
            <a:pPr lvl="0"/>
            <a:fld id="{40F3F002-485B-420A-926C-D3882D8E9D5C}" type="slidenum">
              <a:rPr/>
              <a:pPr lvl="0"/>
              <a:t>11</a:t>
            </a:fld>
            <a:endParaRPr lang="es-ES"/>
          </a:p>
        </p:txBody>
      </p:sp>
    </p:spTree>
    <p:extLst>
      <p:ext uri="{BB962C8B-B14F-4D97-AF65-F5344CB8AC3E}">
        <p14:creationId xmlns:p14="http://schemas.microsoft.com/office/powerpoint/2010/main" val="1576544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5 Marcador de número de diapositiva"/>
          <p:cNvSpPr txBox="1">
            <a:spLocks noGrp="1"/>
          </p:cNvSpPr>
          <p:nvPr>
            <p:ph type="sldNum" sz="quarter" idx="4"/>
          </p:nvPr>
        </p:nvSpPr>
        <p:spPr>
          <a:xfrm>
            <a:off x="7010404" y="6317762"/>
            <a:ext cx="2133596" cy="365129"/>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s-PE" sz="1800" b="0" i="0" u="none" strike="noStrike" kern="1200" cap="none" spc="0" baseline="0">
                <a:solidFill>
                  <a:srgbClr val="000000"/>
                </a:solidFill>
                <a:uFillTx/>
                <a:latin typeface="Calibri"/>
              </a:defRPr>
            </a:lvl1pPr>
          </a:lstStyle>
          <a:p>
            <a:fld id="{C08692A3-A955-437D-A244-D4291F9CE278}" type="slidenum">
              <a:rPr lang="es-PE" smtClean="0"/>
              <a:pPr/>
              <a:t>‹Nº›</a:t>
            </a:fld>
            <a:endParaRPr lang="es-PE"/>
          </a:p>
        </p:txBody>
      </p:sp>
    </p:spTree>
    <p:extLst>
      <p:ext uri="{BB962C8B-B14F-4D97-AF65-F5344CB8AC3E}">
        <p14:creationId xmlns:p14="http://schemas.microsoft.com/office/powerpoint/2010/main" val="2622164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3" name="5 Marcador de número de diapositiva"/>
          <p:cNvSpPr txBox="1">
            <a:spLocks/>
          </p:cNvSpPr>
          <p:nvPr userDrawn="1"/>
        </p:nvSpPr>
        <p:spPr>
          <a:xfrm>
            <a:off x="7010404" y="6317762"/>
            <a:ext cx="2133596" cy="365129"/>
          </a:xfrm>
          <a:prstGeom prst="rect">
            <a:avLst/>
          </a:prstGeom>
          <a:noFill/>
          <a:ln>
            <a:noFill/>
          </a:ln>
        </p:spPr>
        <p:txBody>
          <a:bodyPr vert="horz" wrap="square" lIns="91440" tIns="45720" rIns="91440" bIns="45720" anchor="t" anchorCtr="0" compatLnSpc="1"/>
          <a:lstStyle>
            <a:defPPr>
              <a:defRPr lang="es-PE"/>
            </a:defPPr>
            <a:lvl1pPr marL="0" marR="0" lvl="0" indent="0" algn="r" defTabSz="914400" rtl="0" eaLnBrk="1" fontAlgn="auto" latinLnBrk="0" hangingPunct="1">
              <a:lnSpc>
                <a:spcPct val="100000"/>
              </a:lnSpc>
              <a:spcBef>
                <a:spcPts val="0"/>
              </a:spcBef>
              <a:spcAft>
                <a:spcPts val="0"/>
              </a:spcAft>
              <a:buNone/>
              <a:tabLst/>
              <a:defRPr lang="es-PE" sz="1800" b="0" i="0" u="none" strike="noStrike" kern="1200" cap="none" spc="0" baseline="0">
                <a:solidFill>
                  <a:srgbClr val="000000"/>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8692A3-A955-437D-A244-D4291F9CE278}" type="slidenum">
              <a:rPr lang="es-PE" smtClean="0"/>
              <a:pPr/>
              <a:t>‹Nº›</a:t>
            </a:fld>
            <a:endParaRPr lang="es-PE"/>
          </a:p>
        </p:txBody>
      </p:sp>
    </p:spTree>
    <p:extLst>
      <p:ext uri="{BB962C8B-B14F-4D97-AF65-F5344CB8AC3E}">
        <p14:creationId xmlns:p14="http://schemas.microsoft.com/office/powerpoint/2010/main" val="3559118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3" name="5 Marcador de número de diapositiva"/>
          <p:cNvSpPr txBox="1">
            <a:spLocks/>
          </p:cNvSpPr>
          <p:nvPr userDrawn="1"/>
        </p:nvSpPr>
        <p:spPr>
          <a:xfrm>
            <a:off x="7010404" y="6317762"/>
            <a:ext cx="2133596" cy="365129"/>
          </a:xfrm>
          <a:prstGeom prst="rect">
            <a:avLst/>
          </a:prstGeom>
          <a:noFill/>
          <a:ln>
            <a:noFill/>
          </a:ln>
        </p:spPr>
        <p:txBody>
          <a:bodyPr vert="horz" wrap="square" lIns="91440" tIns="45720" rIns="91440" bIns="45720" anchor="t" anchorCtr="0" compatLnSpc="1"/>
          <a:lstStyle>
            <a:defPPr>
              <a:defRPr lang="es-PE"/>
            </a:defPPr>
            <a:lvl1pPr marL="0" marR="0" lvl="0" indent="0" algn="r" defTabSz="914400" rtl="0" eaLnBrk="1" fontAlgn="auto" latinLnBrk="0" hangingPunct="1">
              <a:lnSpc>
                <a:spcPct val="100000"/>
              </a:lnSpc>
              <a:spcBef>
                <a:spcPts val="0"/>
              </a:spcBef>
              <a:spcAft>
                <a:spcPts val="0"/>
              </a:spcAft>
              <a:buNone/>
              <a:tabLst/>
              <a:defRPr lang="es-PE" sz="1800" b="0" i="0" u="none" strike="noStrike" kern="1200" cap="none" spc="0" baseline="0">
                <a:solidFill>
                  <a:srgbClr val="000000"/>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8692A3-A955-437D-A244-D4291F9CE278}" type="slidenum">
              <a:rPr lang="es-PE" smtClean="0"/>
              <a:pPr/>
              <a:t>‹Nº›</a:t>
            </a:fld>
            <a:endParaRPr lang="es-PE"/>
          </a:p>
        </p:txBody>
      </p:sp>
    </p:spTree>
    <p:extLst>
      <p:ext uri="{BB962C8B-B14F-4D97-AF65-F5344CB8AC3E}">
        <p14:creationId xmlns:p14="http://schemas.microsoft.com/office/powerpoint/2010/main" val="101579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5 Marcador de número de diapositiva"/>
          <p:cNvSpPr txBox="1">
            <a:spLocks/>
          </p:cNvSpPr>
          <p:nvPr userDrawn="1"/>
        </p:nvSpPr>
        <p:spPr>
          <a:xfrm>
            <a:off x="7010404" y="6317762"/>
            <a:ext cx="2133596" cy="365129"/>
          </a:xfrm>
          <a:prstGeom prst="rect">
            <a:avLst/>
          </a:prstGeom>
          <a:noFill/>
          <a:ln>
            <a:noFill/>
          </a:ln>
        </p:spPr>
        <p:txBody>
          <a:bodyPr vert="horz" wrap="square" lIns="91440" tIns="45720" rIns="91440" bIns="45720" anchor="t" anchorCtr="0" compatLnSpc="1"/>
          <a:lstStyle>
            <a:defPPr>
              <a:defRPr lang="es-PE"/>
            </a:defPPr>
            <a:lvl1pPr marL="0" marR="0" lvl="0" indent="0" algn="r" defTabSz="914400" rtl="0" eaLnBrk="1" fontAlgn="auto" latinLnBrk="0" hangingPunct="1">
              <a:lnSpc>
                <a:spcPct val="100000"/>
              </a:lnSpc>
              <a:spcBef>
                <a:spcPts val="0"/>
              </a:spcBef>
              <a:spcAft>
                <a:spcPts val="0"/>
              </a:spcAft>
              <a:buNone/>
              <a:tabLst/>
              <a:defRPr lang="es-PE" sz="1800" b="0" i="0" u="none" strike="noStrike" kern="1200" cap="none" spc="0" baseline="0">
                <a:solidFill>
                  <a:srgbClr val="000000"/>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8692A3-A955-437D-A244-D4291F9CE278}" type="slidenum">
              <a:rPr lang="es-PE" smtClean="0"/>
              <a:pPr/>
              <a:t>‹Nº›</a:t>
            </a:fld>
            <a:endParaRPr lang="es-PE"/>
          </a:p>
        </p:txBody>
      </p:sp>
    </p:spTree>
    <p:extLst>
      <p:ext uri="{BB962C8B-B14F-4D97-AF65-F5344CB8AC3E}">
        <p14:creationId xmlns:p14="http://schemas.microsoft.com/office/powerpoint/2010/main" val="31420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3" name="5 Marcador de número de diapositiva"/>
          <p:cNvSpPr txBox="1">
            <a:spLocks/>
          </p:cNvSpPr>
          <p:nvPr userDrawn="1"/>
        </p:nvSpPr>
        <p:spPr>
          <a:xfrm>
            <a:off x="7010404" y="6317762"/>
            <a:ext cx="2133596" cy="365129"/>
          </a:xfrm>
          <a:prstGeom prst="rect">
            <a:avLst/>
          </a:prstGeom>
          <a:noFill/>
          <a:ln>
            <a:noFill/>
          </a:ln>
        </p:spPr>
        <p:txBody>
          <a:bodyPr vert="horz" wrap="square" lIns="91440" tIns="45720" rIns="91440" bIns="45720" anchor="t" anchorCtr="0" compatLnSpc="1"/>
          <a:lstStyle>
            <a:defPPr>
              <a:defRPr lang="es-PE"/>
            </a:defPPr>
            <a:lvl1pPr marL="0" marR="0" lvl="0" indent="0" algn="r" defTabSz="914400" rtl="0" eaLnBrk="1" fontAlgn="auto" latinLnBrk="0" hangingPunct="1">
              <a:lnSpc>
                <a:spcPct val="100000"/>
              </a:lnSpc>
              <a:spcBef>
                <a:spcPts val="0"/>
              </a:spcBef>
              <a:spcAft>
                <a:spcPts val="0"/>
              </a:spcAft>
              <a:buNone/>
              <a:tabLst/>
              <a:defRPr lang="es-PE" sz="1800" b="0" i="0" u="none" strike="noStrike" kern="1200" cap="none" spc="0" baseline="0">
                <a:solidFill>
                  <a:srgbClr val="000000"/>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8692A3-A955-437D-A244-D4291F9CE278}" type="slidenum">
              <a:rPr lang="es-PE" smtClean="0"/>
              <a:pPr/>
              <a:t>‹Nº›</a:t>
            </a:fld>
            <a:endParaRPr lang="es-PE"/>
          </a:p>
        </p:txBody>
      </p:sp>
    </p:spTree>
    <p:extLst>
      <p:ext uri="{BB962C8B-B14F-4D97-AF65-F5344CB8AC3E}">
        <p14:creationId xmlns:p14="http://schemas.microsoft.com/office/powerpoint/2010/main" val="652612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5 Marcador de pie de página"/>
          <p:cNvSpPr txBox="1">
            <a:spLocks noGrp="1"/>
          </p:cNvSpPr>
          <p:nvPr>
            <p:ph type="ftr" sz="quarter" idx="9"/>
          </p:nvPr>
        </p:nvSpPr>
        <p:spPr>
          <a:xfrm>
            <a:off x="3124203" y="6356351"/>
            <a:ext cx="2895603" cy="365129"/>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s-PE" sz="1800" b="0" i="0" u="none" strike="noStrike" kern="1200" cap="none" spc="0" baseline="0">
                <a:solidFill>
                  <a:srgbClr val="000000"/>
                </a:solidFill>
                <a:uFillTx/>
                <a:latin typeface="Calibri"/>
              </a:defRPr>
            </a:lvl1pPr>
          </a:lstStyle>
          <a:p>
            <a:pPr lvl="0"/>
            <a:endParaRPr lang="es-PE"/>
          </a:p>
        </p:txBody>
      </p:sp>
      <p:sp>
        <p:nvSpPr>
          <p:cNvPr id="4" name="5 Marcador de número de diapositiva"/>
          <p:cNvSpPr txBox="1">
            <a:spLocks noGrp="1"/>
          </p:cNvSpPr>
          <p:nvPr>
            <p:ph type="sldNum" sz="quarter" idx="4"/>
          </p:nvPr>
        </p:nvSpPr>
        <p:spPr>
          <a:xfrm>
            <a:off x="7010404" y="6376239"/>
            <a:ext cx="2133596" cy="365129"/>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s-PE" sz="1800" b="0" i="0" u="none" strike="noStrike" kern="1200" cap="none" spc="0" baseline="0">
                <a:solidFill>
                  <a:srgbClr val="000000"/>
                </a:solidFill>
                <a:uFillTx/>
                <a:latin typeface="Calibri"/>
              </a:defRPr>
            </a:lvl1pPr>
          </a:lstStyle>
          <a:p>
            <a:fld id="{C08692A3-A955-437D-A244-D4291F9CE278}" type="slidenum">
              <a:rPr lang="es-PE" smtClean="0"/>
              <a:pPr/>
              <a:t>‹Nº›</a:t>
            </a:fld>
            <a:endParaRPr lang="es-PE"/>
          </a:p>
        </p:txBody>
      </p:sp>
    </p:spTree>
    <p:extLst>
      <p:ext uri="{BB962C8B-B14F-4D97-AF65-F5344CB8AC3E}">
        <p14:creationId xmlns:p14="http://schemas.microsoft.com/office/powerpoint/2010/main" val="3937258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5 Marcador de contenido"/>
          <p:cNvSpPr txBox="1">
            <a:spLocks noGrp="1"/>
          </p:cNvSpPr>
          <p:nvPr>
            <p:ph idx="2"/>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3" name="6 Marcador de fecha"/>
          <p:cNvSpPr txBox="1">
            <a:spLocks noGrp="1"/>
          </p:cNvSpPr>
          <p:nvPr>
            <p:ph type="dt" sz="half" idx="7"/>
          </p:nvPr>
        </p:nvSpPr>
        <p:spPr/>
        <p:txBody>
          <a:bodyPr/>
          <a:lstStyle>
            <a:lvl1pPr>
              <a:defRPr/>
            </a:lvl1pPr>
          </a:lstStyle>
          <a:p>
            <a:pPr lvl="0"/>
            <a:endParaRPr lang="es-PE"/>
          </a:p>
        </p:txBody>
      </p:sp>
      <p:sp>
        <p:nvSpPr>
          <p:cNvPr id="4" name="7 Marcador de pie de página"/>
          <p:cNvSpPr txBox="1">
            <a:spLocks noGrp="1"/>
          </p:cNvSpPr>
          <p:nvPr>
            <p:ph type="ftr" sz="quarter" idx="9"/>
          </p:nvPr>
        </p:nvSpPr>
        <p:spPr>
          <a:xfrm>
            <a:off x="3124203" y="6356351"/>
            <a:ext cx="2895603" cy="365129"/>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s-PE" sz="1800" b="0" i="0" u="none" strike="noStrike" kern="1200" cap="none" spc="0" baseline="0">
                <a:solidFill>
                  <a:srgbClr val="000000"/>
                </a:solidFill>
                <a:uFillTx/>
                <a:latin typeface="Calibri"/>
              </a:defRPr>
            </a:lvl1pPr>
          </a:lstStyle>
          <a:p>
            <a:pPr lvl="0"/>
            <a:endParaRPr lang="es-PE"/>
          </a:p>
        </p:txBody>
      </p:sp>
      <p:sp>
        <p:nvSpPr>
          <p:cNvPr id="6" name="5 Marcador de número de diapositiva"/>
          <p:cNvSpPr txBox="1">
            <a:spLocks/>
          </p:cNvSpPr>
          <p:nvPr userDrawn="1"/>
        </p:nvSpPr>
        <p:spPr>
          <a:xfrm>
            <a:off x="7010404" y="6317762"/>
            <a:ext cx="2133596" cy="365129"/>
          </a:xfrm>
          <a:prstGeom prst="rect">
            <a:avLst/>
          </a:prstGeom>
          <a:noFill/>
          <a:ln>
            <a:noFill/>
          </a:ln>
        </p:spPr>
        <p:txBody>
          <a:bodyPr vert="horz" wrap="square" lIns="91440" tIns="45720" rIns="91440" bIns="45720" anchor="t" anchorCtr="0" compatLnSpc="1"/>
          <a:lstStyle>
            <a:defPPr>
              <a:defRPr lang="es-PE"/>
            </a:defPPr>
            <a:lvl1pPr marL="0" marR="0" lvl="0" indent="0" algn="r" defTabSz="914400" rtl="0" eaLnBrk="1" fontAlgn="auto" latinLnBrk="0" hangingPunct="1">
              <a:lnSpc>
                <a:spcPct val="100000"/>
              </a:lnSpc>
              <a:spcBef>
                <a:spcPts val="0"/>
              </a:spcBef>
              <a:spcAft>
                <a:spcPts val="0"/>
              </a:spcAft>
              <a:buNone/>
              <a:tabLst/>
              <a:defRPr lang="es-PE" sz="1800" b="0" i="0" u="none" strike="noStrike" kern="1200" cap="none" spc="0" baseline="0">
                <a:solidFill>
                  <a:srgbClr val="000000"/>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8692A3-A955-437D-A244-D4291F9CE278}" type="slidenum">
              <a:rPr lang="es-PE" smtClean="0"/>
              <a:pPr/>
              <a:t>‹Nº›</a:t>
            </a:fld>
            <a:endParaRPr lang="es-PE"/>
          </a:p>
        </p:txBody>
      </p:sp>
    </p:spTree>
    <p:extLst>
      <p:ext uri="{BB962C8B-B14F-4D97-AF65-F5344CB8AC3E}">
        <p14:creationId xmlns:p14="http://schemas.microsoft.com/office/powerpoint/2010/main" val="4248508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5 Marcador de número de diapositiva"/>
          <p:cNvSpPr txBox="1">
            <a:spLocks noGrp="1"/>
          </p:cNvSpPr>
          <p:nvPr>
            <p:ph type="sldNum" sz="quarter" idx="4"/>
          </p:nvPr>
        </p:nvSpPr>
        <p:spPr>
          <a:xfrm>
            <a:off x="7010404" y="6317762"/>
            <a:ext cx="2133596" cy="365129"/>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s-PE" sz="1800" b="0" i="0" u="none" strike="noStrike" kern="1200" cap="none" spc="0" baseline="0">
                <a:solidFill>
                  <a:srgbClr val="000000"/>
                </a:solidFill>
                <a:uFillTx/>
                <a:latin typeface="Calibri"/>
              </a:defRPr>
            </a:lvl1pPr>
          </a:lstStyle>
          <a:p>
            <a:fld id="{C08692A3-A955-437D-A244-D4291F9CE278}" type="slidenum">
              <a:rPr lang="es-PE" smtClean="0"/>
              <a:pPr/>
              <a:t>‹Nº›</a:t>
            </a:fld>
            <a:endParaRPr lang="es-PE"/>
          </a:p>
        </p:txBody>
      </p:sp>
    </p:spTree>
    <p:extLst>
      <p:ext uri="{BB962C8B-B14F-4D97-AF65-F5344CB8AC3E}">
        <p14:creationId xmlns:p14="http://schemas.microsoft.com/office/powerpoint/2010/main" val="885887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5 Marcador de número de diapositiva"/>
          <p:cNvSpPr txBox="1">
            <a:spLocks noGrp="1"/>
          </p:cNvSpPr>
          <p:nvPr>
            <p:ph type="sldNum" sz="quarter" idx="4"/>
          </p:nvPr>
        </p:nvSpPr>
        <p:spPr>
          <a:xfrm>
            <a:off x="7010404" y="6317762"/>
            <a:ext cx="2133596" cy="365129"/>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s-PE" sz="1800" b="0" i="0" u="none" strike="noStrike" kern="1200" cap="none" spc="0" baseline="0">
                <a:solidFill>
                  <a:srgbClr val="000000"/>
                </a:solidFill>
                <a:uFillTx/>
                <a:latin typeface="Calibri"/>
              </a:defRPr>
            </a:lvl1pPr>
          </a:lstStyle>
          <a:p>
            <a:fld id="{C08692A3-A955-437D-A244-D4291F9CE278}" type="slidenum">
              <a:rPr lang="es-PE" smtClean="0"/>
              <a:pPr/>
              <a:t>‹Nº›</a:t>
            </a:fld>
            <a:endParaRPr lang="es-PE"/>
          </a:p>
        </p:txBody>
      </p:sp>
    </p:spTree>
    <p:extLst>
      <p:ext uri="{BB962C8B-B14F-4D97-AF65-F5344CB8AC3E}">
        <p14:creationId xmlns:p14="http://schemas.microsoft.com/office/powerpoint/2010/main" val="1541897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5 Marcador de pie de página"/>
          <p:cNvSpPr txBox="1">
            <a:spLocks noGrp="1"/>
          </p:cNvSpPr>
          <p:nvPr>
            <p:ph type="ftr" sz="quarter" idx="9"/>
          </p:nvPr>
        </p:nvSpPr>
        <p:spPr>
          <a:xfrm>
            <a:off x="3124203" y="6356351"/>
            <a:ext cx="2895603" cy="365129"/>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s-PE" sz="1800" b="0" i="0" u="none" strike="noStrike" kern="1200" cap="none" spc="0" baseline="0">
                <a:solidFill>
                  <a:srgbClr val="000000"/>
                </a:solidFill>
                <a:uFillTx/>
                <a:latin typeface="Calibri"/>
              </a:defRPr>
            </a:lvl1pPr>
          </a:lstStyle>
          <a:p>
            <a:pPr lvl="0"/>
            <a:endParaRPr lang="es-PE"/>
          </a:p>
        </p:txBody>
      </p:sp>
      <p:sp>
        <p:nvSpPr>
          <p:cNvPr id="4" name="5 Marcador de número de diapositiva"/>
          <p:cNvSpPr txBox="1">
            <a:spLocks/>
          </p:cNvSpPr>
          <p:nvPr userDrawn="1"/>
        </p:nvSpPr>
        <p:spPr>
          <a:xfrm>
            <a:off x="7010404" y="6317762"/>
            <a:ext cx="2133596" cy="365129"/>
          </a:xfrm>
          <a:prstGeom prst="rect">
            <a:avLst/>
          </a:prstGeom>
          <a:noFill/>
          <a:ln>
            <a:noFill/>
          </a:ln>
        </p:spPr>
        <p:txBody>
          <a:bodyPr vert="horz" wrap="square" lIns="91440" tIns="45720" rIns="91440" bIns="45720" anchor="t" anchorCtr="0" compatLnSpc="1"/>
          <a:lstStyle>
            <a:defPPr>
              <a:defRPr lang="es-PE"/>
            </a:defPPr>
            <a:lvl1pPr marL="0" marR="0" lvl="0" indent="0" algn="r" defTabSz="914400" rtl="0" eaLnBrk="1" fontAlgn="auto" latinLnBrk="0" hangingPunct="1">
              <a:lnSpc>
                <a:spcPct val="100000"/>
              </a:lnSpc>
              <a:spcBef>
                <a:spcPts val="0"/>
              </a:spcBef>
              <a:spcAft>
                <a:spcPts val="0"/>
              </a:spcAft>
              <a:buNone/>
              <a:tabLst/>
              <a:defRPr lang="es-PE" sz="1800" b="0" i="0" u="none" strike="noStrike" kern="1200" cap="none" spc="0" baseline="0">
                <a:solidFill>
                  <a:srgbClr val="000000"/>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8692A3-A955-437D-A244-D4291F9CE278}" type="slidenum">
              <a:rPr lang="es-PE" smtClean="0"/>
              <a:pPr/>
              <a:t>‹Nº›</a:t>
            </a:fld>
            <a:endParaRPr lang="es-PE"/>
          </a:p>
        </p:txBody>
      </p:sp>
    </p:spTree>
    <p:extLst>
      <p:ext uri="{BB962C8B-B14F-4D97-AF65-F5344CB8AC3E}">
        <p14:creationId xmlns:p14="http://schemas.microsoft.com/office/powerpoint/2010/main" val="1966251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5 Marcador de pie de página"/>
          <p:cNvSpPr txBox="1">
            <a:spLocks noGrp="1"/>
          </p:cNvSpPr>
          <p:nvPr>
            <p:ph type="ftr" sz="quarter" idx="9"/>
          </p:nvPr>
        </p:nvSpPr>
        <p:spPr>
          <a:xfrm>
            <a:off x="3124203" y="6356351"/>
            <a:ext cx="2895603" cy="365129"/>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s-PE" sz="1800" b="0" i="0" u="none" strike="noStrike" kern="1200" cap="none" spc="0" baseline="0">
                <a:solidFill>
                  <a:srgbClr val="000000"/>
                </a:solidFill>
                <a:uFillTx/>
                <a:latin typeface="Calibri"/>
              </a:defRPr>
            </a:lvl1pPr>
          </a:lstStyle>
          <a:p>
            <a:pPr lvl="0"/>
            <a:endParaRPr lang="es-PE"/>
          </a:p>
        </p:txBody>
      </p:sp>
      <p:sp>
        <p:nvSpPr>
          <p:cNvPr id="4" name="5 Marcador de número de diapositiva"/>
          <p:cNvSpPr txBox="1">
            <a:spLocks/>
          </p:cNvSpPr>
          <p:nvPr userDrawn="1"/>
        </p:nvSpPr>
        <p:spPr>
          <a:xfrm>
            <a:off x="7010404" y="6317762"/>
            <a:ext cx="2133596" cy="365129"/>
          </a:xfrm>
          <a:prstGeom prst="rect">
            <a:avLst/>
          </a:prstGeom>
          <a:noFill/>
          <a:ln>
            <a:noFill/>
          </a:ln>
        </p:spPr>
        <p:txBody>
          <a:bodyPr vert="horz" wrap="square" lIns="91440" tIns="45720" rIns="91440" bIns="45720" anchor="t" anchorCtr="0" compatLnSpc="1"/>
          <a:lstStyle>
            <a:defPPr>
              <a:defRPr lang="es-PE"/>
            </a:defPPr>
            <a:lvl1pPr marL="0" marR="0" lvl="0" indent="0" algn="r" defTabSz="914400" rtl="0" eaLnBrk="1" fontAlgn="auto" latinLnBrk="0" hangingPunct="1">
              <a:lnSpc>
                <a:spcPct val="100000"/>
              </a:lnSpc>
              <a:spcBef>
                <a:spcPts val="0"/>
              </a:spcBef>
              <a:spcAft>
                <a:spcPts val="0"/>
              </a:spcAft>
              <a:buNone/>
              <a:tabLst/>
              <a:defRPr lang="es-PE" sz="1800" b="0" i="0" u="none" strike="noStrike" kern="1200" cap="none" spc="0" baseline="0">
                <a:solidFill>
                  <a:srgbClr val="000000"/>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8692A3-A955-437D-A244-D4291F9CE278}" type="slidenum">
              <a:rPr lang="es-PE" smtClean="0"/>
              <a:pPr/>
              <a:t>‹Nº›</a:t>
            </a:fld>
            <a:endParaRPr lang="es-PE"/>
          </a:p>
        </p:txBody>
      </p:sp>
    </p:spTree>
    <p:extLst>
      <p:ext uri="{BB962C8B-B14F-4D97-AF65-F5344CB8AC3E}">
        <p14:creationId xmlns:p14="http://schemas.microsoft.com/office/powerpoint/2010/main" val="1466495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11 Imagen"/>
          <p:cNvPicPr>
            <a:picLocks noChangeAspect="1"/>
          </p:cNvPicPr>
          <p:nvPr/>
        </p:nvPicPr>
        <p:blipFill>
          <a:blip r:embed="rId13"/>
          <a:srcRect t="18067" b="861"/>
          <a:stretch>
            <a:fillRect/>
          </a:stretch>
        </p:blipFill>
        <p:spPr>
          <a:xfrm>
            <a:off x="0" y="1268757"/>
            <a:ext cx="9144000" cy="5589242"/>
          </a:xfrm>
          <a:prstGeom prst="rect">
            <a:avLst/>
          </a:prstGeom>
          <a:noFill/>
          <a:ln>
            <a:noFill/>
          </a:ln>
        </p:spPr>
      </p:pic>
      <p:sp>
        <p:nvSpPr>
          <p:cNvPr id="3" name="1 Marcador de título"/>
          <p:cNvSpPr txBox="1">
            <a:spLocks noGrp="1"/>
          </p:cNvSpPr>
          <p:nvPr>
            <p:ph type="title"/>
          </p:nvPr>
        </p:nvSpPr>
        <p:spPr>
          <a:xfrm>
            <a:off x="323523" y="903856"/>
            <a:ext cx="8496943" cy="580927"/>
          </a:xfrm>
          <a:prstGeom prst="rect">
            <a:avLst/>
          </a:prstGeom>
          <a:noFill/>
          <a:ln>
            <a:noFill/>
          </a:ln>
        </p:spPr>
        <p:txBody>
          <a:bodyPr vert="horz" wrap="square" lIns="91440" tIns="45720" rIns="91440" bIns="45720" anchor="ctr" anchorCtr="1" compatLnSpc="1"/>
          <a:lstStyle/>
          <a:p>
            <a:pPr lvl="0"/>
            <a:r>
              <a:rPr lang="es-ES"/>
              <a:t>Haga clic para modificar el estilo de título del patrón</a:t>
            </a:r>
            <a:endParaRPr lang="es-PE"/>
          </a:p>
        </p:txBody>
      </p:sp>
      <p:sp>
        <p:nvSpPr>
          <p:cNvPr id="4" name="2 Marcador de texto"/>
          <p:cNvSpPr txBox="1">
            <a:spLocks noGrp="1"/>
          </p:cNvSpPr>
          <p:nvPr>
            <p:ph type="body" idx="1"/>
          </p:nvPr>
        </p:nvSpPr>
        <p:spPr>
          <a:xfrm>
            <a:off x="457200" y="1556793"/>
            <a:ext cx="8229600" cy="4525959"/>
          </a:xfrm>
          <a:prstGeom prst="rect">
            <a:avLst/>
          </a:prstGeom>
          <a:noFill/>
          <a:ln>
            <a:noFill/>
          </a:ln>
        </p:spPr>
        <p:txBody>
          <a:bodyPr vert="horz" wrap="square" lIns="91440" tIns="45720" rIns="91440" bIns="45720" anchor="t" anchorCtr="0" compatLnSpc="1"/>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3 Marcador de fecha"/>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s-PE" sz="1200" b="0" i="0" u="none" strike="noStrike" kern="1200" cap="none" spc="0" baseline="0">
                <a:solidFill>
                  <a:srgbClr val="898989"/>
                </a:solidFill>
                <a:uFillTx/>
                <a:latin typeface="Calibri"/>
              </a:defRPr>
            </a:lvl1pPr>
          </a:lstStyle>
          <a:p>
            <a:pPr lvl="0"/>
            <a:endParaRPr lang="es-PE"/>
          </a:p>
        </p:txBody>
      </p:sp>
      <p:pic>
        <p:nvPicPr>
          <p:cNvPr id="6" name="9 Imagen"/>
          <p:cNvPicPr>
            <a:picLocks noChangeAspect="1"/>
          </p:cNvPicPr>
          <p:nvPr/>
        </p:nvPicPr>
        <p:blipFill>
          <a:blip r:embed="rId13"/>
          <a:srcRect l="23039" t="93398" r="53137" b="2918"/>
          <a:stretch>
            <a:fillRect/>
          </a:stretch>
        </p:blipFill>
        <p:spPr>
          <a:xfrm>
            <a:off x="4060969" y="6506623"/>
            <a:ext cx="4903524" cy="237177"/>
          </a:xfrm>
          <a:prstGeom prst="rect">
            <a:avLst/>
          </a:prstGeom>
          <a:noFill/>
          <a:ln>
            <a:noFill/>
          </a:ln>
        </p:spPr>
      </p:pic>
      <p:sp>
        <p:nvSpPr>
          <p:cNvPr id="7" name="1 Marcador de título"/>
          <p:cNvSpPr txBox="1"/>
          <p:nvPr/>
        </p:nvSpPr>
        <p:spPr>
          <a:xfrm>
            <a:off x="4211964" y="6453332"/>
            <a:ext cx="4778242" cy="290459"/>
          </a:xfrm>
          <a:prstGeom prst="rect">
            <a:avLst/>
          </a:prstGeom>
          <a:noFill/>
          <a:ln>
            <a:noFill/>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a:solidFill>
                  <a:srgbClr val="FFFFFF"/>
                </a:solidFill>
                <a:uFillTx/>
                <a:latin typeface="Myriad Pro" pitchFamily="34"/>
              </a:rPr>
              <a:t>Construyendo conocimiento para mejores políticas</a:t>
            </a:r>
            <a:endParaRPr lang="es-PE" sz="1400" b="0" i="0" u="none" strike="noStrike" kern="1200" cap="none" spc="0" baseline="0">
              <a:solidFill>
                <a:srgbClr val="FFFFFF"/>
              </a:solidFill>
              <a:uFillTx/>
              <a:latin typeface="Myriad Pro" pitchFamily="34"/>
            </a:endParaRPr>
          </a:p>
        </p:txBody>
      </p:sp>
      <p:pic>
        <p:nvPicPr>
          <p:cNvPr id="8" name="Imagen 5"/>
          <p:cNvPicPr>
            <a:picLocks noChangeAspect="1"/>
          </p:cNvPicPr>
          <p:nvPr/>
        </p:nvPicPr>
        <p:blipFill>
          <a:blip r:embed="rId14"/>
          <a:stretch>
            <a:fillRect/>
          </a:stretch>
        </p:blipFill>
        <p:spPr>
          <a:xfrm>
            <a:off x="323907" y="85176"/>
            <a:ext cx="3456002" cy="751536"/>
          </a:xfrm>
          <a:prstGeom prst="rect">
            <a:avLst/>
          </a:prstGeom>
          <a:noFill/>
          <a:ln>
            <a:noFill/>
          </a:ln>
        </p:spPr>
      </p:pic>
      <p:sp>
        <p:nvSpPr>
          <p:cNvPr id="9" name="5 Marcador de número de diapositiva"/>
          <p:cNvSpPr txBox="1">
            <a:spLocks noGrp="1"/>
          </p:cNvSpPr>
          <p:nvPr>
            <p:ph type="sldNum" sz="quarter" idx="4"/>
          </p:nvPr>
        </p:nvSpPr>
        <p:spPr>
          <a:xfrm>
            <a:off x="7010404" y="6317762"/>
            <a:ext cx="2133596" cy="365129"/>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s-PE" sz="1800" b="0" i="0" u="none" strike="noStrike" kern="1200" cap="none" spc="0" baseline="0">
                <a:solidFill>
                  <a:srgbClr val="000000"/>
                </a:solidFill>
                <a:uFillTx/>
                <a:latin typeface="Calibri"/>
              </a:defRPr>
            </a:lvl1pPr>
          </a:lstStyle>
          <a:p>
            <a:fld id="{C08692A3-A955-437D-A244-D4291F9CE278}" type="slidenum">
              <a:rPr lang="es-PE" smtClean="0"/>
              <a:pPr/>
              <a:t>‹Nº›</a:t>
            </a:fld>
            <a:endParaRPr 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marL="0" marR="0" lvl="0" indent="0" algn="ctr" defTabSz="914400" rtl="0" fontAlgn="auto" hangingPunct="1">
        <a:lnSpc>
          <a:spcPct val="100000"/>
        </a:lnSpc>
        <a:spcBef>
          <a:spcPts val="0"/>
        </a:spcBef>
        <a:spcAft>
          <a:spcPts val="0"/>
        </a:spcAft>
        <a:buNone/>
        <a:tabLst/>
        <a:defRPr lang="es-ES" sz="2800" b="1" i="0" u="none" strike="noStrike" kern="1200" cap="none" spc="0" baseline="0">
          <a:solidFill>
            <a:srgbClr val="D43118"/>
          </a:solidFill>
          <a:uFillTx/>
          <a:latin typeface="Myriad Pro" pitchFamily="34"/>
        </a:defRPr>
      </a:lvl1pPr>
    </p:titleStyle>
    <p:bodyStyle>
      <a:lvl1pPr marL="342900" marR="0" lvl="0" indent="-342900" algn="l" defTabSz="914400" rtl="0" fontAlgn="auto" hangingPunct="1">
        <a:lnSpc>
          <a:spcPct val="100000"/>
        </a:lnSpc>
        <a:spcBef>
          <a:spcPts val="700"/>
        </a:spcBef>
        <a:spcAft>
          <a:spcPts val="0"/>
        </a:spcAft>
        <a:buSzPct val="100000"/>
        <a:buFont typeface="Arial" pitchFamily="34"/>
        <a:buChar char="•"/>
        <a:tabLst/>
        <a:defRPr lang="es-ES" sz="2800" b="0" i="0" u="none" strike="noStrike" kern="1200" cap="none" spc="0" baseline="0">
          <a:solidFill>
            <a:srgbClr val="000000"/>
          </a:solidFill>
          <a:uFillTx/>
          <a:latin typeface="Myriad Pro" pitchFamily="34"/>
        </a:defRPr>
      </a:lvl1pPr>
      <a:lvl2pPr marL="742950" marR="0" lvl="1" indent="-285750" algn="l" defTabSz="914400" rtl="0" fontAlgn="auto" hangingPunct="1">
        <a:lnSpc>
          <a:spcPct val="100000"/>
        </a:lnSpc>
        <a:spcBef>
          <a:spcPts val="600"/>
        </a:spcBef>
        <a:spcAft>
          <a:spcPts val="0"/>
        </a:spcAft>
        <a:buSzPct val="100000"/>
        <a:buFont typeface="Arial" pitchFamily="34"/>
        <a:buChar char="–"/>
        <a:tabLst/>
        <a:defRPr lang="es-ES" sz="2400" b="0" i="0" u="none" strike="noStrike" kern="1200" cap="none" spc="0" baseline="0">
          <a:solidFill>
            <a:srgbClr val="000000"/>
          </a:solidFill>
          <a:uFillTx/>
          <a:latin typeface="Myriad Pro" pitchFamily="34"/>
        </a:defRPr>
      </a:lvl2pPr>
      <a:lvl3pPr marL="1143000" marR="0" lvl="2" indent="-228600" algn="l" defTabSz="914400" rtl="0" fontAlgn="auto" hangingPunct="1">
        <a:lnSpc>
          <a:spcPct val="100000"/>
        </a:lnSpc>
        <a:spcBef>
          <a:spcPts val="500"/>
        </a:spcBef>
        <a:spcAft>
          <a:spcPts val="0"/>
        </a:spcAft>
        <a:buSzPct val="100000"/>
        <a:buFont typeface="Arial" pitchFamily="34"/>
        <a:buChar char="•"/>
        <a:tabLst/>
        <a:defRPr lang="es-ES" sz="2000" b="0" i="0" u="none" strike="noStrike" kern="1200" cap="none" spc="0" baseline="0">
          <a:solidFill>
            <a:srgbClr val="000000"/>
          </a:solidFill>
          <a:uFillTx/>
          <a:latin typeface="Myriad Pro" pitchFamily="34"/>
        </a:defRPr>
      </a:lvl3pPr>
      <a:lvl4pPr marL="1600200" marR="0" lvl="3" indent="-228600" algn="l" defTabSz="914400" rtl="0" fontAlgn="auto" hangingPunct="1">
        <a:lnSpc>
          <a:spcPct val="100000"/>
        </a:lnSpc>
        <a:spcBef>
          <a:spcPts val="400"/>
        </a:spcBef>
        <a:spcAft>
          <a:spcPts val="0"/>
        </a:spcAft>
        <a:buSzPct val="100000"/>
        <a:buFont typeface="Arial" pitchFamily="34"/>
        <a:buChar char="–"/>
        <a:tabLst/>
        <a:defRPr lang="es-ES" sz="1800" b="0" i="0" u="none" strike="noStrike" kern="1200" cap="none" spc="0" baseline="0">
          <a:solidFill>
            <a:srgbClr val="000000"/>
          </a:solidFill>
          <a:uFillTx/>
          <a:latin typeface="Myriad Pro" pitchFamily="34"/>
        </a:defRPr>
      </a:lvl4pPr>
      <a:lvl5pPr marL="2057400" marR="0" lvl="4" indent="-228600" algn="l" defTabSz="914400" rtl="0" fontAlgn="auto" hangingPunct="1">
        <a:lnSpc>
          <a:spcPct val="100000"/>
        </a:lnSpc>
        <a:spcBef>
          <a:spcPts val="400"/>
        </a:spcBef>
        <a:spcAft>
          <a:spcPts val="0"/>
        </a:spcAft>
        <a:buSzPct val="100000"/>
        <a:buFont typeface="Arial" pitchFamily="34"/>
        <a:buChar char="»"/>
        <a:tabLst/>
        <a:defRPr lang="es-ES" sz="1800" b="0" i="0" u="none" strike="noStrike" kern="1200" cap="none" spc="0" baseline="0">
          <a:solidFill>
            <a:srgbClr val="000000"/>
          </a:solidFill>
          <a:uFillTx/>
          <a:latin typeface="Myriad Pro" pitchFamily="34"/>
        </a:defRPr>
      </a:lvl5pPr>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package" Target="../embeddings/Documento_de_Microsoft_Word1.docx"/><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1 Título"/>
          <p:cNvSpPr txBox="1">
            <a:spLocks noGrp="1"/>
          </p:cNvSpPr>
          <p:nvPr>
            <p:ph type="ctrTitle"/>
          </p:nvPr>
        </p:nvSpPr>
        <p:spPr>
          <a:xfrm>
            <a:off x="591397" y="1484784"/>
            <a:ext cx="7772400" cy="1470026"/>
          </a:xfrm>
          <a:prstGeom prst="rect">
            <a:avLst/>
          </a:prstGeom>
          <a:noFill/>
          <a:ln>
            <a:noFill/>
          </a:ln>
        </p:spPr>
        <p:txBody>
          <a:bodyPr vert="horz" wrap="square" lIns="91440" tIns="45720" rIns="91440" bIns="45720" anchor="ctr" anchorCtr="1" compatLnSpc="1"/>
          <a:lstStyle/>
          <a:p>
            <a:pPr lvl="0"/>
            <a:r>
              <a:rPr lang="es-PE" dirty="0"/>
              <a:t/>
            </a:r>
            <a:br>
              <a:rPr lang="es-PE" dirty="0"/>
            </a:br>
            <a:r>
              <a:rPr lang="es-PE" dirty="0"/>
              <a:t>Estudio: Línea de Base de la Actividad Pecuaria del Distrito de Oropesa, Provincia de </a:t>
            </a:r>
            <a:r>
              <a:rPr lang="es-PE" dirty="0" err="1"/>
              <a:t>Antabamba</a:t>
            </a:r>
            <a:r>
              <a:rPr lang="es-PE" dirty="0"/>
              <a:t>, Departamento del Apurímac, Mayo, 2015</a:t>
            </a:r>
          </a:p>
        </p:txBody>
      </p:sp>
      <p:sp>
        <p:nvSpPr>
          <p:cNvPr id="3" name="2 Subtítulo"/>
          <p:cNvSpPr txBox="1">
            <a:spLocks noGrp="1"/>
          </p:cNvSpPr>
          <p:nvPr>
            <p:ph type="subTitle" idx="1"/>
          </p:nvPr>
        </p:nvSpPr>
        <p:spPr>
          <a:xfrm>
            <a:off x="1907704" y="3682096"/>
            <a:ext cx="6400800" cy="273561"/>
          </a:xfrm>
          <a:prstGeom prst="rect">
            <a:avLst/>
          </a:prstGeom>
          <a:noFill/>
          <a:ln>
            <a:noFill/>
          </a:ln>
        </p:spPr>
        <p:txBody>
          <a:bodyPr vert="horz" wrap="square" lIns="91440" tIns="45720" rIns="91440" bIns="45720" anchor="t" anchorCtr="0" compatLnSpc="1"/>
          <a:lstStyle/>
          <a:p>
            <a:pPr marL="457200" lvl="1" indent="0" algn="just">
              <a:lnSpc>
                <a:spcPct val="90000"/>
              </a:lnSpc>
              <a:spcBef>
                <a:spcPts val="400"/>
              </a:spcBef>
              <a:buNone/>
            </a:pPr>
            <a:r>
              <a:rPr lang="es-PE" sz="1600" dirty="0"/>
              <a:t>Equipo Técnico </a:t>
            </a:r>
            <a:r>
              <a:rPr lang="es-PE" sz="1600" dirty="0" smtClean="0"/>
              <a:t>del Centro Bartolomé de las Casas </a:t>
            </a:r>
            <a:endParaRPr lang="es-PE" sz="1600" dirty="0"/>
          </a:p>
          <a:p>
            <a:pPr marL="0" lvl="0" indent="0">
              <a:spcBef>
                <a:spcPts val="600"/>
              </a:spcBef>
              <a:buNone/>
            </a:pPr>
            <a:endParaRPr lang="es-PE" sz="2400" dirty="0"/>
          </a:p>
        </p:txBody>
      </p:sp>
      <p:pic>
        <p:nvPicPr>
          <p:cNvPr id="4" name="3 Imagen" descr="image003.jpg"/>
          <p:cNvPicPr>
            <a:picLocks noChangeAspect="1"/>
          </p:cNvPicPr>
          <p:nvPr/>
        </p:nvPicPr>
        <p:blipFill>
          <a:blip r:embed="rId3"/>
          <a:srcRect/>
          <a:stretch>
            <a:fillRect/>
          </a:stretch>
        </p:blipFill>
        <p:spPr>
          <a:xfrm>
            <a:off x="888705" y="5870475"/>
            <a:ext cx="2243142" cy="468309"/>
          </a:xfrm>
          <a:prstGeom prst="rect">
            <a:avLst/>
          </a:prstGeom>
          <a:noFill/>
          <a:ln>
            <a:noFill/>
          </a:ln>
        </p:spPr>
      </p:pic>
      <p:sp>
        <p:nvSpPr>
          <p:cNvPr id="5" name="13 CuadroTexto"/>
          <p:cNvSpPr txBox="1"/>
          <p:nvPr/>
        </p:nvSpPr>
        <p:spPr>
          <a:xfrm>
            <a:off x="3155630" y="5618192"/>
            <a:ext cx="1785932" cy="274640"/>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1200" b="1" i="0" u="none" strike="noStrike" kern="1200" cap="none" spc="0" baseline="0">
                <a:solidFill>
                  <a:srgbClr val="000000"/>
                </a:solidFill>
                <a:uFillTx/>
                <a:latin typeface="Candara" pitchFamily="16"/>
              </a:rPr>
              <a:t>Con la participación de:</a:t>
            </a:r>
          </a:p>
        </p:txBody>
      </p:sp>
      <p:pic>
        <p:nvPicPr>
          <p:cNvPr id="6" name="0 Imagen" descr="Logo CTB + Definición - JPG.jpg"/>
          <p:cNvPicPr>
            <a:picLocks noChangeAspect="1"/>
          </p:cNvPicPr>
          <p:nvPr/>
        </p:nvPicPr>
        <p:blipFill>
          <a:blip r:embed="rId4"/>
          <a:srcRect/>
          <a:stretch>
            <a:fillRect/>
          </a:stretch>
        </p:blipFill>
        <p:spPr>
          <a:xfrm>
            <a:off x="4644009" y="5876748"/>
            <a:ext cx="1419221" cy="468309"/>
          </a:xfrm>
          <a:prstGeom prst="rect">
            <a:avLst/>
          </a:prstGeom>
          <a:noFill/>
          <a:ln>
            <a:noFill/>
          </a:ln>
        </p:spPr>
      </p:pic>
      <p:pic>
        <p:nvPicPr>
          <p:cNvPr id="7" name="irc_mi" descr="https://twimg0-a.akamaihd.net/profile_images/2600190447/LOGO.jpg"/>
          <p:cNvPicPr>
            <a:picLocks noChangeAspect="1"/>
          </p:cNvPicPr>
          <p:nvPr/>
        </p:nvPicPr>
        <p:blipFill>
          <a:blip r:embed="rId5"/>
          <a:srcRect t="27217" b="38226"/>
          <a:stretch>
            <a:fillRect/>
          </a:stretch>
        </p:blipFill>
        <p:spPr>
          <a:xfrm>
            <a:off x="3275856" y="5913013"/>
            <a:ext cx="1393829" cy="468309"/>
          </a:xfrm>
          <a:prstGeom prst="rect">
            <a:avLst/>
          </a:prstGeom>
          <a:noFill/>
          <a:ln>
            <a:noFill/>
          </a:ln>
        </p:spPr>
      </p:pic>
      <p:sp>
        <p:nvSpPr>
          <p:cNvPr id="8" name="16 CuadroTexto"/>
          <p:cNvSpPr txBox="1"/>
          <p:nvPr/>
        </p:nvSpPr>
        <p:spPr>
          <a:xfrm>
            <a:off x="6203070" y="5540550"/>
            <a:ext cx="1785942" cy="274640"/>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1200" b="1" i="0" u="none" strike="noStrike" kern="1200" cap="none" spc="0" baseline="0">
                <a:solidFill>
                  <a:srgbClr val="000000"/>
                </a:solidFill>
                <a:uFillTx/>
                <a:latin typeface="Candara" pitchFamily="16"/>
              </a:rPr>
              <a:t>Operado por:</a:t>
            </a:r>
          </a:p>
        </p:txBody>
      </p:sp>
      <p:pic>
        <p:nvPicPr>
          <p:cNvPr id="9" name="17 Imagen" descr="CIES"/>
          <p:cNvPicPr>
            <a:picLocks noChangeAspect="1"/>
          </p:cNvPicPr>
          <p:nvPr/>
        </p:nvPicPr>
        <p:blipFill>
          <a:blip r:embed="rId6"/>
          <a:srcRect/>
          <a:stretch>
            <a:fillRect/>
          </a:stretch>
        </p:blipFill>
        <p:spPr>
          <a:xfrm>
            <a:off x="6465951" y="5841324"/>
            <a:ext cx="2232251" cy="493620"/>
          </a:xfrm>
          <a:prstGeom prst="rect">
            <a:avLst/>
          </a:prstGeom>
          <a:noFill/>
          <a:ln>
            <a:noFill/>
          </a:ln>
        </p:spPr>
      </p:pic>
      <p:sp>
        <p:nvSpPr>
          <p:cNvPr id="10" name="11 CuadroTexto"/>
          <p:cNvSpPr txBox="1"/>
          <p:nvPr/>
        </p:nvSpPr>
        <p:spPr>
          <a:xfrm>
            <a:off x="35497" y="5618192"/>
            <a:ext cx="1643067" cy="274640"/>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1200" b="1" i="0" u="none" strike="noStrike" kern="1200" cap="none" spc="0" baseline="0">
                <a:solidFill>
                  <a:srgbClr val="000000"/>
                </a:solidFill>
                <a:uFillTx/>
                <a:latin typeface="Candara" pitchFamily="16"/>
              </a:rPr>
              <a:t>Financiado por:</a:t>
            </a:r>
          </a:p>
        </p:txBody>
      </p:sp>
      <p:pic>
        <p:nvPicPr>
          <p:cNvPr id="11" name="Imagen 11"/>
          <p:cNvPicPr>
            <a:picLocks noChangeAspect="1"/>
          </p:cNvPicPr>
          <p:nvPr/>
        </p:nvPicPr>
        <p:blipFill>
          <a:blip r:embed="rId7"/>
          <a:srcRect l="12201" t="13710" r="12201" b="13710"/>
          <a:stretch>
            <a:fillRect/>
          </a:stretch>
        </p:blipFill>
        <p:spPr>
          <a:xfrm>
            <a:off x="287587" y="5841324"/>
            <a:ext cx="539998" cy="539998"/>
          </a:xfrm>
          <a:prstGeom prst="rect">
            <a:avLst/>
          </a:prstGeom>
          <a:noFill/>
          <a:ln>
            <a:noFill/>
          </a:ln>
        </p:spPr>
      </p:pic>
      <p:pic>
        <p:nvPicPr>
          <p:cNvPr id="12" name="Picture 2"/>
          <p:cNvPicPr>
            <a:picLocks noChangeAspect="1"/>
          </p:cNvPicPr>
          <p:nvPr/>
        </p:nvPicPr>
        <p:blipFill>
          <a:blip r:embed="rId8"/>
          <a:srcRect t="20187" b="14652"/>
          <a:stretch>
            <a:fillRect/>
          </a:stretch>
        </p:blipFill>
        <p:spPr>
          <a:xfrm>
            <a:off x="7351796" y="4402384"/>
            <a:ext cx="1346406" cy="9114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696729335"/>
              </p:ext>
            </p:extLst>
          </p:nvPr>
        </p:nvGraphicFramePr>
        <p:xfrm>
          <a:off x="683568" y="1345630"/>
          <a:ext cx="8136898" cy="4459634"/>
        </p:xfrm>
        <a:graphic>
          <a:graphicData uri="http://schemas.openxmlformats.org/drawingml/2006/table">
            <a:tbl>
              <a:tblPr firstRow="1" firstCol="1" bandRow="1">
                <a:tableStyleId>{5C22544A-7EE6-4342-B048-85BDC9FD1C3A}</a:tableStyleId>
              </a:tblPr>
              <a:tblGrid>
                <a:gridCol w="1081535"/>
                <a:gridCol w="7055363"/>
              </a:tblGrid>
              <a:tr h="2973089">
                <a:tc>
                  <a:txBody>
                    <a:bodyPr/>
                    <a:lstStyle/>
                    <a:p>
                      <a:pPr algn="just">
                        <a:lnSpc>
                          <a:spcPct val="150000"/>
                        </a:lnSpc>
                        <a:spcAft>
                          <a:spcPts val="0"/>
                        </a:spcAft>
                      </a:pPr>
                      <a:r>
                        <a:rPr lang="es-MX" sz="1400" b="1" dirty="0">
                          <a:solidFill>
                            <a:schemeClr val="tx1"/>
                          </a:solidFill>
                          <a:effectLst/>
                        </a:rPr>
                        <a:t>Paso 8</a:t>
                      </a:r>
                      <a:endParaRPr lang="es-PE"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just">
                        <a:lnSpc>
                          <a:spcPct val="150000"/>
                        </a:lnSpc>
                        <a:spcAft>
                          <a:spcPts val="0"/>
                        </a:spcAft>
                      </a:pPr>
                      <a:r>
                        <a:rPr lang="es-MX" sz="1400" b="0" u="sng" dirty="0">
                          <a:solidFill>
                            <a:schemeClr val="tx1"/>
                          </a:solidFill>
                          <a:effectLst/>
                        </a:rPr>
                        <a:t>Construcción de la matriz de monitoreo</a:t>
                      </a:r>
                      <a:r>
                        <a:rPr lang="es-MX" sz="1400" b="0" dirty="0">
                          <a:solidFill>
                            <a:schemeClr val="tx1"/>
                          </a:solidFill>
                          <a:effectLst/>
                        </a:rPr>
                        <a:t>. </a:t>
                      </a:r>
                      <a:endParaRPr lang="es-MX" sz="1400" b="0" dirty="0" smtClean="0">
                        <a:solidFill>
                          <a:schemeClr val="tx1"/>
                        </a:solidFill>
                        <a:effectLst/>
                      </a:endParaRPr>
                    </a:p>
                    <a:p>
                      <a:pPr algn="just">
                        <a:lnSpc>
                          <a:spcPct val="150000"/>
                        </a:lnSpc>
                        <a:spcAft>
                          <a:spcPts val="0"/>
                        </a:spcAft>
                      </a:pPr>
                      <a:r>
                        <a:rPr lang="es-MX" sz="1400" b="0" dirty="0" smtClean="0">
                          <a:solidFill>
                            <a:schemeClr val="tx1"/>
                          </a:solidFill>
                          <a:effectLst/>
                        </a:rPr>
                        <a:t>La </a:t>
                      </a:r>
                      <a:r>
                        <a:rPr lang="es-MX" sz="1400" b="0" dirty="0">
                          <a:solidFill>
                            <a:schemeClr val="tx1"/>
                          </a:solidFill>
                          <a:effectLst/>
                        </a:rPr>
                        <a:t>obtención de información pecuaria, permitirá determinar valores iniciales sobre la situación actual de la actividad pecuaria en el Distrito de Oropesa</a:t>
                      </a:r>
                      <a:r>
                        <a:rPr lang="es-MX" sz="1400" b="0" dirty="0" smtClean="0">
                          <a:solidFill>
                            <a:schemeClr val="tx1"/>
                          </a:solidFill>
                          <a:effectLst/>
                        </a:rPr>
                        <a:t>.</a:t>
                      </a:r>
                    </a:p>
                    <a:p>
                      <a:pPr algn="just">
                        <a:lnSpc>
                          <a:spcPct val="150000"/>
                        </a:lnSpc>
                        <a:spcAft>
                          <a:spcPts val="0"/>
                        </a:spcAft>
                      </a:pPr>
                      <a:r>
                        <a:rPr lang="es-MX" sz="1400" b="0" dirty="0" smtClean="0">
                          <a:solidFill>
                            <a:schemeClr val="tx1"/>
                          </a:solidFill>
                          <a:effectLst/>
                        </a:rPr>
                        <a:t> </a:t>
                      </a:r>
                      <a:r>
                        <a:rPr lang="es-MX" sz="1400" b="0" dirty="0">
                          <a:solidFill>
                            <a:schemeClr val="tx1"/>
                          </a:solidFill>
                          <a:effectLst/>
                        </a:rPr>
                        <a:t>Estos valores iniciales permitirán monitorear los cambios que se puedan generar a raíz de las intervenciones que se ejecuten en el sector. Esta matriz permitirá a </a:t>
                      </a:r>
                      <a:r>
                        <a:rPr lang="es-MX" sz="1400" b="0" dirty="0" smtClean="0">
                          <a:solidFill>
                            <a:schemeClr val="tx1"/>
                          </a:solidFill>
                          <a:effectLst/>
                        </a:rPr>
                        <a:t>los </a:t>
                      </a:r>
                      <a:r>
                        <a:rPr lang="es-MX" sz="1400" b="0" dirty="0">
                          <a:solidFill>
                            <a:schemeClr val="tx1"/>
                          </a:solidFill>
                          <a:effectLst/>
                        </a:rPr>
                        <a:t>responsables de política así como a los usuarios de tales intervenciones monitorea los logros que se puedan alcanzar periodo a periodo así como los rezagos que se puedan verificar para la corrección yo mejoras en el diseño de las intervenciones</a:t>
                      </a:r>
                      <a:endParaRPr lang="es-P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1486545">
                <a:tc>
                  <a:txBody>
                    <a:bodyPr/>
                    <a:lstStyle/>
                    <a:p>
                      <a:pPr algn="just">
                        <a:lnSpc>
                          <a:spcPct val="150000"/>
                        </a:lnSpc>
                        <a:spcAft>
                          <a:spcPts val="0"/>
                        </a:spcAft>
                      </a:pPr>
                      <a:r>
                        <a:rPr lang="es-MX" sz="1400" b="1" dirty="0">
                          <a:solidFill>
                            <a:schemeClr val="tx1"/>
                          </a:solidFill>
                          <a:effectLst/>
                        </a:rPr>
                        <a:t>Paso 9</a:t>
                      </a:r>
                      <a:endParaRPr lang="es-PE"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just">
                        <a:lnSpc>
                          <a:spcPct val="150000"/>
                        </a:lnSpc>
                        <a:spcAft>
                          <a:spcPts val="0"/>
                        </a:spcAft>
                      </a:pPr>
                      <a:r>
                        <a:rPr lang="es-MX" sz="1400" b="0" u="sng" dirty="0">
                          <a:solidFill>
                            <a:schemeClr val="tx1"/>
                          </a:solidFill>
                          <a:effectLst/>
                        </a:rPr>
                        <a:t>Socialización de resultados. </a:t>
                      </a:r>
                      <a:endParaRPr lang="es-MX" sz="1400" b="0" u="sng" dirty="0" smtClean="0">
                        <a:solidFill>
                          <a:schemeClr val="tx1"/>
                        </a:solidFill>
                        <a:effectLst/>
                      </a:endParaRPr>
                    </a:p>
                    <a:p>
                      <a:pPr algn="just">
                        <a:lnSpc>
                          <a:spcPct val="150000"/>
                        </a:lnSpc>
                        <a:spcAft>
                          <a:spcPts val="0"/>
                        </a:spcAft>
                      </a:pPr>
                      <a:r>
                        <a:rPr lang="es-MX" sz="1400" b="0" dirty="0" smtClean="0">
                          <a:solidFill>
                            <a:schemeClr val="tx1"/>
                          </a:solidFill>
                          <a:effectLst/>
                        </a:rPr>
                        <a:t>Se </a:t>
                      </a:r>
                      <a:r>
                        <a:rPr lang="es-MX" sz="1400" b="0" dirty="0">
                          <a:solidFill>
                            <a:schemeClr val="tx1"/>
                          </a:solidFill>
                          <a:effectLst/>
                        </a:rPr>
                        <a:t>buscará presentar los resultados del estudio tanto a nivel de los representantes de la MDO; así como, al público en general, para que dicho estudio provea información válida a todos los agentes económicos y sociales en el Distrito de Oropesa.</a:t>
                      </a:r>
                      <a:endParaRPr lang="es-P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
        <p:nvSpPr>
          <p:cNvPr id="5" name="1 Título"/>
          <p:cNvSpPr txBox="1">
            <a:spLocks/>
          </p:cNvSpPr>
          <p:nvPr/>
        </p:nvSpPr>
        <p:spPr>
          <a:xfrm>
            <a:off x="323523" y="764703"/>
            <a:ext cx="8496943" cy="580927"/>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s-ES" sz="2800" b="1" i="0" u="none" strike="noStrike" kern="1200" cap="none" spc="0" baseline="0">
                <a:solidFill>
                  <a:srgbClr val="D43118"/>
                </a:solidFill>
                <a:uFillTx/>
                <a:latin typeface="Myriad Pro" pitchFamily="34"/>
              </a:defRPr>
            </a:lvl1pPr>
          </a:lstStyle>
          <a:p>
            <a:r>
              <a:rPr lang="es-PE" dirty="0" smtClean="0"/>
              <a:t>METODOLOGÍA </a:t>
            </a:r>
            <a:r>
              <a:rPr lang="es-PE" sz="1800" dirty="0" smtClean="0"/>
              <a:t>(5/5)</a:t>
            </a:r>
            <a:endParaRPr lang="es-PE" dirty="0"/>
          </a:p>
        </p:txBody>
      </p:sp>
    </p:spTree>
    <p:extLst>
      <p:ext uri="{BB962C8B-B14F-4D97-AF65-F5344CB8AC3E}">
        <p14:creationId xmlns:p14="http://schemas.microsoft.com/office/powerpoint/2010/main" val="426775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pic>
        <p:nvPicPr>
          <p:cNvPr id="2" name="36 Tabla"/>
          <p:cNvPicPr>
            <a:picLocks noChangeAspect="1"/>
          </p:cNvPicPr>
          <p:nvPr/>
        </p:nvPicPr>
        <p:blipFill>
          <a:blip r:embed="rId3"/>
          <a:stretch>
            <a:fillRect/>
          </a:stretch>
        </p:blipFill>
        <p:spPr>
          <a:xfrm>
            <a:off x="-12243" y="1451847"/>
            <a:ext cx="8944130" cy="5065465"/>
          </a:xfrm>
          <a:prstGeom prst="rect">
            <a:avLst/>
          </a:prstGeom>
          <a:noFill/>
        </p:spPr>
      </p:pic>
      <p:sp>
        <p:nvSpPr>
          <p:cNvPr id="3" name="Rectangle 5"/>
          <p:cNvSpPr/>
          <p:nvPr/>
        </p:nvSpPr>
        <p:spPr>
          <a:xfrm>
            <a:off x="0" y="386836"/>
            <a:ext cx="184727" cy="369335"/>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MX" sz="1800" b="0" i="0" u="none" strike="noStrike" kern="1200" cap="none" spc="0" baseline="0">
              <a:solidFill>
                <a:srgbClr val="000000"/>
              </a:solidFill>
              <a:uFillTx/>
              <a:latin typeface="Candara" pitchFamily="34"/>
            </a:endParaRPr>
          </a:p>
        </p:txBody>
      </p:sp>
      <p:sp>
        <p:nvSpPr>
          <p:cNvPr id="4" name="Rectangle 7"/>
          <p:cNvSpPr/>
          <p:nvPr/>
        </p:nvSpPr>
        <p:spPr>
          <a:xfrm>
            <a:off x="0" y="386836"/>
            <a:ext cx="184727" cy="369335"/>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MX" sz="1800" b="0" i="0" u="none" strike="noStrike" kern="1200" cap="none" spc="0" baseline="0">
              <a:solidFill>
                <a:srgbClr val="000000"/>
              </a:solidFill>
              <a:uFillTx/>
              <a:latin typeface="Candara" pitchFamily="34"/>
            </a:endParaRPr>
          </a:p>
        </p:txBody>
      </p:sp>
      <p:sp>
        <p:nvSpPr>
          <p:cNvPr id="5" name="Rectangle 9"/>
          <p:cNvSpPr/>
          <p:nvPr/>
        </p:nvSpPr>
        <p:spPr>
          <a:xfrm>
            <a:off x="0" y="386836"/>
            <a:ext cx="184727" cy="369335"/>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MX" sz="1800" b="0" i="0" u="none" strike="noStrike" kern="1200" cap="none" spc="0" baseline="0">
              <a:solidFill>
                <a:srgbClr val="000000"/>
              </a:solidFill>
              <a:uFillTx/>
              <a:latin typeface="Candara" pitchFamily="34"/>
            </a:endParaRPr>
          </a:p>
        </p:txBody>
      </p:sp>
      <p:sp>
        <p:nvSpPr>
          <p:cNvPr id="6" name="Rectangle 11"/>
          <p:cNvSpPr/>
          <p:nvPr/>
        </p:nvSpPr>
        <p:spPr>
          <a:xfrm>
            <a:off x="0" y="386836"/>
            <a:ext cx="184727" cy="369335"/>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MX" sz="1800" b="0" i="0" u="none" strike="noStrike" kern="1200" cap="none" spc="0" baseline="0">
              <a:solidFill>
                <a:srgbClr val="000000"/>
              </a:solidFill>
              <a:uFillTx/>
              <a:latin typeface="Candara" pitchFamily="34"/>
            </a:endParaRPr>
          </a:p>
        </p:txBody>
      </p:sp>
      <p:sp>
        <p:nvSpPr>
          <p:cNvPr id="7" name="Rectangle 13"/>
          <p:cNvSpPr/>
          <p:nvPr/>
        </p:nvSpPr>
        <p:spPr>
          <a:xfrm>
            <a:off x="0" y="386836"/>
            <a:ext cx="184727" cy="369335"/>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MX" sz="1800" b="0" i="0" u="none" strike="noStrike" kern="1200" cap="none" spc="0" baseline="0">
              <a:solidFill>
                <a:srgbClr val="000000"/>
              </a:solidFill>
              <a:uFillTx/>
              <a:latin typeface="Candara" pitchFamily="34"/>
            </a:endParaRPr>
          </a:p>
        </p:txBody>
      </p:sp>
      <p:sp>
        <p:nvSpPr>
          <p:cNvPr id="8" name="Rectangle 2"/>
          <p:cNvSpPr/>
          <p:nvPr/>
        </p:nvSpPr>
        <p:spPr>
          <a:xfrm>
            <a:off x="0" y="386836"/>
            <a:ext cx="184727" cy="369335"/>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PH" sz="1800" b="0" i="0" u="none" strike="noStrike" kern="1200" cap="none" spc="0" baseline="0">
              <a:solidFill>
                <a:srgbClr val="000000"/>
              </a:solidFill>
              <a:uFillTx/>
              <a:latin typeface="Candara" pitchFamily="34"/>
            </a:endParaRPr>
          </a:p>
        </p:txBody>
      </p:sp>
      <p:sp>
        <p:nvSpPr>
          <p:cNvPr id="9" name="Rectangle 4"/>
          <p:cNvSpPr/>
          <p:nvPr/>
        </p:nvSpPr>
        <p:spPr>
          <a:xfrm>
            <a:off x="0" y="386836"/>
            <a:ext cx="184727" cy="369335"/>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PH" sz="1800" b="0" i="0" u="none" strike="noStrike" kern="1200" cap="none" spc="0" baseline="0">
              <a:solidFill>
                <a:srgbClr val="000000"/>
              </a:solidFill>
              <a:uFillTx/>
              <a:latin typeface="Candara" pitchFamily="34"/>
            </a:endParaRPr>
          </a:p>
        </p:txBody>
      </p:sp>
      <p:sp>
        <p:nvSpPr>
          <p:cNvPr id="10" name="Rectangle 6"/>
          <p:cNvSpPr/>
          <p:nvPr/>
        </p:nvSpPr>
        <p:spPr>
          <a:xfrm>
            <a:off x="0" y="386836"/>
            <a:ext cx="184727" cy="369335"/>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PH" sz="1800" b="0" i="0" u="none" strike="noStrike" kern="1200" cap="none" spc="0" baseline="0">
              <a:solidFill>
                <a:srgbClr val="000000"/>
              </a:solidFill>
              <a:uFillTx/>
              <a:latin typeface="Candara" pitchFamily="34"/>
            </a:endParaRPr>
          </a:p>
        </p:txBody>
      </p:sp>
      <p:sp>
        <p:nvSpPr>
          <p:cNvPr id="11" name="Rectangle 8"/>
          <p:cNvSpPr/>
          <p:nvPr/>
        </p:nvSpPr>
        <p:spPr>
          <a:xfrm>
            <a:off x="0" y="386836"/>
            <a:ext cx="184727" cy="369335"/>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PH" sz="1800" b="0" i="0" u="none" strike="noStrike" kern="1200" cap="none" spc="0" baseline="0">
              <a:solidFill>
                <a:srgbClr val="000000"/>
              </a:solidFill>
              <a:uFillTx/>
              <a:latin typeface="Candara" pitchFamily="34"/>
            </a:endParaRPr>
          </a:p>
        </p:txBody>
      </p:sp>
      <p:sp>
        <p:nvSpPr>
          <p:cNvPr id="12" name="Rectangle 10"/>
          <p:cNvSpPr/>
          <p:nvPr/>
        </p:nvSpPr>
        <p:spPr>
          <a:xfrm>
            <a:off x="0" y="386836"/>
            <a:ext cx="184727" cy="369335"/>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PH" sz="1800" b="0" i="0" u="none" strike="noStrike" kern="1200" cap="none" spc="0" baseline="0">
              <a:solidFill>
                <a:srgbClr val="000000"/>
              </a:solidFill>
              <a:uFillTx/>
              <a:latin typeface="Candara" pitchFamily="34"/>
            </a:endParaRPr>
          </a:p>
        </p:txBody>
      </p:sp>
      <p:sp>
        <p:nvSpPr>
          <p:cNvPr id="13" name="Rectangle 12"/>
          <p:cNvSpPr/>
          <p:nvPr/>
        </p:nvSpPr>
        <p:spPr>
          <a:xfrm>
            <a:off x="0" y="615436"/>
            <a:ext cx="184727" cy="369335"/>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PH" sz="1800" b="0" i="0" u="none" strike="noStrike" kern="1200" cap="none" spc="0" baseline="0">
              <a:solidFill>
                <a:srgbClr val="000000"/>
              </a:solidFill>
              <a:uFillTx/>
              <a:latin typeface="Candara" pitchFamily="34"/>
            </a:endParaRPr>
          </a:p>
        </p:txBody>
      </p:sp>
      <p:sp>
        <p:nvSpPr>
          <p:cNvPr id="14" name="Rectangle 13"/>
          <p:cNvSpPr/>
          <p:nvPr/>
        </p:nvSpPr>
        <p:spPr>
          <a:xfrm>
            <a:off x="0" y="1063108"/>
            <a:ext cx="184727" cy="369335"/>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15" name="Picture 7" descr="C:\Users\jsanchezb\Desktop\lverde.png"/>
          <p:cNvPicPr>
            <a:picLocks noChangeAspect="1"/>
          </p:cNvPicPr>
          <p:nvPr/>
        </p:nvPicPr>
        <p:blipFill>
          <a:blip r:embed="rId4"/>
          <a:srcRect l="10583" t="29695" r="11102" b="33186"/>
          <a:stretch>
            <a:fillRect/>
          </a:stretch>
        </p:blipFill>
        <p:spPr>
          <a:xfrm>
            <a:off x="5574776" y="3197190"/>
            <a:ext cx="1751048" cy="360035"/>
          </a:xfrm>
          <a:prstGeom prst="rect">
            <a:avLst/>
          </a:prstGeom>
          <a:noFill/>
          <a:ln>
            <a:noFill/>
          </a:ln>
        </p:spPr>
      </p:pic>
      <p:pic>
        <p:nvPicPr>
          <p:cNvPr id="16" name="Picture 6" descr="C:\Users\jsanchezb\Desktop\verde.png"/>
          <p:cNvPicPr>
            <a:picLocks noChangeAspect="1"/>
          </p:cNvPicPr>
          <p:nvPr/>
        </p:nvPicPr>
        <p:blipFill>
          <a:blip r:embed="rId5"/>
          <a:srcRect l="10279" t="14190" r="13785" b="22717"/>
          <a:stretch>
            <a:fillRect/>
          </a:stretch>
        </p:blipFill>
        <p:spPr>
          <a:xfrm flipH="1">
            <a:off x="5266715" y="1967532"/>
            <a:ext cx="2241166" cy="1305022"/>
          </a:xfrm>
          <a:prstGeom prst="rect">
            <a:avLst/>
          </a:prstGeom>
          <a:noFill/>
          <a:ln>
            <a:noFill/>
          </a:ln>
        </p:spPr>
      </p:pic>
      <p:pic>
        <p:nvPicPr>
          <p:cNvPr id="17" name="Picture 8" descr="C:\Users\jsanchezb\Desktop\lazul.png"/>
          <p:cNvPicPr>
            <a:picLocks noChangeAspect="1"/>
          </p:cNvPicPr>
          <p:nvPr/>
        </p:nvPicPr>
        <p:blipFill>
          <a:blip r:embed="rId6"/>
          <a:srcRect l="10583" t="29695" r="11102" b="33186"/>
          <a:stretch>
            <a:fillRect/>
          </a:stretch>
        </p:blipFill>
        <p:spPr>
          <a:xfrm>
            <a:off x="1986497" y="3078867"/>
            <a:ext cx="3511369" cy="360035"/>
          </a:xfrm>
          <a:prstGeom prst="rect">
            <a:avLst/>
          </a:prstGeom>
          <a:noFill/>
          <a:ln>
            <a:noFill/>
          </a:ln>
        </p:spPr>
      </p:pic>
      <p:pic>
        <p:nvPicPr>
          <p:cNvPr id="18" name="Picture 9" descr="C:\Users\jsanchezb\Desktop\lrojo.png"/>
          <p:cNvPicPr>
            <a:picLocks noChangeAspect="1"/>
          </p:cNvPicPr>
          <p:nvPr/>
        </p:nvPicPr>
        <p:blipFill>
          <a:blip r:embed="rId7"/>
          <a:srcRect l="10098" t="36249" r="11587" b="34056"/>
          <a:stretch>
            <a:fillRect/>
          </a:stretch>
        </p:blipFill>
        <p:spPr>
          <a:xfrm>
            <a:off x="410035" y="2973765"/>
            <a:ext cx="1398519" cy="288036"/>
          </a:xfrm>
          <a:prstGeom prst="rect">
            <a:avLst/>
          </a:prstGeom>
          <a:noFill/>
          <a:ln>
            <a:noFill/>
          </a:ln>
        </p:spPr>
      </p:pic>
      <p:pic>
        <p:nvPicPr>
          <p:cNvPr id="19" name="Picture 5" descr="C:\Users\jsanchezb\Desktop\rojo.png"/>
          <p:cNvPicPr>
            <a:picLocks noChangeAspect="1"/>
          </p:cNvPicPr>
          <p:nvPr/>
        </p:nvPicPr>
        <p:blipFill>
          <a:blip r:embed="rId8"/>
          <a:srcRect l="14791" t="17516" r="14799" b="19507"/>
          <a:stretch>
            <a:fillRect/>
          </a:stretch>
        </p:blipFill>
        <p:spPr>
          <a:xfrm>
            <a:off x="539550" y="1878799"/>
            <a:ext cx="1139497" cy="1228734"/>
          </a:xfrm>
          <a:prstGeom prst="rect">
            <a:avLst/>
          </a:prstGeom>
          <a:noFill/>
          <a:ln>
            <a:noFill/>
          </a:ln>
        </p:spPr>
      </p:pic>
      <p:sp>
        <p:nvSpPr>
          <p:cNvPr id="20" name="22 CuadroTexto"/>
          <p:cNvSpPr txBox="1"/>
          <p:nvPr/>
        </p:nvSpPr>
        <p:spPr>
          <a:xfrm>
            <a:off x="648071" y="2034704"/>
            <a:ext cx="1210153" cy="553998"/>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ts val="1800"/>
              </a:lnSpc>
              <a:spcBef>
                <a:spcPts val="0"/>
              </a:spcBef>
              <a:spcAft>
                <a:spcPts val="0"/>
              </a:spcAft>
              <a:buNone/>
              <a:tabLst/>
              <a:defRPr sz="1800" b="0" i="0" u="none" strike="noStrike" kern="0" cap="none" spc="0" baseline="0">
                <a:solidFill>
                  <a:srgbClr val="000000"/>
                </a:solidFill>
                <a:uFillTx/>
              </a:defRPr>
            </a:pPr>
            <a:r>
              <a:rPr lang="es-PE" sz="1400" b="1" i="0" u="none" strike="noStrike" kern="1200" cap="none" spc="0" baseline="0" dirty="0">
                <a:uFillTx/>
                <a:latin typeface="Calibri"/>
              </a:rPr>
              <a:t>Plan de Trabajo</a:t>
            </a:r>
          </a:p>
        </p:txBody>
      </p:sp>
      <p:sp>
        <p:nvSpPr>
          <p:cNvPr id="21" name="23 CuadroTexto"/>
          <p:cNvSpPr txBox="1"/>
          <p:nvPr/>
        </p:nvSpPr>
        <p:spPr>
          <a:xfrm>
            <a:off x="4010832" y="2692706"/>
            <a:ext cx="1374452" cy="45140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s-PE" sz="1200" b="0" i="0" u="none" strike="noStrike" kern="1200" cap="none" spc="0" baseline="0" dirty="0">
                <a:uFillTx/>
                <a:latin typeface="Calibri"/>
              </a:rPr>
              <a:t>Levantamiento de Información </a:t>
            </a:r>
            <a:endParaRPr lang="es-PE" sz="1400" b="0" i="0" u="none" strike="noStrike" kern="1200" cap="none" spc="0" baseline="0" dirty="0">
              <a:uFillTx/>
              <a:latin typeface="Calibri"/>
            </a:endParaRPr>
          </a:p>
        </p:txBody>
      </p:sp>
      <p:sp>
        <p:nvSpPr>
          <p:cNvPr id="22" name="24 CuadroTexto"/>
          <p:cNvSpPr txBox="1"/>
          <p:nvPr/>
        </p:nvSpPr>
        <p:spPr>
          <a:xfrm>
            <a:off x="5450235" y="2139952"/>
            <a:ext cx="1729020" cy="810478"/>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s-PE" sz="1200" b="1" i="0" u="none" strike="noStrike" kern="1200" cap="none" spc="0" baseline="0" dirty="0">
                <a:uFillTx/>
                <a:latin typeface="Calibri"/>
              </a:rPr>
              <a:t>Presentación del informe ante MDO: Hasta el jueves 10 de setiembre de 2015</a:t>
            </a:r>
          </a:p>
        </p:txBody>
      </p:sp>
      <p:sp>
        <p:nvSpPr>
          <p:cNvPr id="23" name="26 CuadroTexto"/>
          <p:cNvSpPr txBox="1"/>
          <p:nvPr/>
        </p:nvSpPr>
        <p:spPr>
          <a:xfrm>
            <a:off x="276596" y="3261792"/>
            <a:ext cx="1709891" cy="2862322"/>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ts val="1800"/>
              </a:lnSpc>
              <a:spcBef>
                <a:spcPts val="0"/>
              </a:spcBef>
              <a:spcAft>
                <a:spcPts val="0"/>
              </a:spcAft>
              <a:buNone/>
              <a:tabLst/>
              <a:defRPr sz="1800" b="0" i="0" u="none" strike="noStrike" kern="0" cap="none" spc="0" baseline="0">
                <a:solidFill>
                  <a:srgbClr val="000000"/>
                </a:solidFill>
                <a:uFillTx/>
              </a:defRPr>
            </a:pPr>
            <a:r>
              <a:rPr lang="es-PE" sz="1200" b="1" i="0" u="none" strike="noStrike" kern="1200" cap="none" spc="0" baseline="0" dirty="0">
                <a:solidFill>
                  <a:srgbClr val="000000"/>
                </a:solidFill>
                <a:uFillTx/>
                <a:latin typeface="Calibri"/>
              </a:rPr>
              <a:t>Presentación:</a:t>
            </a:r>
          </a:p>
          <a:p>
            <a:pPr marL="0" marR="0" lvl="0" indent="0" algn="ctr" defTabSz="914400" rtl="0" fontAlgn="auto" hangingPunct="1">
              <a:lnSpc>
                <a:spcPts val="1800"/>
              </a:lnSpc>
              <a:spcBef>
                <a:spcPts val="0"/>
              </a:spcBef>
              <a:spcAft>
                <a:spcPts val="0"/>
              </a:spcAft>
              <a:buNone/>
              <a:tabLst/>
              <a:defRPr sz="1800" b="0" i="0" u="none" strike="noStrike" kern="0" cap="none" spc="0" baseline="0">
                <a:solidFill>
                  <a:srgbClr val="000000"/>
                </a:solidFill>
                <a:uFillTx/>
              </a:defRPr>
            </a:pPr>
            <a:r>
              <a:rPr lang="es-PE" sz="1200" b="1" i="0" u="none" strike="noStrike" kern="1200" cap="none" spc="0" baseline="0" dirty="0">
                <a:solidFill>
                  <a:srgbClr val="000000"/>
                </a:solidFill>
                <a:uFillTx/>
                <a:latin typeface="Calibri"/>
              </a:rPr>
              <a:t>Ante MDO  Entre el </a:t>
            </a:r>
            <a:r>
              <a:rPr lang="es-PE" sz="1200" b="1" i="0" u="none" strike="noStrike" kern="1200" cap="none" spc="0" baseline="0" dirty="0" smtClean="0">
                <a:solidFill>
                  <a:srgbClr val="000000"/>
                </a:solidFill>
                <a:uFillTx/>
                <a:latin typeface="Calibri"/>
              </a:rPr>
              <a:t>lunes </a:t>
            </a:r>
            <a:r>
              <a:rPr lang="es-PE" sz="1200" b="1" i="0" u="none" strike="noStrike" kern="1200" cap="none" spc="0" baseline="0" dirty="0">
                <a:solidFill>
                  <a:srgbClr val="000000"/>
                </a:solidFill>
                <a:uFillTx/>
                <a:latin typeface="Calibri"/>
              </a:rPr>
              <a:t>25 </a:t>
            </a:r>
            <a:r>
              <a:rPr lang="es-PE" sz="1200" b="1" i="0" u="none" strike="noStrike" kern="1200" cap="none" spc="0" baseline="0" dirty="0" smtClean="0">
                <a:solidFill>
                  <a:srgbClr val="000000"/>
                </a:solidFill>
                <a:uFillTx/>
                <a:latin typeface="Calibri"/>
              </a:rPr>
              <a:t>Mayo </a:t>
            </a:r>
            <a:r>
              <a:rPr lang="es-PE" sz="1200" b="1" i="0" u="none" strike="noStrike" kern="1200" cap="none" spc="0" baseline="0" smtClean="0">
                <a:solidFill>
                  <a:srgbClr val="000000"/>
                </a:solidFill>
                <a:uFillTx/>
                <a:latin typeface="Calibri"/>
              </a:rPr>
              <a:t>a horas 3:pm.</a:t>
            </a:r>
            <a:endParaRPr lang="es-PE" sz="1200" b="0" i="0" u="none" strike="noStrike" kern="1200" cap="none" spc="0" baseline="0" dirty="0">
              <a:solidFill>
                <a:srgbClr val="000000"/>
              </a:solidFill>
              <a:uFillTx/>
              <a:latin typeface="Calibri"/>
            </a:endParaRPr>
          </a:p>
          <a:p>
            <a:pPr marL="171450" marR="0" lvl="0" indent="-171450" algn="l" defTabSz="914400" rtl="0" fontAlgn="auto" hangingPunct="1">
              <a:lnSpc>
                <a:spcPts val="18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es-ES" sz="1200" b="0" i="0" u="none" strike="noStrike" kern="1200" cap="none" spc="0" baseline="0" dirty="0">
                <a:solidFill>
                  <a:srgbClr val="000000"/>
                </a:solidFill>
                <a:uFillTx/>
                <a:latin typeface="Calibri"/>
              </a:rPr>
              <a:t>levantamiento de  información secundaria.</a:t>
            </a:r>
          </a:p>
          <a:p>
            <a:pPr marL="171450" marR="0" lvl="0" indent="-171450" algn="just" defTabSz="914400" rtl="0" fontAlgn="auto" hangingPunct="1">
              <a:lnSpc>
                <a:spcPts val="18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es-ES" sz="1200" b="0" i="0" u="none" strike="noStrike" kern="1200" cap="none" spc="0" baseline="0" dirty="0">
                <a:solidFill>
                  <a:srgbClr val="000000"/>
                </a:solidFill>
                <a:uFillTx/>
                <a:latin typeface="Calibri"/>
              </a:rPr>
              <a:t>Diseño y validación de instrumentos.</a:t>
            </a:r>
          </a:p>
          <a:p>
            <a:pPr marL="171450" marR="0" lvl="0" indent="-171450" algn="just" defTabSz="914400" rtl="0" fontAlgn="auto" hangingPunct="1">
              <a:lnSpc>
                <a:spcPts val="18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es-ES" sz="1200" b="0" i="0" u="none" strike="noStrike" kern="1200" cap="none" spc="0" baseline="0" dirty="0">
                <a:solidFill>
                  <a:srgbClr val="000000"/>
                </a:solidFill>
                <a:uFillTx/>
                <a:latin typeface="Calibri"/>
              </a:rPr>
              <a:t>Diseño </a:t>
            </a:r>
            <a:r>
              <a:rPr lang="es-ES" sz="1200" b="0" i="0" u="none" strike="noStrike" kern="1200" cap="none" spc="0" baseline="0" dirty="0" err="1">
                <a:solidFill>
                  <a:srgbClr val="000000"/>
                </a:solidFill>
                <a:uFillTx/>
                <a:latin typeface="Calibri"/>
              </a:rPr>
              <a:t>muestral</a:t>
            </a:r>
            <a:r>
              <a:rPr lang="es-ES" sz="1200" b="0" i="0" u="none" strike="noStrike" kern="1200" cap="none" spc="0" baseline="0" dirty="0">
                <a:solidFill>
                  <a:srgbClr val="000000"/>
                </a:solidFill>
                <a:uFillTx/>
                <a:latin typeface="Calibri"/>
              </a:rPr>
              <a:t>.</a:t>
            </a:r>
            <a:endParaRPr lang="es-PE" sz="1200" b="0" i="0" u="none" strike="noStrike" kern="1200" cap="none" spc="0" baseline="0" dirty="0">
              <a:solidFill>
                <a:srgbClr val="000000"/>
              </a:solidFill>
              <a:uFillTx/>
              <a:latin typeface="Calibri"/>
            </a:endParaRPr>
          </a:p>
          <a:p>
            <a:pPr marL="0" marR="0" lvl="0" indent="0" algn="ctr" defTabSz="914400" rtl="0" fontAlgn="auto" hangingPunct="1">
              <a:lnSpc>
                <a:spcPts val="1800"/>
              </a:lnSpc>
              <a:spcBef>
                <a:spcPts val="0"/>
              </a:spcBef>
              <a:spcAft>
                <a:spcPts val="0"/>
              </a:spcAft>
              <a:buNone/>
              <a:tabLst/>
              <a:defRPr sz="1800" b="0" i="0" u="none" strike="noStrike" kern="0" cap="none" spc="0" baseline="0">
                <a:solidFill>
                  <a:srgbClr val="000000"/>
                </a:solidFill>
                <a:uFillTx/>
              </a:defRPr>
            </a:pPr>
            <a:endParaRPr lang="es-PE" sz="1200" b="1" i="0" u="none" strike="noStrike" kern="1200" cap="none" spc="0" baseline="0" dirty="0">
              <a:solidFill>
                <a:srgbClr val="000000"/>
              </a:solidFill>
              <a:uFillTx/>
              <a:latin typeface="Calibri"/>
            </a:endParaRPr>
          </a:p>
          <a:p>
            <a:pPr marL="0" marR="0" lvl="0" indent="0" algn="ctr" defTabSz="914400" rtl="0" fontAlgn="auto" hangingPunct="1">
              <a:lnSpc>
                <a:spcPts val="1800"/>
              </a:lnSpc>
              <a:spcBef>
                <a:spcPts val="0"/>
              </a:spcBef>
              <a:spcAft>
                <a:spcPts val="0"/>
              </a:spcAft>
              <a:buNone/>
              <a:tabLst/>
              <a:defRPr sz="1800" b="0" i="0" u="none" strike="noStrike" kern="0" cap="none" spc="0" baseline="0">
                <a:solidFill>
                  <a:srgbClr val="000000"/>
                </a:solidFill>
                <a:uFillTx/>
              </a:defRPr>
            </a:pPr>
            <a:endParaRPr lang="es-PE" sz="1200" b="1" i="0" u="none" strike="noStrike" kern="1200" cap="none" spc="0" baseline="0" dirty="0">
              <a:solidFill>
                <a:srgbClr val="000000"/>
              </a:solidFill>
              <a:uFillTx/>
              <a:latin typeface="Calibri"/>
            </a:endParaRPr>
          </a:p>
        </p:txBody>
      </p:sp>
      <p:sp>
        <p:nvSpPr>
          <p:cNvPr id="24" name="28 CuadroTexto"/>
          <p:cNvSpPr txBox="1"/>
          <p:nvPr/>
        </p:nvSpPr>
        <p:spPr>
          <a:xfrm>
            <a:off x="2047826" y="3434769"/>
            <a:ext cx="1645655" cy="1246495"/>
          </a:xfrm>
          <a:prstGeom prst="rect">
            <a:avLst/>
          </a:prstGeom>
          <a:noFill/>
          <a:ln>
            <a:noFill/>
          </a:ln>
        </p:spPr>
        <p:txBody>
          <a:bodyPr vert="horz" wrap="square" lIns="91440" tIns="45720" rIns="91440" bIns="45720" anchor="t" anchorCtr="0" compatLnSpc="1">
            <a:spAutoFit/>
          </a:bodyPr>
          <a:lstStyle/>
          <a:p>
            <a:pPr marL="171450" marR="0" lvl="0" indent="-171450" algn="l" defTabSz="914400" rtl="0" fontAlgn="auto" hangingPunct="1">
              <a:lnSpc>
                <a:spcPts val="18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es-ES" sz="1200" b="0" i="0" u="none" strike="noStrike" kern="1200" cap="none" spc="0" baseline="0" dirty="0" smtClean="0">
                <a:solidFill>
                  <a:srgbClr val="000000"/>
                </a:solidFill>
                <a:uFillTx/>
                <a:latin typeface="Calibri"/>
              </a:rPr>
              <a:t>Levantamiento </a:t>
            </a:r>
            <a:r>
              <a:rPr lang="es-ES" sz="1200" b="0" i="0" u="none" strike="noStrike" kern="1200" cap="none" spc="0" baseline="0" dirty="0">
                <a:solidFill>
                  <a:srgbClr val="000000"/>
                </a:solidFill>
                <a:uFillTx/>
                <a:latin typeface="Calibri"/>
              </a:rPr>
              <a:t>de información primaria I.</a:t>
            </a:r>
          </a:p>
          <a:p>
            <a:pPr marL="171450" marR="0" lvl="0" indent="-171450" algn="l" defTabSz="914400" rtl="0" fontAlgn="auto" hangingPunct="1">
              <a:lnSpc>
                <a:spcPts val="18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es-ES" sz="1200" b="0" i="0" u="none" strike="noStrike" kern="1200" cap="none" spc="0" baseline="0" dirty="0">
                <a:solidFill>
                  <a:srgbClr val="000000"/>
                </a:solidFill>
                <a:uFillTx/>
                <a:latin typeface="Calibri"/>
              </a:rPr>
              <a:t>Sistematización de información I</a:t>
            </a:r>
            <a:r>
              <a:rPr lang="es-ES" sz="1200" b="0" i="0" u="none" strike="noStrike" kern="1200" cap="none" spc="0" baseline="0" dirty="0" smtClean="0">
                <a:solidFill>
                  <a:srgbClr val="000000"/>
                </a:solidFill>
                <a:uFillTx/>
                <a:latin typeface="Calibri"/>
              </a:rPr>
              <a:t>.</a:t>
            </a:r>
            <a:endParaRPr lang="es-PE" sz="1200" b="0" i="0" u="none" strike="noStrike" kern="1200" cap="none" spc="0" baseline="0" dirty="0">
              <a:solidFill>
                <a:srgbClr val="000000"/>
              </a:solidFill>
              <a:uFillTx/>
              <a:latin typeface="Calibri"/>
            </a:endParaRPr>
          </a:p>
        </p:txBody>
      </p:sp>
      <p:sp>
        <p:nvSpPr>
          <p:cNvPr id="25" name="30 CuadroTexto"/>
          <p:cNvSpPr txBox="1"/>
          <p:nvPr/>
        </p:nvSpPr>
        <p:spPr>
          <a:xfrm>
            <a:off x="7361541" y="3703137"/>
            <a:ext cx="1661345" cy="1229438"/>
          </a:xfrm>
          <a:prstGeom prst="rect">
            <a:avLst/>
          </a:prstGeom>
          <a:noFill/>
          <a:ln>
            <a:noFill/>
          </a:ln>
        </p:spPr>
        <p:txBody>
          <a:bodyPr vert="horz" wrap="square" lIns="91440" tIns="45720" rIns="91440" bIns="45720" anchor="t" anchorCtr="0" compatLnSpc="1">
            <a:spAutoFit/>
          </a:bodyPr>
          <a:lstStyle/>
          <a:p>
            <a:pPr marL="171450" marR="0" lvl="0" indent="-171450" algn="l" defTabSz="914400" rtl="0" fontAlgn="auto" hangingPunct="1">
              <a:lnSpc>
                <a:spcPts val="18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es-ES" sz="1200" b="1" i="0" u="none" strike="noStrike" kern="1200" cap="none" spc="0" baseline="0" dirty="0">
                <a:solidFill>
                  <a:srgbClr val="FFFFFF"/>
                </a:solidFill>
                <a:uFillTx/>
                <a:latin typeface="Calibri"/>
              </a:rPr>
              <a:t>Documento culminado conteniendo las recomendaciones de la lectoría final</a:t>
            </a:r>
            <a:endParaRPr lang="es-PE" sz="1200" b="1" i="0" u="none" strike="noStrike" kern="1200" cap="none" spc="0" baseline="0" dirty="0">
              <a:solidFill>
                <a:srgbClr val="FFFFFF"/>
              </a:solidFill>
              <a:uFillTx/>
              <a:latin typeface="Calibri"/>
            </a:endParaRPr>
          </a:p>
        </p:txBody>
      </p:sp>
      <p:sp>
        <p:nvSpPr>
          <p:cNvPr id="26" name="32 CuadroTexto"/>
          <p:cNvSpPr txBox="1"/>
          <p:nvPr/>
        </p:nvSpPr>
        <p:spPr>
          <a:xfrm>
            <a:off x="294500" y="5526020"/>
            <a:ext cx="832698" cy="553998"/>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ts val="1800"/>
              </a:lnSpc>
              <a:spcBef>
                <a:spcPts val="0"/>
              </a:spcBef>
              <a:spcAft>
                <a:spcPts val="0"/>
              </a:spcAft>
              <a:buNone/>
              <a:tabLst/>
              <a:defRPr sz="1800" b="0" i="0" u="none" strike="noStrike" kern="0" cap="none" spc="0" baseline="0">
                <a:solidFill>
                  <a:srgbClr val="000000"/>
                </a:solidFill>
                <a:uFillTx/>
              </a:defRPr>
            </a:pPr>
            <a:r>
              <a:rPr lang="es-PE" sz="1400" b="1" i="0" u="none" strike="noStrike" kern="1200" cap="none" spc="0" baseline="0">
                <a:solidFill>
                  <a:srgbClr val="0070C0"/>
                </a:solidFill>
                <a:uFillTx/>
                <a:latin typeface="Calibri"/>
              </a:rPr>
              <a:t>Fase </a:t>
            </a:r>
            <a:br>
              <a:rPr lang="es-PE" sz="1400" b="1" i="0" u="none" strike="noStrike" kern="1200" cap="none" spc="0" baseline="0">
                <a:solidFill>
                  <a:srgbClr val="0070C0"/>
                </a:solidFill>
                <a:uFillTx/>
                <a:latin typeface="Calibri"/>
              </a:rPr>
            </a:br>
            <a:r>
              <a:rPr lang="es-PE" sz="1400" b="1" i="0" u="none" strike="noStrike" kern="1200" cap="none" spc="0" baseline="0">
                <a:solidFill>
                  <a:srgbClr val="0070C0"/>
                </a:solidFill>
                <a:uFillTx/>
                <a:latin typeface="Calibri"/>
              </a:rPr>
              <a:t>Previa</a:t>
            </a:r>
          </a:p>
        </p:txBody>
      </p:sp>
      <p:sp>
        <p:nvSpPr>
          <p:cNvPr id="27" name="1 Título"/>
          <p:cNvSpPr txBox="1">
            <a:spLocks noGrp="1"/>
          </p:cNvSpPr>
          <p:nvPr>
            <p:ph type="title"/>
          </p:nvPr>
        </p:nvSpPr>
        <p:spPr>
          <a:xfrm>
            <a:off x="485299" y="808922"/>
            <a:ext cx="8229600" cy="523220"/>
          </a:xfrm>
          <a:prstGeom prst="rect">
            <a:avLst/>
          </a:prstGeom>
          <a:noFill/>
          <a:ln>
            <a:noFill/>
          </a:ln>
        </p:spPr>
        <p:txBody>
          <a:bodyPr vert="horz" wrap="square" lIns="91440" tIns="45720" rIns="91440" bIns="45720" anchor="ctr" anchorCtr="1" compatLnSpc="1">
            <a:spAutoFit/>
          </a:bodyPr>
          <a:lstStyle/>
          <a:p>
            <a:pPr lvl="0"/>
            <a:r>
              <a:rPr lang="es-PE" sz="2000" dirty="0"/>
              <a:t>CRONOGRAMA</a:t>
            </a:r>
            <a:r>
              <a:rPr lang="es-PE" dirty="0"/>
              <a:t> </a:t>
            </a:r>
            <a:r>
              <a:rPr lang="es-PE" sz="2000" dirty="0" smtClean="0"/>
              <a:t>DE TRABAJO</a:t>
            </a:r>
            <a:endParaRPr lang="es-PE" sz="1400" dirty="0">
              <a:solidFill>
                <a:srgbClr val="0070C0"/>
              </a:solidFill>
            </a:endParaRPr>
          </a:p>
        </p:txBody>
      </p:sp>
      <p:sp>
        <p:nvSpPr>
          <p:cNvPr id="28" name="38 CuadroTexto"/>
          <p:cNvSpPr txBox="1"/>
          <p:nvPr/>
        </p:nvSpPr>
        <p:spPr>
          <a:xfrm>
            <a:off x="4004139" y="3377208"/>
            <a:ext cx="1446096" cy="1708160"/>
          </a:xfrm>
          <a:prstGeom prst="rect">
            <a:avLst/>
          </a:prstGeom>
          <a:noFill/>
          <a:ln>
            <a:noFill/>
          </a:ln>
        </p:spPr>
        <p:txBody>
          <a:bodyPr vert="horz" wrap="square" lIns="91440" tIns="45720" rIns="91440" bIns="45720" anchor="t" anchorCtr="0" compatLnSpc="1">
            <a:spAutoFit/>
          </a:bodyPr>
          <a:lstStyle/>
          <a:p>
            <a:pPr marL="171450" marR="0" lvl="0" indent="-171450" defTabSz="914400" rtl="0" fontAlgn="auto" hangingPunct="1">
              <a:lnSpc>
                <a:spcPts val="18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es-ES" sz="1100" b="0" i="0" u="none" strike="noStrike" kern="1200" cap="none" spc="0" baseline="0" dirty="0" smtClean="0">
                <a:solidFill>
                  <a:srgbClr val="000000"/>
                </a:solidFill>
                <a:uFillTx/>
                <a:latin typeface="Calibri"/>
              </a:rPr>
              <a:t>Levantamiento </a:t>
            </a:r>
            <a:r>
              <a:rPr lang="es-ES" sz="1100" b="0" i="0" u="none" strike="noStrike" kern="1200" cap="none" spc="0" baseline="0" dirty="0">
                <a:solidFill>
                  <a:srgbClr val="000000"/>
                </a:solidFill>
                <a:uFillTx/>
                <a:latin typeface="Calibri"/>
              </a:rPr>
              <a:t>de información primaria II.</a:t>
            </a:r>
          </a:p>
          <a:p>
            <a:pPr marL="171450" marR="0" lvl="0" indent="-171450" defTabSz="914400" rtl="0" fontAlgn="auto" hangingPunct="1">
              <a:lnSpc>
                <a:spcPts val="18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es-ES" sz="1100" b="0" i="0" u="none" strike="noStrike" kern="1200" cap="none" spc="0" baseline="0" dirty="0">
                <a:solidFill>
                  <a:srgbClr val="000000"/>
                </a:solidFill>
                <a:uFillTx/>
                <a:latin typeface="Calibri"/>
              </a:rPr>
              <a:t>Sistematización de información II.</a:t>
            </a:r>
          </a:p>
          <a:p>
            <a:pPr marL="171450" marR="0" lvl="0" indent="-171450" defTabSz="914400" rtl="0" fontAlgn="auto" hangingPunct="1">
              <a:lnSpc>
                <a:spcPts val="18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es-ES" sz="1100" b="0" i="0" u="none" strike="noStrike" kern="1200" cap="none" spc="0" baseline="0" dirty="0">
                <a:solidFill>
                  <a:srgbClr val="000000"/>
                </a:solidFill>
                <a:uFillTx/>
                <a:latin typeface="Calibri"/>
              </a:rPr>
              <a:t>Observaciones al informe parcial</a:t>
            </a:r>
            <a:r>
              <a:rPr lang="es-ES" sz="1100" b="1" i="0" u="none" strike="noStrike" kern="1200" cap="none" spc="0" baseline="0" dirty="0">
                <a:solidFill>
                  <a:srgbClr val="000000"/>
                </a:solidFill>
                <a:uFillTx/>
                <a:latin typeface="Calibri"/>
              </a:rPr>
              <a:t>.</a:t>
            </a:r>
            <a:endParaRPr lang="es-PE" sz="1200" b="1" i="0" u="none" strike="noStrike" kern="1200" cap="none" spc="0" baseline="0" dirty="0">
              <a:solidFill>
                <a:srgbClr val="000000"/>
              </a:solidFill>
              <a:uFillTx/>
              <a:latin typeface="Calibri"/>
            </a:endParaRPr>
          </a:p>
        </p:txBody>
      </p:sp>
      <p:pic>
        <p:nvPicPr>
          <p:cNvPr id="29" name="Picture 4" descr="C:\Users\jsanchezb\Desktop\azul.png"/>
          <p:cNvPicPr>
            <a:picLocks noChangeAspect="1"/>
          </p:cNvPicPr>
          <p:nvPr/>
        </p:nvPicPr>
        <p:blipFill>
          <a:blip r:embed="rId9"/>
          <a:srcRect l="13996" t="13995" r="15594" b="16031"/>
          <a:stretch>
            <a:fillRect/>
          </a:stretch>
        </p:blipFill>
        <p:spPr>
          <a:xfrm>
            <a:off x="1838803" y="1742498"/>
            <a:ext cx="2439683" cy="1439018"/>
          </a:xfrm>
          <a:prstGeom prst="rect">
            <a:avLst/>
          </a:prstGeom>
          <a:noFill/>
          <a:ln>
            <a:noFill/>
          </a:ln>
        </p:spPr>
      </p:pic>
      <p:sp>
        <p:nvSpPr>
          <p:cNvPr id="30" name="33 CuadroTexto"/>
          <p:cNvSpPr txBox="1"/>
          <p:nvPr/>
        </p:nvSpPr>
        <p:spPr>
          <a:xfrm>
            <a:off x="2180386" y="2030598"/>
            <a:ext cx="1740212" cy="63094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s-PE" sz="1200" b="1" i="0" u="none" strike="noStrike" kern="1200" cap="none" spc="0" baseline="0" dirty="0">
                <a:uFillTx/>
                <a:latin typeface="Calibri"/>
              </a:rPr>
              <a:t>Informe parcial ante la MDO:  Hasta el jueves 09 de Julio de 2015 </a:t>
            </a:r>
            <a:endParaRPr lang="es-PE" sz="1400" b="1" i="0" u="none" strike="noStrike" kern="1200" cap="none" spc="0" baseline="0" dirty="0">
              <a:uFillTx/>
              <a:latin typeface="Calibri"/>
            </a:endParaRPr>
          </a:p>
        </p:txBody>
      </p:sp>
      <p:sp>
        <p:nvSpPr>
          <p:cNvPr id="35" name="3 Flecha derecha"/>
          <p:cNvSpPr/>
          <p:nvPr/>
        </p:nvSpPr>
        <p:spPr>
          <a:xfrm>
            <a:off x="6489688" y="5939631"/>
            <a:ext cx="2188762" cy="713067"/>
          </a:xfrm>
          <a:custGeom>
            <a:avLst>
              <a:gd name="f0" fmla="val 18082"/>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4F81BD"/>
          </a:solidFill>
          <a:ln w="25402">
            <a:solidFill>
              <a:srgbClr val="385D8A"/>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alibri"/>
            </a:endParaRPr>
          </a:p>
        </p:txBody>
      </p:sp>
      <p:sp>
        <p:nvSpPr>
          <p:cNvPr id="36" name="37 CuadroTexto"/>
          <p:cNvSpPr txBox="1"/>
          <p:nvPr/>
        </p:nvSpPr>
        <p:spPr>
          <a:xfrm>
            <a:off x="6588224" y="6070463"/>
            <a:ext cx="2090226" cy="45140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s-PE" sz="1200" b="0" i="0" u="none" strike="noStrike" kern="1200" cap="none" spc="0" baseline="0" dirty="0">
                <a:uFillTx/>
                <a:latin typeface="Calibri"/>
              </a:rPr>
              <a:t>Lectoría final a cargo de CIES, del 11 al 21 de setiembre</a:t>
            </a:r>
            <a:endParaRPr lang="es-PE" sz="1400" b="0" i="0" u="none" strike="noStrike" kern="1200" cap="none" spc="0" baseline="0" dirty="0">
              <a:uFillTx/>
              <a:latin typeface="Calibri"/>
            </a:endParaRPr>
          </a:p>
        </p:txBody>
      </p:sp>
      <p:sp>
        <p:nvSpPr>
          <p:cNvPr id="37" name="41 Flecha derecha"/>
          <p:cNvSpPr/>
          <p:nvPr/>
        </p:nvSpPr>
        <p:spPr>
          <a:xfrm>
            <a:off x="2329333" y="5956301"/>
            <a:ext cx="2397849" cy="713067"/>
          </a:xfrm>
          <a:custGeom>
            <a:avLst>
              <a:gd name="f0" fmla="val 1838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4F81BD"/>
          </a:solidFill>
          <a:ln w="25402">
            <a:solidFill>
              <a:srgbClr val="385D8A"/>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alibri"/>
            </a:endParaRPr>
          </a:p>
        </p:txBody>
      </p:sp>
      <p:sp>
        <p:nvSpPr>
          <p:cNvPr id="38" name="40 CuadroTexto"/>
          <p:cNvSpPr txBox="1"/>
          <p:nvPr/>
        </p:nvSpPr>
        <p:spPr>
          <a:xfrm>
            <a:off x="2329333" y="6097575"/>
            <a:ext cx="2334225" cy="45140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s-PE" sz="1200" b="0" i="0" u="none" strike="noStrike" kern="1200" cap="none" spc="0" baseline="0" dirty="0">
                <a:uFillTx/>
                <a:latin typeface="Calibri"/>
              </a:rPr>
              <a:t>Lectoría parcial a cargo de CIES,</a:t>
            </a:r>
          </a:p>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s-PE" sz="1200" b="0" i="0" u="none" strike="noStrike" kern="1200" cap="none" spc="0" baseline="0" dirty="0">
                <a:uFillTx/>
                <a:latin typeface="Calibri"/>
              </a:rPr>
              <a:t>10 a 20 de Julio</a:t>
            </a:r>
            <a:endParaRPr lang="es-PE" sz="1400" b="0" i="0" u="none" strike="noStrike" kern="1200" cap="none" spc="0" baseline="0" dirty="0">
              <a:uFillTx/>
              <a:latin typeface="Calibri"/>
            </a:endParaRPr>
          </a:p>
        </p:txBody>
      </p:sp>
      <p:pic>
        <p:nvPicPr>
          <p:cNvPr id="39" name="Picture 6" descr="C:\Users\jsanchezb\Desktop\verde.png"/>
          <p:cNvPicPr>
            <a:picLocks noChangeAspect="1"/>
          </p:cNvPicPr>
          <p:nvPr/>
        </p:nvPicPr>
        <p:blipFill>
          <a:blip r:embed="rId5"/>
          <a:srcRect l="10279" t="14190" r="13785" b="22717"/>
          <a:stretch>
            <a:fillRect/>
          </a:stretch>
        </p:blipFill>
        <p:spPr>
          <a:xfrm flipH="1">
            <a:off x="7092278" y="2289977"/>
            <a:ext cx="2239173" cy="1381585"/>
          </a:xfrm>
          <a:prstGeom prst="rect">
            <a:avLst/>
          </a:prstGeom>
          <a:noFill/>
          <a:ln>
            <a:noFill/>
          </a:ln>
        </p:spPr>
      </p:pic>
      <p:sp>
        <p:nvSpPr>
          <p:cNvPr id="40" name="43 CuadroTexto"/>
          <p:cNvSpPr txBox="1"/>
          <p:nvPr/>
        </p:nvSpPr>
        <p:spPr>
          <a:xfrm>
            <a:off x="7179256" y="2515285"/>
            <a:ext cx="2019690" cy="63094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s-PE" sz="1200" b="1" i="0" u="none" strike="noStrike" kern="1200" cap="none" spc="0" baseline="0" dirty="0">
                <a:uFillTx/>
                <a:latin typeface="Calibri"/>
              </a:rPr>
              <a:t>Presentación Pública en Oropesa: Hasta el jueves 15 de octubre de 2015</a:t>
            </a:r>
          </a:p>
        </p:txBody>
      </p:sp>
      <p:sp>
        <p:nvSpPr>
          <p:cNvPr id="41" name="44 CuadroTexto"/>
          <p:cNvSpPr txBox="1"/>
          <p:nvPr/>
        </p:nvSpPr>
        <p:spPr>
          <a:xfrm>
            <a:off x="5664241" y="3557180"/>
            <a:ext cx="1446096" cy="2862318"/>
          </a:xfrm>
          <a:prstGeom prst="rect">
            <a:avLst/>
          </a:prstGeom>
          <a:noFill/>
          <a:ln>
            <a:noFill/>
          </a:ln>
        </p:spPr>
        <p:txBody>
          <a:bodyPr vert="horz" wrap="square" lIns="91440" tIns="45720" rIns="91440" bIns="45720" anchor="t" anchorCtr="0" compatLnSpc="1">
            <a:spAutoFit/>
          </a:bodyPr>
          <a:lstStyle/>
          <a:p>
            <a:pPr marL="171450" marR="0" lvl="0" indent="-171450" defTabSz="914400" rtl="0" fontAlgn="auto" hangingPunct="1">
              <a:lnSpc>
                <a:spcPts val="18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es-ES" sz="1100" b="0" i="0" u="none" strike="noStrike" kern="1200" cap="none" spc="0" baseline="0" dirty="0">
                <a:solidFill>
                  <a:srgbClr val="000000"/>
                </a:solidFill>
                <a:uFillTx/>
                <a:latin typeface="Calibri"/>
              </a:rPr>
              <a:t>Índice, resumen, introducción, metodología, desarrollo de capítulos</a:t>
            </a:r>
          </a:p>
          <a:p>
            <a:pPr marL="171450" marR="0" lvl="0" indent="-171450" defTabSz="914400" rtl="0" fontAlgn="auto" hangingPunct="1">
              <a:lnSpc>
                <a:spcPts val="18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es-ES" sz="1100" b="0" i="0" u="none" strike="noStrike" kern="1200" cap="none" spc="0" baseline="0" dirty="0">
                <a:solidFill>
                  <a:srgbClr val="000000"/>
                </a:solidFill>
                <a:uFillTx/>
                <a:latin typeface="Calibri"/>
              </a:rPr>
              <a:t>Propuestas de política: Acciones a ejecutar</a:t>
            </a:r>
          </a:p>
          <a:p>
            <a:pPr marL="171450" marR="0" lvl="0" indent="-171450" defTabSz="914400" rtl="0" fontAlgn="auto" hangingPunct="1">
              <a:lnSpc>
                <a:spcPts val="18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es-ES" sz="1100" b="0" i="0" u="none" strike="noStrike" kern="1200" cap="none" spc="0" baseline="0" dirty="0">
                <a:solidFill>
                  <a:srgbClr val="000000"/>
                </a:solidFill>
                <a:uFillTx/>
                <a:latin typeface="Calibri"/>
              </a:rPr>
              <a:t>Conclusiones, recomendaciones, bibliografía, anexos.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51520" y="1484784"/>
            <a:ext cx="8424936" cy="4680520"/>
          </a:xfrm>
          <a:prstGeom prst="rect">
            <a:avLst/>
          </a:prstGeom>
          <a:noFill/>
          <a:ln>
            <a:noFill/>
          </a:ln>
        </p:spPr>
        <p:txBody>
          <a:bodyPr vert="horz" wrap="square" lIns="91440" tIns="45720" rIns="91440" bIns="45720" anchor="t" anchorCtr="0" compatLnSpc="1"/>
          <a:lstStyle>
            <a:lvl1pPr marL="342900" marR="0" lvl="0" indent="-342900" algn="l" defTabSz="914400" rtl="0" fontAlgn="auto" hangingPunct="1">
              <a:lnSpc>
                <a:spcPct val="100000"/>
              </a:lnSpc>
              <a:spcBef>
                <a:spcPts val="700"/>
              </a:spcBef>
              <a:spcAft>
                <a:spcPts val="0"/>
              </a:spcAft>
              <a:buSzPct val="100000"/>
              <a:buFont typeface="Arial" pitchFamily="34"/>
              <a:buChar char="•"/>
              <a:tabLst/>
              <a:defRPr lang="es-ES" sz="2800" b="0" i="0" u="none" strike="noStrike" kern="1200" cap="none" spc="0" baseline="0">
                <a:solidFill>
                  <a:srgbClr val="000000"/>
                </a:solidFill>
                <a:uFillTx/>
                <a:latin typeface="Myriad Pro" pitchFamily="34"/>
              </a:defRPr>
            </a:lvl1pPr>
            <a:lvl2pPr marL="742950" marR="0" lvl="1" indent="-285750" algn="l" defTabSz="914400" rtl="0" fontAlgn="auto" hangingPunct="1">
              <a:lnSpc>
                <a:spcPct val="100000"/>
              </a:lnSpc>
              <a:spcBef>
                <a:spcPts val="600"/>
              </a:spcBef>
              <a:spcAft>
                <a:spcPts val="0"/>
              </a:spcAft>
              <a:buSzPct val="100000"/>
              <a:buFont typeface="Arial" pitchFamily="34"/>
              <a:buChar char="–"/>
              <a:tabLst/>
              <a:defRPr lang="es-ES" sz="2400" b="0" i="0" u="none" strike="noStrike" kern="1200" cap="none" spc="0" baseline="0">
                <a:solidFill>
                  <a:srgbClr val="000000"/>
                </a:solidFill>
                <a:uFillTx/>
                <a:latin typeface="Myriad Pro" pitchFamily="34"/>
              </a:defRPr>
            </a:lvl2pPr>
            <a:lvl3pPr marL="1143000" marR="0" lvl="2" indent="-228600" algn="l" defTabSz="914400" rtl="0" fontAlgn="auto" hangingPunct="1">
              <a:lnSpc>
                <a:spcPct val="100000"/>
              </a:lnSpc>
              <a:spcBef>
                <a:spcPts val="500"/>
              </a:spcBef>
              <a:spcAft>
                <a:spcPts val="0"/>
              </a:spcAft>
              <a:buSzPct val="100000"/>
              <a:buFont typeface="Arial" pitchFamily="34"/>
              <a:buChar char="•"/>
              <a:tabLst/>
              <a:defRPr lang="es-ES" sz="2000" b="0" i="0" u="none" strike="noStrike" kern="1200" cap="none" spc="0" baseline="0">
                <a:solidFill>
                  <a:srgbClr val="000000"/>
                </a:solidFill>
                <a:uFillTx/>
                <a:latin typeface="Myriad Pro" pitchFamily="34"/>
              </a:defRPr>
            </a:lvl3pPr>
            <a:lvl4pPr marL="1600200" marR="0" lvl="3" indent="-228600" algn="l" defTabSz="914400" rtl="0" fontAlgn="auto" hangingPunct="1">
              <a:lnSpc>
                <a:spcPct val="100000"/>
              </a:lnSpc>
              <a:spcBef>
                <a:spcPts val="400"/>
              </a:spcBef>
              <a:spcAft>
                <a:spcPts val="0"/>
              </a:spcAft>
              <a:buSzPct val="100000"/>
              <a:buFont typeface="Arial" pitchFamily="34"/>
              <a:buChar char="–"/>
              <a:tabLst/>
              <a:defRPr lang="es-ES" sz="1800" b="0" i="0" u="none" strike="noStrike" kern="1200" cap="none" spc="0" baseline="0">
                <a:solidFill>
                  <a:srgbClr val="000000"/>
                </a:solidFill>
                <a:uFillTx/>
                <a:latin typeface="Myriad Pro" pitchFamily="34"/>
              </a:defRPr>
            </a:lvl4pPr>
            <a:lvl5pPr marL="2057400" marR="0" lvl="4" indent="-228600" algn="l" defTabSz="914400" rtl="0" fontAlgn="auto" hangingPunct="1">
              <a:lnSpc>
                <a:spcPct val="100000"/>
              </a:lnSpc>
              <a:spcBef>
                <a:spcPts val="400"/>
              </a:spcBef>
              <a:spcAft>
                <a:spcPts val="0"/>
              </a:spcAft>
              <a:buSzPct val="100000"/>
              <a:buFont typeface="Arial" pitchFamily="34"/>
              <a:buChar char="»"/>
              <a:tabLst/>
              <a:defRPr lang="es-ES" sz="1800" b="0" i="0" u="none" strike="noStrike" kern="1200" cap="none" spc="0" baseline="0">
                <a:solidFill>
                  <a:srgbClr val="000000"/>
                </a:solidFill>
                <a:uFillTx/>
                <a:latin typeface="Myriad Pro" pitchFamily="34"/>
              </a:defRPr>
            </a:lvl5pPr>
          </a:lstStyle>
          <a:p>
            <a:pPr marL="0" indent="0">
              <a:buNone/>
            </a:pPr>
            <a:endParaRPr lang="es-PE" sz="2000" dirty="0"/>
          </a:p>
          <a:p>
            <a:pPr lvl="0"/>
            <a:r>
              <a:rPr lang="es-ES" sz="2000" dirty="0"/>
              <a:t>Recojo de información </a:t>
            </a:r>
            <a:r>
              <a:rPr lang="es-ES" sz="2000" dirty="0" smtClean="0"/>
              <a:t>que maneja la MDO.</a:t>
            </a:r>
          </a:p>
          <a:p>
            <a:pPr lvl="0"/>
            <a:r>
              <a:rPr lang="es-ES" sz="2000" dirty="0" smtClean="0"/>
              <a:t>Identificación y mapeo </a:t>
            </a:r>
            <a:r>
              <a:rPr lang="es-ES" sz="2000" dirty="0"/>
              <a:t>de actores.</a:t>
            </a:r>
            <a:endParaRPr lang="es-PE" sz="2000" dirty="0"/>
          </a:p>
          <a:p>
            <a:pPr lvl="0"/>
            <a:r>
              <a:rPr lang="es-ES" sz="2000" dirty="0" smtClean="0"/>
              <a:t>Convocatoria a talleres</a:t>
            </a:r>
          </a:p>
          <a:p>
            <a:pPr lvl="0"/>
            <a:r>
              <a:rPr lang="es-ES" sz="2000" dirty="0" smtClean="0"/>
              <a:t>Acuerdos</a:t>
            </a:r>
            <a:r>
              <a:rPr lang="es-ES" sz="2000" dirty="0"/>
              <a:t>, plan de visitas y </a:t>
            </a:r>
            <a:r>
              <a:rPr lang="es-ES" sz="2000" dirty="0" smtClean="0"/>
              <a:t>programa.</a:t>
            </a:r>
          </a:p>
          <a:p>
            <a:pPr lvl="0"/>
            <a:r>
              <a:rPr lang="es-ES" sz="2000" dirty="0" smtClean="0"/>
              <a:t>Trabajo de campo</a:t>
            </a:r>
            <a:endParaRPr lang="es-PE" sz="1600" dirty="0" smtClean="0"/>
          </a:p>
          <a:p>
            <a:pPr marL="0" indent="0" algn="just">
              <a:spcBef>
                <a:spcPts val="400"/>
              </a:spcBef>
              <a:buFont typeface="Arial" pitchFamily="34"/>
              <a:buNone/>
            </a:pPr>
            <a:endParaRPr lang="es-PE" sz="1600" dirty="0" smtClean="0"/>
          </a:p>
          <a:p>
            <a:pPr marL="0" indent="0">
              <a:spcBef>
                <a:spcPts val="400"/>
              </a:spcBef>
              <a:buFont typeface="Arial" pitchFamily="34"/>
              <a:buNone/>
            </a:pPr>
            <a:endParaRPr lang="es-PE" sz="1600" dirty="0" smtClean="0"/>
          </a:p>
          <a:p>
            <a:pPr marL="0" indent="0">
              <a:spcBef>
                <a:spcPts val="400"/>
              </a:spcBef>
              <a:buFont typeface="Arial" pitchFamily="34"/>
              <a:buNone/>
            </a:pPr>
            <a:endParaRPr lang="es-PE" sz="1600" dirty="0" smtClean="0"/>
          </a:p>
          <a:p>
            <a:pPr marL="0" indent="0">
              <a:spcBef>
                <a:spcPts val="400"/>
              </a:spcBef>
              <a:buFont typeface="Arial" pitchFamily="34"/>
              <a:buNone/>
            </a:pPr>
            <a:endParaRPr lang="es-PE" sz="1600" dirty="0" smtClean="0"/>
          </a:p>
          <a:p>
            <a:pPr marL="0" indent="0">
              <a:spcBef>
                <a:spcPts val="400"/>
              </a:spcBef>
              <a:buFont typeface="Arial" pitchFamily="34"/>
              <a:buNone/>
            </a:pPr>
            <a:endParaRPr lang="es-PE" sz="1600" dirty="0"/>
          </a:p>
        </p:txBody>
      </p:sp>
      <p:sp>
        <p:nvSpPr>
          <p:cNvPr id="3" name="1 Título"/>
          <p:cNvSpPr txBox="1">
            <a:spLocks/>
          </p:cNvSpPr>
          <p:nvPr/>
        </p:nvSpPr>
        <p:spPr>
          <a:xfrm>
            <a:off x="323523" y="764703"/>
            <a:ext cx="8496943" cy="580927"/>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s-ES" sz="2800" b="1" i="0" u="none" strike="noStrike" kern="1200" cap="none" spc="0" baseline="0">
                <a:solidFill>
                  <a:srgbClr val="D43118"/>
                </a:solidFill>
                <a:uFillTx/>
                <a:latin typeface="Myriad Pro" pitchFamily="34"/>
              </a:defRPr>
            </a:lvl1pPr>
          </a:lstStyle>
          <a:p>
            <a:r>
              <a:rPr lang="es-PE" dirty="0" smtClean="0"/>
              <a:t>PRÓXIMOS PASOS</a:t>
            </a:r>
            <a:endParaRPr lang="es-PE" dirty="0"/>
          </a:p>
        </p:txBody>
      </p:sp>
    </p:spTree>
    <p:extLst>
      <p:ext uri="{BB962C8B-B14F-4D97-AF65-F5344CB8AC3E}">
        <p14:creationId xmlns:p14="http://schemas.microsoft.com/office/powerpoint/2010/main" val="359488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6 Tabla"/>
          <p:cNvPicPr>
            <a:picLocks noChangeAspect="1"/>
          </p:cNvPicPr>
          <p:nvPr/>
        </p:nvPicPr>
        <p:blipFill>
          <a:blip r:embed="rId3"/>
          <a:stretch>
            <a:fillRect/>
          </a:stretch>
        </p:blipFill>
        <p:spPr>
          <a:xfrm>
            <a:off x="-12243" y="1451847"/>
            <a:ext cx="8944130" cy="5065465"/>
          </a:xfrm>
          <a:prstGeom prst="rect">
            <a:avLst/>
          </a:prstGeom>
          <a:noFill/>
        </p:spPr>
      </p:pic>
      <p:sp>
        <p:nvSpPr>
          <p:cNvPr id="3" name="Rectangle 5"/>
          <p:cNvSpPr/>
          <p:nvPr/>
        </p:nvSpPr>
        <p:spPr>
          <a:xfrm>
            <a:off x="0" y="386836"/>
            <a:ext cx="184727" cy="369335"/>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MX" sz="1800" b="0" i="0" u="none" strike="noStrike" kern="1200" cap="none" spc="0" baseline="0">
              <a:solidFill>
                <a:srgbClr val="000000"/>
              </a:solidFill>
              <a:uFillTx/>
              <a:latin typeface="Candara" pitchFamily="34"/>
            </a:endParaRPr>
          </a:p>
        </p:txBody>
      </p:sp>
      <p:sp>
        <p:nvSpPr>
          <p:cNvPr id="4" name="Rectangle 7"/>
          <p:cNvSpPr/>
          <p:nvPr/>
        </p:nvSpPr>
        <p:spPr>
          <a:xfrm>
            <a:off x="0" y="386836"/>
            <a:ext cx="184727" cy="369335"/>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MX" sz="1800" b="0" i="0" u="none" strike="noStrike" kern="1200" cap="none" spc="0" baseline="0">
              <a:solidFill>
                <a:srgbClr val="000000"/>
              </a:solidFill>
              <a:uFillTx/>
              <a:latin typeface="Candara" pitchFamily="34"/>
            </a:endParaRPr>
          </a:p>
        </p:txBody>
      </p:sp>
      <p:sp>
        <p:nvSpPr>
          <p:cNvPr id="5" name="Rectangle 9"/>
          <p:cNvSpPr/>
          <p:nvPr/>
        </p:nvSpPr>
        <p:spPr>
          <a:xfrm>
            <a:off x="0" y="386836"/>
            <a:ext cx="184727" cy="369335"/>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MX" sz="1800" b="0" i="0" u="none" strike="noStrike" kern="1200" cap="none" spc="0" baseline="0">
              <a:solidFill>
                <a:srgbClr val="000000"/>
              </a:solidFill>
              <a:uFillTx/>
              <a:latin typeface="Candara" pitchFamily="34"/>
            </a:endParaRPr>
          </a:p>
        </p:txBody>
      </p:sp>
      <p:sp>
        <p:nvSpPr>
          <p:cNvPr id="6" name="Rectangle 11"/>
          <p:cNvSpPr/>
          <p:nvPr/>
        </p:nvSpPr>
        <p:spPr>
          <a:xfrm>
            <a:off x="0" y="386836"/>
            <a:ext cx="184727" cy="369335"/>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MX" sz="1800" b="0" i="0" u="none" strike="noStrike" kern="1200" cap="none" spc="0" baseline="0">
              <a:solidFill>
                <a:srgbClr val="000000"/>
              </a:solidFill>
              <a:uFillTx/>
              <a:latin typeface="Candara" pitchFamily="34"/>
            </a:endParaRPr>
          </a:p>
        </p:txBody>
      </p:sp>
      <p:sp>
        <p:nvSpPr>
          <p:cNvPr id="7" name="Rectangle 13"/>
          <p:cNvSpPr/>
          <p:nvPr/>
        </p:nvSpPr>
        <p:spPr>
          <a:xfrm>
            <a:off x="0" y="386836"/>
            <a:ext cx="184727" cy="369335"/>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MX" sz="1800" b="0" i="0" u="none" strike="noStrike" kern="1200" cap="none" spc="0" baseline="0">
              <a:solidFill>
                <a:srgbClr val="000000"/>
              </a:solidFill>
              <a:uFillTx/>
              <a:latin typeface="Candara" pitchFamily="34"/>
            </a:endParaRPr>
          </a:p>
        </p:txBody>
      </p:sp>
      <p:sp>
        <p:nvSpPr>
          <p:cNvPr id="8" name="Rectangle 2"/>
          <p:cNvSpPr/>
          <p:nvPr/>
        </p:nvSpPr>
        <p:spPr>
          <a:xfrm>
            <a:off x="0" y="386836"/>
            <a:ext cx="184727" cy="369335"/>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PH" sz="1800" b="0" i="0" u="none" strike="noStrike" kern="1200" cap="none" spc="0" baseline="0">
              <a:solidFill>
                <a:srgbClr val="000000"/>
              </a:solidFill>
              <a:uFillTx/>
              <a:latin typeface="Candara" pitchFamily="34"/>
            </a:endParaRPr>
          </a:p>
        </p:txBody>
      </p:sp>
      <p:sp>
        <p:nvSpPr>
          <p:cNvPr id="9" name="Rectangle 4"/>
          <p:cNvSpPr/>
          <p:nvPr/>
        </p:nvSpPr>
        <p:spPr>
          <a:xfrm>
            <a:off x="0" y="386836"/>
            <a:ext cx="184727" cy="369335"/>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PH" sz="1800" b="0" i="0" u="none" strike="noStrike" kern="1200" cap="none" spc="0" baseline="0">
              <a:solidFill>
                <a:srgbClr val="000000"/>
              </a:solidFill>
              <a:uFillTx/>
              <a:latin typeface="Candara" pitchFamily="34"/>
            </a:endParaRPr>
          </a:p>
        </p:txBody>
      </p:sp>
      <p:sp>
        <p:nvSpPr>
          <p:cNvPr id="10" name="Rectangle 6"/>
          <p:cNvSpPr/>
          <p:nvPr/>
        </p:nvSpPr>
        <p:spPr>
          <a:xfrm>
            <a:off x="0" y="386836"/>
            <a:ext cx="184727" cy="369335"/>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PH" sz="1800" b="0" i="0" u="none" strike="noStrike" kern="1200" cap="none" spc="0" baseline="0">
              <a:solidFill>
                <a:srgbClr val="000000"/>
              </a:solidFill>
              <a:uFillTx/>
              <a:latin typeface="Candara" pitchFamily="34"/>
            </a:endParaRPr>
          </a:p>
        </p:txBody>
      </p:sp>
      <p:sp>
        <p:nvSpPr>
          <p:cNvPr id="11" name="Rectangle 8"/>
          <p:cNvSpPr/>
          <p:nvPr/>
        </p:nvSpPr>
        <p:spPr>
          <a:xfrm>
            <a:off x="0" y="386836"/>
            <a:ext cx="184727" cy="369335"/>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PH" sz="1800" b="0" i="0" u="none" strike="noStrike" kern="1200" cap="none" spc="0" baseline="0">
              <a:solidFill>
                <a:srgbClr val="000000"/>
              </a:solidFill>
              <a:uFillTx/>
              <a:latin typeface="Candara" pitchFamily="34"/>
            </a:endParaRPr>
          </a:p>
        </p:txBody>
      </p:sp>
      <p:sp>
        <p:nvSpPr>
          <p:cNvPr id="12" name="Rectangle 10"/>
          <p:cNvSpPr/>
          <p:nvPr/>
        </p:nvSpPr>
        <p:spPr>
          <a:xfrm>
            <a:off x="0" y="386836"/>
            <a:ext cx="184727" cy="369335"/>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PH" sz="1800" b="0" i="0" u="none" strike="noStrike" kern="1200" cap="none" spc="0" baseline="0">
              <a:solidFill>
                <a:srgbClr val="000000"/>
              </a:solidFill>
              <a:uFillTx/>
              <a:latin typeface="Candara" pitchFamily="34"/>
            </a:endParaRPr>
          </a:p>
        </p:txBody>
      </p:sp>
      <p:sp>
        <p:nvSpPr>
          <p:cNvPr id="13" name="Rectangle 12"/>
          <p:cNvSpPr/>
          <p:nvPr/>
        </p:nvSpPr>
        <p:spPr>
          <a:xfrm>
            <a:off x="0" y="615436"/>
            <a:ext cx="184727" cy="369335"/>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PH" sz="1800" b="0" i="0" u="none" strike="noStrike" kern="1200" cap="none" spc="0" baseline="0">
              <a:solidFill>
                <a:srgbClr val="000000"/>
              </a:solidFill>
              <a:uFillTx/>
              <a:latin typeface="Candara" pitchFamily="34"/>
            </a:endParaRPr>
          </a:p>
        </p:txBody>
      </p:sp>
      <p:sp>
        <p:nvSpPr>
          <p:cNvPr id="14" name="Rectangle 13"/>
          <p:cNvSpPr/>
          <p:nvPr/>
        </p:nvSpPr>
        <p:spPr>
          <a:xfrm>
            <a:off x="0" y="1063108"/>
            <a:ext cx="184727" cy="369335"/>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15" name="Picture 7" descr="C:\Users\jsanchezb\Desktop\lverde.png"/>
          <p:cNvPicPr>
            <a:picLocks noChangeAspect="1"/>
          </p:cNvPicPr>
          <p:nvPr/>
        </p:nvPicPr>
        <p:blipFill>
          <a:blip r:embed="rId4"/>
          <a:srcRect l="10583" t="29695" r="11102" b="33186"/>
          <a:stretch>
            <a:fillRect/>
          </a:stretch>
        </p:blipFill>
        <p:spPr>
          <a:xfrm>
            <a:off x="5574776" y="3197190"/>
            <a:ext cx="1751048" cy="360035"/>
          </a:xfrm>
          <a:prstGeom prst="rect">
            <a:avLst/>
          </a:prstGeom>
          <a:noFill/>
          <a:ln>
            <a:noFill/>
          </a:ln>
        </p:spPr>
      </p:pic>
      <p:pic>
        <p:nvPicPr>
          <p:cNvPr id="16" name="Picture 6" descr="C:\Users\jsanchezb\Desktop\verde.png"/>
          <p:cNvPicPr>
            <a:picLocks noChangeAspect="1"/>
          </p:cNvPicPr>
          <p:nvPr/>
        </p:nvPicPr>
        <p:blipFill>
          <a:blip r:embed="rId5"/>
          <a:srcRect l="10279" t="14190" r="13785" b="22717"/>
          <a:stretch>
            <a:fillRect/>
          </a:stretch>
        </p:blipFill>
        <p:spPr>
          <a:xfrm flipH="1">
            <a:off x="5266715" y="1967532"/>
            <a:ext cx="2241166" cy="1305022"/>
          </a:xfrm>
          <a:prstGeom prst="rect">
            <a:avLst/>
          </a:prstGeom>
          <a:noFill/>
          <a:ln>
            <a:noFill/>
          </a:ln>
        </p:spPr>
      </p:pic>
      <p:pic>
        <p:nvPicPr>
          <p:cNvPr id="17" name="Picture 8" descr="C:\Users\jsanchezb\Desktop\lazul.png"/>
          <p:cNvPicPr>
            <a:picLocks noChangeAspect="1"/>
          </p:cNvPicPr>
          <p:nvPr/>
        </p:nvPicPr>
        <p:blipFill>
          <a:blip r:embed="rId6"/>
          <a:srcRect l="10583" t="29695" r="11102" b="33186"/>
          <a:stretch>
            <a:fillRect/>
          </a:stretch>
        </p:blipFill>
        <p:spPr>
          <a:xfrm>
            <a:off x="1986497" y="3078867"/>
            <a:ext cx="3511369" cy="360035"/>
          </a:xfrm>
          <a:prstGeom prst="rect">
            <a:avLst/>
          </a:prstGeom>
          <a:noFill/>
          <a:ln>
            <a:noFill/>
          </a:ln>
        </p:spPr>
      </p:pic>
      <p:pic>
        <p:nvPicPr>
          <p:cNvPr id="18" name="Picture 9" descr="C:\Users\jsanchezb\Desktop\lrojo.png"/>
          <p:cNvPicPr>
            <a:picLocks noChangeAspect="1"/>
          </p:cNvPicPr>
          <p:nvPr/>
        </p:nvPicPr>
        <p:blipFill>
          <a:blip r:embed="rId7"/>
          <a:srcRect l="10098" t="36249" r="11587" b="34056"/>
          <a:stretch>
            <a:fillRect/>
          </a:stretch>
        </p:blipFill>
        <p:spPr>
          <a:xfrm>
            <a:off x="410035" y="2973765"/>
            <a:ext cx="1398519" cy="288036"/>
          </a:xfrm>
          <a:prstGeom prst="rect">
            <a:avLst/>
          </a:prstGeom>
          <a:noFill/>
          <a:ln>
            <a:noFill/>
          </a:ln>
        </p:spPr>
      </p:pic>
      <p:pic>
        <p:nvPicPr>
          <p:cNvPr id="19" name="Picture 5" descr="C:\Users\jsanchezb\Desktop\rojo.png"/>
          <p:cNvPicPr>
            <a:picLocks noChangeAspect="1"/>
          </p:cNvPicPr>
          <p:nvPr/>
        </p:nvPicPr>
        <p:blipFill>
          <a:blip r:embed="rId8"/>
          <a:srcRect l="14791" t="17516" r="14799" b="19507"/>
          <a:stretch>
            <a:fillRect/>
          </a:stretch>
        </p:blipFill>
        <p:spPr>
          <a:xfrm>
            <a:off x="539550" y="1878799"/>
            <a:ext cx="1139497" cy="1228734"/>
          </a:xfrm>
          <a:prstGeom prst="rect">
            <a:avLst/>
          </a:prstGeom>
          <a:noFill/>
          <a:ln>
            <a:noFill/>
          </a:ln>
        </p:spPr>
      </p:pic>
      <p:sp>
        <p:nvSpPr>
          <p:cNvPr id="20" name="22 CuadroTexto"/>
          <p:cNvSpPr txBox="1"/>
          <p:nvPr/>
        </p:nvSpPr>
        <p:spPr>
          <a:xfrm>
            <a:off x="648071" y="2034704"/>
            <a:ext cx="1210153" cy="553998"/>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ts val="1800"/>
              </a:lnSpc>
              <a:spcBef>
                <a:spcPts val="0"/>
              </a:spcBef>
              <a:spcAft>
                <a:spcPts val="0"/>
              </a:spcAft>
              <a:buNone/>
              <a:tabLst/>
              <a:defRPr sz="1800" b="0" i="0" u="none" strike="noStrike" kern="0" cap="none" spc="0" baseline="0">
                <a:solidFill>
                  <a:srgbClr val="000000"/>
                </a:solidFill>
                <a:uFillTx/>
              </a:defRPr>
            </a:pPr>
            <a:r>
              <a:rPr lang="es-PE" sz="1400" b="1" i="0" u="none" strike="noStrike" kern="1200" cap="none" spc="0" baseline="0" dirty="0">
                <a:uFillTx/>
                <a:latin typeface="Calibri"/>
              </a:rPr>
              <a:t>Plan de Trabajo</a:t>
            </a:r>
          </a:p>
        </p:txBody>
      </p:sp>
      <p:sp>
        <p:nvSpPr>
          <p:cNvPr id="21" name="23 CuadroTexto"/>
          <p:cNvSpPr txBox="1"/>
          <p:nvPr/>
        </p:nvSpPr>
        <p:spPr>
          <a:xfrm>
            <a:off x="4010832" y="2692706"/>
            <a:ext cx="1374452" cy="45140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s-PE" sz="1200" b="0" i="0" u="none" strike="noStrike" kern="1200" cap="none" spc="0" baseline="0" dirty="0">
                <a:uFillTx/>
                <a:latin typeface="Calibri"/>
              </a:rPr>
              <a:t>Levantamiento de Información </a:t>
            </a:r>
            <a:endParaRPr lang="es-PE" sz="1400" b="0" i="0" u="none" strike="noStrike" kern="1200" cap="none" spc="0" baseline="0" dirty="0">
              <a:uFillTx/>
              <a:latin typeface="Calibri"/>
            </a:endParaRPr>
          </a:p>
        </p:txBody>
      </p:sp>
      <p:sp>
        <p:nvSpPr>
          <p:cNvPr id="22" name="24 CuadroTexto"/>
          <p:cNvSpPr txBox="1"/>
          <p:nvPr/>
        </p:nvSpPr>
        <p:spPr>
          <a:xfrm>
            <a:off x="5450235" y="2139952"/>
            <a:ext cx="1729020" cy="810478"/>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s-PE" sz="1200" b="1" i="0" u="none" strike="noStrike" kern="1200" cap="none" spc="0" baseline="0" dirty="0">
                <a:uFillTx/>
                <a:latin typeface="Calibri"/>
              </a:rPr>
              <a:t>Presentación del informe ante MDO: Hasta el jueves 10 de setiembre de 2015</a:t>
            </a:r>
          </a:p>
        </p:txBody>
      </p:sp>
      <p:sp>
        <p:nvSpPr>
          <p:cNvPr id="23" name="26 CuadroTexto"/>
          <p:cNvSpPr txBox="1"/>
          <p:nvPr/>
        </p:nvSpPr>
        <p:spPr>
          <a:xfrm>
            <a:off x="276596" y="3261792"/>
            <a:ext cx="1709891" cy="2862322"/>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ts val="1800"/>
              </a:lnSpc>
              <a:spcBef>
                <a:spcPts val="0"/>
              </a:spcBef>
              <a:spcAft>
                <a:spcPts val="0"/>
              </a:spcAft>
              <a:buNone/>
              <a:tabLst/>
              <a:defRPr sz="1800" b="0" i="0" u="none" strike="noStrike" kern="0" cap="none" spc="0" baseline="0">
                <a:solidFill>
                  <a:srgbClr val="000000"/>
                </a:solidFill>
                <a:uFillTx/>
              </a:defRPr>
            </a:pPr>
            <a:r>
              <a:rPr lang="es-PE" sz="1200" b="1" i="0" u="none" strike="noStrike" kern="1200" cap="none" spc="0" baseline="0" dirty="0">
                <a:solidFill>
                  <a:srgbClr val="000000"/>
                </a:solidFill>
                <a:uFillTx/>
                <a:latin typeface="Calibri"/>
              </a:rPr>
              <a:t>Presentación:</a:t>
            </a:r>
          </a:p>
          <a:p>
            <a:pPr marL="0" marR="0" lvl="0" indent="0" algn="ctr" defTabSz="914400" rtl="0" fontAlgn="auto" hangingPunct="1">
              <a:lnSpc>
                <a:spcPts val="1800"/>
              </a:lnSpc>
              <a:spcBef>
                <a:spcPts val="0"/>
              </a:spcBef>
              <a:spcAft>
                <a:spcPts val="0"/>
              </a:spcAft>
              <a:buNone/>
              <a:tabLst/>
              <a:defRPr sz="1800" b="0" i="0" u="none" strike="noStrike" kern="0" cap="none" spc="0" baseline="0">
                <a:solidFill>
                  <a:srgbClr val="000000"/>
                </a:solidFill>
                <a:uFillTx/>
              </a:defRPr>
            </a:pPr>
            <a:r>
              <a:rPr lang="es-PE" sz="1200" b="1" i="0" u="none" strike="noStrike" kern="1200" cap="none" spc="0" baseline="0" dirty="0">
                <a:solidFill>
                  <a:srgbClr val="000000"/>
                </a:solidFill>
                <a:uFillTx/>
                <a:latin typeface="Calibri"/>
              </a:rPr>
              <a:t>Ante MDO  Entre el </a:t>
            </a:r>
            <a:r>
              <a:rPr lang="es-PE" sz="1200" b="1" i="0" u="none" strike="noStrike" kern="1200" cap="none" spc="0" baseline="0" dirty="0" smtClean="0">
                <a:solidFill>
                  <a:srgbClr val="000000"/>
                </a:solidFill>
                <a:uFillTx/>
                <a:latin typeface="Calibri"/>
              </a:rPr>
              <a:t>lunes </a:t>
            </a:r>
            <a:r>
              <a:rPr lang="es-PE" sz="1200" b="1" i="0" u="none" strike="noStrike" kern="1200" cap="none" spc="0" baseline="0" dirty="0">
                <a:solidFill>
                  <a:srgbClr val="000000"/>
                </a:solidFill>
                <a:uFillTx/>
                <a:latin typeface="Calibri"/>
              </a:rPr>
              <a:t>25 </a:t>
            </a:r>
            <a:r>
              <a:rPr lang="es-PE" sz="1200" b="1" i="0" u="none" strike="noStrike" kern="1200" cap="none" spc="0" baseline="0" dirty="0" smtClean="0">
                <a:solidFill>
                  <a:srgbClr val="000000"/>
                </a:solidFill>
                <a:uFillTx/>
                <a:latin typeface="Calibri"/>
              </a:rPr>
              <a:t>Mayo </a:t>
            </a:r>
            <a:r>
              <a:rPr lang="es-PE" sz="1200" b="1" i="0" u="none" strike="noStrike" kern="1200" cap="none" spc="0" baseline="0" smtClean="0">
                <a:solidFill>
                  <a:srgbClr val="000000"/>
                </a:solidFill>
                <a:uFillTx/>
                <a:latin typeface="Calibri"/>
              </a:rPr>
              <a:t>a horas 3:pm.</a:t>
            </a:r>
            <a:endParaRPr lang="es-PE" sz="1200" b="0" i="0" u="none" strike="noStrike" kern="1200" cap="none" spc="0" baseline="0" dirty="0">
              <a:solidFill>
                <a:srgbClr val="000000"/>
              </a:solidFill>
              <a:uFillTx/>
              <a:latin typeface="Calibri"/>
            </a:endParaRPr>
          </a:p>
          <a:p>
            <a:pPr marL="171450" marR="0" lvl="0" indent="-171450" algn="l" defTabSz="914400" rtl="0" fontAlgn="auto" hangingPunct="1">
              <a:lnSpc>
                <a:spcPts val="18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es-ES" sz="1200" b="0" i="0" u="none" strike="noStrike" kern="1200" cap="none" spc="0" baseline="0" dirty="0">
                <a:solidFill>
                  <a:srgbClr val="000000"/>
                </a:solidFill>
                <a:uFillTx/>
                <a:latin typeface="Calibri"/>
              </a:rPr>
              <a:t>levantamiento de  información secundaria.</a:t>
            </a:r>
          </a:p>
          <a:p>
            <a:pPr marL="171450" marR="0" lvl="0" indent="-171450" algn="just" defTabSz="914400" rtl="0" fontAlgn="auto" hangingPunct="1">
              <a:lnSpc>
                <a:spcPts val="18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es-ES" sz="1200" b="0" i="0" u="none" strike="noStrike" kern="1200" cap="none" spc="0" baseline="0" dirty="0">
                <a:solidFill>
                  <a:srgbClr val="000000"/>
                </a:solidFill>
                <a:uFillTx/>
                <a:latin typeface="Calibri"/>
              </a:rPr>
              <a:t>Diseño y validación de instrumentos.</a:t>
            </a:r>
          </a:p>
          <a:p>
            <a:pPr marL="171450" marR="0" lvl="0" indent="-171450" algn="just" defTabSz="914400" rtl="0" fontAlgn="auto" hangingPunct="1">
              <a:lnSpc>
                <a:spcPts val="18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es-ES" sz="1200" b="0" i="0" u="none" strike="noStrike" kern="1200" cap="none" spc="0" baseline="0" dirty="0">
                <a:solidFill>
                  <a:srgbClr val="000000"/>
                </a:solidFill>
                <a:uFillTx/>
                <a:latin typeface="Calibri"/>
              </a:rPr>
              <a:t>Diseño </a:t>
            </a:r>
            <a:r>
              <a:rPr lang="es-ES" sz="1200" b="0" i="0" u="none" strike="noStrike" kern="1200" cap="none" spc="0" baseline="0" dirty="0" err="1">
                <a:solidFill>
                  <a:srgbClr val="000000"/>
                </a:solidFill>
                <a:uFillTx/>
                <a:latin typeface="Calibri"/>
              </a:rPr>
              <a:t>muestral</a:t>
            </a:r>
            <a:r>
              <a:rPr lang="es-ES" sz="1200" b="0" i="0" u="none" strike="noStrike" kern="1200" cap="none" spc="0" baseline="0" dirty="0">
                <a:solidFill>
                  <a:srgbClr val="000000"/>
                </a:solidFill>
                <a:uFillTx/>
                <a:latin typeface="Calibri"/>
              </a:rPr>
              <a:t>.</a:t>
            </a:r>
            <a:endParaRPr lang="es-PE" sz="1200" b="0" i="0" u="none" strike="noStrike" kern="1200" cap="none" spc="0" baseline="0" dirty="0">
              <a:solidFill>
                <a:srgbClr val="000000"/>
              </a:solidFill>
              <a:uFillTx/>
              <a:latin typeface="Calibri"/>
            </a:endParaRPr>
          </a:p>
          <a:p>
            <a:pPr marL="0" marR="0" lvl="0" indent="0" algn="ctr" defTabSz="914400" rtl="0" fontAlgn="auto" hangingPunct="1">
              <a:lnSpc>
                <a:spcPts val="1800"/>
              </a:lnSpc>
              <a:spcBef>
                <a:spcPts val="0"/>
              </a:spcBef>
              <a:spcAft>
                <a:spcPts val="0"/>
              </a:spcAft>
              <a:buNone/>
              <a:tabLst/>
              <a:defRPr sz="1800" b="0" i="0" u="none" strike="noStrike" kern="0" cap="none" spc="0" baseline="0">
                <a:solidFill>
                  <a:srgbClr val="000000"/>
                </a:solidFill>
                <a:uFillTx/>
              </a:defRPr>
            </a:pPr>
            <a:endParaRPr lang="es-PE" sz="1200" b="1" i="0" u="none" strike="noStrike" kern="1200" cap="none" spc="0" baseline="0" dirty="0">
              <a:solidFill>
                <a:srgbClr val="000000"/>
              </a:solidFill>
              <a:uFillTx/>
              <a:latin typeface="Calibri"/>
            </a:endParaRPr>
          </a:p>
          <a:p>
            <a:pPr marL="0" marR="0" lvl="0" indent="0" algn="ctr" defTabSz="914400" rtl="0" fontAlgn="auto" hangingPunct="1">
              <a:lnSpc>
                <a:spcPts val="1800"/>
              </a:lnSpc>
              <a:spcBef>
                <a:spcPts val="0"/>
              </a:spcBef>
              <a:spcAft>
                <a:spcPts val="0"/>
              </a:spcAft>
              <a:buNone/>
              <a:tabLst/>
              <a:defRPr sz="1800" b="0" i="0" u="none" strike="noStrike" kern="0" cap="none" spc="0" baseline="0">
                <a:solidFill>
                  <a:srgbClr val="000000"/>
                </a:solidFill>
                <a:uFillTx/>
              </a:defRPr>
            </a:pPr>
            <a:endParaRPr lang="es-PE" sz="1200" b="1" i="0" u="none" strike="noStrike" kern="1200" cap="none" spc="0" baseline="0" dirty="0">
              <a:solidFill>
                <a:srgbClr val="000000"/>
              </a:solidFill>
              <a:uFillTx/>
              <a:latin typeface="Calibri"/>
            </a:endParaRPr>
          </a:p>
        </p:txBody>
      </p:sp>
      <p:sp>
        <p:nvSpPr>
          <p:cNvPr id="24" name="28 CuadroTexto"/>
          <p:cNvSpPr txBox="1"/>
          <p:nvPr/>
        </p:nvSpPr>
        <p:spPr>
          <a:xfrm>
            <a:off x="2047826" y="3434769"/>
            <a:ext cx="1881899" cy="2169825"/>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ts val="1800"/>
              </a:lnSpc>
              <a:spcBef>
                <a:spcPts val="0"/>
              </a:spcBef>
              <a:spcAft>
                <a:spcPts val="0"/>
              </a:spcAft>
              <a:buNone/>
              <a:tabLst/>
              <a:defRPr sz="1800" b="0" i="0" u="none" strike="noStrike" kern="0" cap="none" spc="0" baseline="0">
                <a:solidFill>
                  <a:srgbClr val="000000"/>
                </a:solidFill>
                <a:uFillTx/>
              </a:defRPr>
            </a:pPr>
            <a:r>
              <a:rPr lang="es-PE" sz="1200" b="1" i="0" u="none" strike="noStrike" kern="1200" cap="none" spc="0" baseline="0" dirty="0">
                <a:uFillTx/>
                <a:latin typeface="Calibri"/>
              </a:rPr>
              <a:t>Presentación de Informe Parcial:</a:t>
            </a:r>
            <a:br>
              <a:rPr lang="es-PE" sz="1200" b="1" i="0" u="none" strike="noStrike" kern="1200" cap="none" spc="0" baseline="0" dirty="0">
                <a:uFillTx/>
                <a:latin typeface="Calibri"/>
              </a:rPr>
            </a:br>
            <a:r>
              <a:rPr lang="es-PE" sz="1200" b="1" i="0" u="none" strike="noStrike" kern="1200" cap="none" spc="0" baseline="0" dirty="0">
                <a:uFillTx/>
                <a:latin typeface="Calibri"/>
              </a:rPr>
              <a:t>ante el CIES: Hasta el martes 30 de Junio </a:t>
            </a:r>
          </a:p>
          <a:p>
            <a:pPr marL="171450" marR="0" lvl="0" indent="-171450" algn="l" defTabSz="914400" rtl="0" fontAlgn="auto" hangingPunct="1">
              <a:lnSpc>
                <a:spcPts val="18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es-ES" sz="1200" b="0" i="0" u="none" strike="noStrike" kern="1200" cap="none" spc="0" baseline="0" dirty="0">
                <a:solidFill>
                  <a:srgbClr val="000000"/>
                </a:solidFill>
                <a:uFillTx/>
                <a:latin typeface="Calibri"/>
              </a:rPr>
              <a:t>Levantamiento de información primaria I.</a:t>
            </a:r>
          </a:p>
          <a:p>
            <a:pPr marL="171450" marR="0" lvl="0" indent="-171450" algn="l" defTabSz="914400" rtl="0" fontAlgn="auto" hangingPunct="1">
              <a:lnSpc>
                <a:spcPts val="18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es-ES" sz="1200" b="0" i="0" u="none" strike="noStrike" kern="1200" cap="none" spc="0" baseline="0" dirty="0">
                <a:solidFill>
                  <a:srgbClr val="000000"/>
                </a:solidFill>
                <a:uFillTx/>
                <a:latin typeface="Calibri"/>
              </a:rPr>
              <a:t>Sistematización de información I.</a:t>
            </a:r>
          </a:p>
          <a:p>
            <a:pPr marL="171450" marR="0" lvl="0" indent="-171450" algn="just" defTabSz="914400" rtl="0" fontAlgn="auto" hangingPunct="1">
              <a:lnSpc>
                <a:spcPts val="18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s-PE" sz="1200" b="0" i="0" u="none" strike="noStrike" kern="1200" cap="none" spc="0" baseline="0" dirty="0">
              <a:solidFill>
                <a:srgbClr val="000000"/>
              </a:solidFill>
              <a:uFillTx/>
              <a:latin typeface="Calibri"/>
            </a:endParaRPr>
          </a:p>
        </p:txBody>
      </p:sp>
      <p:sp>
        <p:nvSpPr>
          <p:cNvPr id="25" name="30 CuadroTexto"/>
          <p:cNvSpPr txBox="1"/>
          <p:nvPr/>
        </p:nvSpPr>
        <p:spPr>
          <a:xfrm>
            <a:off x="7361541" y="3703137"/>
            <a:ext cx="1661345" cy="1229438"/>
          </a:xfrm>
          <a:prstGeom prst="rect">
            <a:avLst/>
          </a:prstGeom>
          <a:noFill/>
          <a:ln>
            <a:noFill/>
          </a:ln>
        </p:spPr>
        <p:txBody>
          <a:bodyPr vert="horz" wrap="square" lIns="91440" tIns="45720" rIns="91440" bIns="45720" anchor="t" anchorCtr="0" compatLnSpc="1">
            <a:spAutoFit/>
          </a:bodyPr>
          <a:lstStyle/>
          <a:p>
            <a:pPr marL="171450" marR="0" lvl="0" indent="-171450" algn="l" defTabSz="914400" rtl="0" fontAlgn="auto" hangingPunct="1">
              <a:lnSpc>
                <a:spcPts val="18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es-ES" sz="1200" b="1" i="0" u="none" strike="noStrike" kern="1200" cap="none" spc="0" baseline="0">
                <a:solidFill>
                  <a:srgbClr val="FFFFFF"/>
                </a:solidFill>
                <a:uFillTx/>
                <a:latin typeface="Calibri"/>
              </a:rPr>
              <a:t>Documento culminado conteniendo las recomendaciones de la lectoría final</a:t>
            </a:r>
            <a:endParaRPr lang="es-PE" sz="1200" b="1" i="0" u="none" strike="noStrike" kern="1200" cap="none" spc="0" baseline="0">
              <a:solidFill>
                <a:srgbClr val="FFFFFF"/>
              </a:solidFill>
              <a:uFillTx/>
              <a:latin typeface="Calibri"/>
            </a:endParaRPr>
          </a:p>
        </p:txBody>
      </p:sp>
      <p:sp>
        <p:nvSpPr>
          <p:cNvPr id="26" name="32 CuadroTexto"/>
          <p:cNvSpPr txBox="1"/>
          <p:nvPr/>
        </p:nvSpPr>
        <p:spPr>
          <a:xfrm>
            <a:off x="294500" y="5526020"/>
            <a:ext cx="832698" cy="553998"/>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ts val="1800"/>
              </a:lnSpc>
              <a:spcBef>
                <a:spcPts val="0"/>
              </a:spcBef>
              <a:spcAft>
                <a:spcPts val="0"/>
              </a:spcAft>
              <a:buNone/>
              <a:tabLst/>
              <a:defRPr sz="1800" b="0" i="0" u="none" strike="noStrike" kern="0" cap="none" spc="0" baseline="0">
                <a:solidFill>
                  <a:srgbClr val="000000"/>
                </a:solidFill>
                <a:uFillTx/>
              </a:defRPr>
            </a:pPr>
            <a:r>
              <a:rPr lang="es-PE" sz="1400" b="1" i="0" u="none" strike="noStrike" kern="1200" cap="none" spc="0" baseline="0">
                <a:solidFill>
                  <a:srgbClr val="0070C0"/>
                </a:solidFill>
                <a:uFillTx/>
                <a:latin typeface="Calibri"/>
              </a:rPr>
              <a:t>Fase </a:t>
            </a:r>
            <a:br>
              <a:rPr lang="es-PE" sz="1400" b="1" i="0" u="none" strike="noStrike" kern="1200" cap="none" spc="0" baseline="0">
                <a:solidFill>
                  <a:srgbClr val="0070C0"/>
                </a:solidFill>
                <a:uFillTx/>
                <a:latin typeface="Calibri"/>
              </a:rPr>
            </a:br>
            <a:r>
              <a:rPr lang="es-PE" sz="1400" b="1" i="0" u="none" strike="noStrike" kern="1200" cap="none" spc="0" baseline="0">
                <a:solidFill>
                  <a:srgbClr val="0070C0"/>
                </a:solidFill>
                <a:uFillTx/>
                <a:latin typeface="Calibri"/>
              </a:rPr>
              <a:t>Previa</a:t>
            </a:r>
          </a:p>
        </p:txBody>
      </p:sp>
      <p:sp>
        <p:nvSpPr>
          <p:cNvPr id="27" name="1 Título"/>
          <p:cNvSpPr txBox="1">
            <a:spLocks noGrp="1"/>
          </p:cNvSpPr>
          <p:nvPr>
            <p:ph type="title" idx="4294967295"/>
          </p:nvPr>
        </p:nvSpPr>
        <p:spPr>
          <a:xfrm>
            <a:off x="485299" y="808922"/>
            <a:ext cx="8229600" cy="523220"/>
          </a:xfrm>
          <a:prstGeom prst="rect">
            <a:avLst/>
          </a:prstGeom>
          <a:noFill/>
          <a:ln>
            <a:noFill/>
          </a:ln>
        </p:spPr>
        <p:txBody>
          <a:bodyPr vert="horz" wrap="square" lIns="91440" tIns="45720" rIns="91440" bIns="45720" anchor="ctr" anchorCtr="1" compatLnSpc="1">
            <a:spAutoFit/>
          </a:bodyPr>
          <a:lstStyle/>
          <a:p>
            <a:pPr lvl="0"/>
            <a:r>
              <a:rPr lang="es-PE" sz="2000" dirty="0"/>
              <a:t>CRONOGRAMA</a:t>
            </a:r>
            <a:r>
              <a:rPr lang="es-PE" dirty="0"/>
              <a:t> </a:t>
            </a:r>
            <a:r>
              <a:rPr lang="es-PE" sz="2000" dirty="0" smtClean="0"/>
              <a:t>DE TRABAJO</a:t>
            </a:r>
            <a:endParaRPr lang="es-PE" sz="1400" dirty="0">
              <a:solidFill>
                <a:srgbClr val="0070C0"/>
              </a:solidFill>
            </a:endParaRPr>
          </a:p>
        </p:txBody>
      </p:sp>
      <p:sp>
        <p:nvSpPr>
          <p:cNvPr id="28" name="38 CuadroTexto"/>
          <p:cNvSpPr txBox="1"/>
          <p:nvPr/>
        </p:nvSpPr>
        <p:spPr>
          <a:xfrm>
            <a:off x="4004139" y="3377208"/>
            <a:ext cx="1446096" cy="2631487"/>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ts val="1800"/>
              </a:lnSpc>
              <a:spcBef>
                <a:spcPts val="0"/>
              </a:spcBef>
              <a:spcAft>
                <a:spcPts val="0"/>
              </a:spcAft>
              <a:buNone/>
              <a:tabLst/>
              <a:defRPr sz="1800" b="0" i="0" u="none" strike="noStrike" kern="0" cap="none" spc="0" baseline="0">
                <a:solidFill>
                  <a:srgbClr val="000000"/>
                </a:solidFill>
                <a:uFillTx/>
              </a:defRPr>
            </a:pPr>
            <a:r>
              <a:rPr lang="es-PE" sz="1200" b="1" i="0" u="none" strike="noStrike" kern="1200" cap="none" spc="0" baseline="0" dirty="0">
                <a:uFillTx/>
                <a:latin typeface="Calibri"/>
              </a:rPr>
              <a:t>Presentación de Informe Final al CIES: Hasta el lunes</a:t>
            </a:r>
          </a:p>
          <a:p>
            <a:pPr marL="228600" marR="0" lvl="0" indent="-228600" algn="ctr" defTabSz="914400" rtl="0" fontAlgn="auto" hangingPunct="1">
              <a:lnSpc>
                <a:spcPts val="1800"/>
              </a:lnSpc>
              <a:spcBef>
                <a:spcPts val="0"/>
              </a:spcBef>
              <a:spcAft>
                <a:spcPts val="0"/>
              </a:spcAft>
              <a:buSzPct val="100000"/>
              <a:buAutoNum type="arabicDbPeriod" startAt="31"/>
              <a:tabLst/>
              <a:defRPr sz="1800" b="0" i="0" u="none" strike="noStrike" kern="0" cap="none" spc="0" baseline="0">
                <a:solidFill>
                  <a:srgbClr val="000000"/>
                </a:solidFill>
                <a:uFillTx/>
              </a:defRPr>
            </a:pPr>
            <a:r>
              <a:rPr lang="es-PE" sz="1200" b="1" i="0" u="none" strike="noStrike" kern="1200" cap="none" spc="0" baseline="0" dirty="0">
                <a:uFillTx/>
                <a:latin typeface="Calibri"/>
              </a:rPr>
              <a:t>de Agosto</a:t>
            </a:r>
          </a:p>
          <a:p>
            <a:pPr marL="171450" marR="0" lvl="0" indent="-171450" algn="just" defTabSz="914400" rtl="0" fontAlgn="auto" hangingPunct="1">
              <a:lnSpc>
                <a:spcPts val="18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es-ES" sz="1100" b="0" i="0" u="none" strike="noStrike" kern="1200" cap="none" spc="0" baseline="0" dirty="0">
                <a:solidFill>
                  <a:srgbClr val="000000"/>
                </a:solidFill>
                <a:uFillTx/>
                <a:latin typeface="Calibri"/>
              </a:rPr>
              <a:t>Levantamiento de información primaria II.</a:t>
            </a:r>
          </a:p>
          <a:p>
            <a:pPr marL="171450" marR="0" lvl="0" indent="-171450" algn="just" defTabSz="914400" rtl="0" fontAlgn="auto" hangingPunct="1">
              <a:lnSpc>
                <a:spcPts val="18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es-ES" sz="1100" b="0" i="0" u="none" strike="noStrike" kern="1200" cap="none" spc="0" baseline="0" dirty="0">
                <a:solidFill>
                  <a:srgbClr val="000000"/>
                </a:solidFill>
                <a:uFillTx/>
                <a:latin typeface="Calibri"/>
              </a:rPr>
              <a:t>Sistematización de información II.</a:t>
            </a:r>
          </a:p>
          <a:p>
            <a:pPr marL="171450" marR="0" lvl="0" indent="-171450" algn="just" defTabSz="914400" rtl="0" fontAlgn="auto" hangingPunct="1">
              <a:lnSpc>
                <a:spcPts val="18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es-ES" sz="1100" b="0" i="0" u="none" strike="noStrike" kern="1200" cap="none" spc="0" baseline="0" dirty="0">
                <a:solidFill>
                  <a:srgbClr val="000000"/>
                </a:solidFill>
                <a:uFillTx/>
                <a:latin typeface="Calibri"/>
              </a:rPr>
              <a:t>Observaciones al informe parcial</a:t>
            </a:r>
            <a:r>
              <a:rPr lang="es-ES" sz="1100" b="1" i="0" u="none" strike="noStrike" kern="1200" cap="none" spc="0" baseline="0" dirty="0">
                <a:solidFill>
                  <a:srgbClr val="000000"/>
                </a:solidFill>
                <a:uFillTx/>
                <a:latin typeface="Calibri"/>
              </a:rPr>
              <a:t>.</a:t>
            </a:r>
            <a:endParaRPr lang="es-PE" sz="1200" b="1" i="0" u="none" strike="noStrike" kern="1200" cap="none" spc="0" baseline="0" dirty="0">
              <a:solidFill>
                <a:srgbClr val="000000"/>
              </a:solidFill>
              <a:uFillTx/>
              <a:latin typeface="Calibri"/>
            </a:endParaRPr>
          </a:p>
        </p:txBody>
      </p:sp>
      <p:pic>
        <p:nvPicPr>
          <p:cNvPr id="29" name="Picture 4" descr="C:\Users\jsanchezb\Desktop\azul.png"/>
          <p:cNvPicPr>
            <a:picLocks noChangeAspect="1"/>
          </p:cNvPicPr>
          <p:nvPr/>
        </p:nvPicPr>
        <p:blipFill>
          <a:blip r:embed="rId9"/>
          <a:srcRect l="13996" t="13995" r="15594" b="16031"/>
          <a:stretch>
            <a:fillRect/>
          </a:stretch>
        </p:blipFill>
        <p:spPr>
          <a:xfrm>
            <a:off x="1838803" y="1742498"/>
            <a:ext cx="2439683" cy="1439018"/>
          </a:xfrm>
          <a:prstGeom prst="rect">
            <a:avLst/>
          </a:prstGeom>
          <a:noFill/>
          <a:ln>
            <a:noFill/>
          </a:ln>
        </p:spPr>
      </p:pic>
      <p:sp>
        <p:nvSpPr>
          <p:cNvPr id="30" name="33 CuadroTexto"/>
          <p:cNvSpPr txBox="1"/>
          <p:nvPr/>
        </p:nvSpPr>
        <p:spPr>
          <a:xfrm>
            <a:off x="2180386" y="2030598"/>
            <a:ext cx="1740212" cy="63094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s-PE" sz="1200" b="1" i="0" u="none" strike="noStrike" kern="1200" cap="none" spc="0" baseline="0" dirty="0">
                <a:uFillTx/>
                <a:latin typeface="Calibri"/>
              </a:rPr>
              <a:t>Informe parcial ante la MDO:  Hasta el jueves 09 de Julio de 2015 </a:t>
            </a:r>
            <a:endParaRPr lang="es-PE" sz="1400" b="1" i="0" u="none" strike="noStrike" kern="1200" cap="none" spc="0" baseline="0" dirty="0">
              <a:uFillTx/>
              <a:latin typeface="Calibri"/>
            </a:endParaRPr>
          </a:p>
        </p:txBody>
      </p:sp>
      <p:sp>
        <p:nvSpPr>
          <p:cNvPr id="31" name="1 Abrir llave"/>
          <p:cNvSpPr/>
          <p:nvPr/>
        </p:nvSpPr>
        <p:spPr>
          <a:xfrm>
            <a:off x="2047826" y="3481065"/>
            <a:ext cx="189738" cy="956050"/>
          </a:xfrm>
          <a:custGeom>
            <a:avLst>
              <a:gd name="f11" fmla="val 8333"/>
              <a:gd name="f12" fmla="val 50000"/>
            </a:avLst>
            <a:gdLst>
              <a:gd name="f2" fmla="val 10800000"/>
              <a:gd name="f3" fmla="val 5400000"/>
              <a:gd name="f4" fmla="val 180"/>
              <a:gd name="f5" fmla="val w"/>
              <a:gd name="f6" fmla="val h"/>
              <a:gd name="f7" fmla="val ss"/>
              <a:gd name="f8" fmla="val 0"/>
              <a:gd name="f9" fmla="*/ 5419351 1 1725033"/>
              <a:gd name="f10" fmla="+- 0 0 5400000"/>
              <a:gd name="f11" fmla="val 8333"/>
              <a:gd name="f12" fmla="val 50000"/>
              <a:gd name="f13" fmla="+- 0 0 -180"/>
              <a:gd name="f14" fmla="+- 0 0 -270"/>
              <a:gd name="f15" fmla="+- 0 0 -360"/>
              <a:gd name="f16" fmla="abs f5"/>
              <a:gd name="f17" fmla="abs f6"/>
              <a:gd name="f18" fmla="abs f7"/>
              <a:gd name="f19" fmla="val f8"/>
              <a:gd name="f20" fmla="val f12"/>
              <a:gd name="f21" fmla="val f11"/>
              <a:gd name="f22" fmla="+- 2700000 f3 0"/>
              <a:gd name="f23" fmla="*/ f13 f2 1"/>
              <a:gd name="f24" fmla="*/ f14 f2 1"/>
              <a:gd name="f25" fmla="*/ f15 f2 1"/>
              <a:gd name="f26" fmla="?: f16 f5 1"/>
              <a:gd name="f27" fmla="?: f17 f6 1"/>
              <a:gd name="f28" fmla="?: f18 f7 1"/>
              <a:gd name="f29" fmla="*/ f22 f9 1"/>
              <a:gd name="f30" fmla="*/ f23 1 f4"/>
              <a:gd name="f31" fmla="*/ f24 1 f4"/>
              <a:gd name="f32" fmla="*/ f25 1 f4"/>
              <a:gd name="f33" fmla="*/ f26 1 21600"/>
              <a:gd name="f34" fmla="*/ f27 1 21600"/>
              <a:gd name="f35" fmla="*/ 21600 f26 1"/>
              <a:gd name="f36" fmla="*/ 21600 f27 1"/>
              <a:gd name="f37" fmla="*/ f29 1 f2"/>
              <a:gd name="f38" fmla="+- f30 0 f3"/>
              <a:gd name="f39" fmla="+- f31 0 f3"/>
              <a:gd name="f40" fmla="+- f32 0 f3"/>
              <a:gd name="f41" fmla="min f34 f33"/>
              <a:gd name="f42" fmla="*/ f35 1 f28"/>
              <a:gd name="f43" fmla="*/ f36 1 f28"/>
              <a:gd name="f44" fmla="+- 0 0 f37"/>
              <a:gd name="f45" fmla="val f42"/>
              <a:gd name="f46" fmla="val f43"/>
              <a:gd name="f47" fmla="+- 0 0 f44"/>
              <a:gd name="f48" fmla="*/ f19 f41 1"/>
              <a:gd name="f49" fmla="+- f46 0 f19"/>
              <a:gd name="f50" fmla="+- f45 0 f19"/>
              <a:gd name="f51" fmla="*/ f47 f2 1"/>
              <a:gd name="f52" fmla="*/ f45 f41 1"/>
              <a:gd name="f53" fmla="*/ f46 f41 1"/>
              <a:gd name="f54" fmla="*/ f50 1 2"/>
              <a:gd name="f55" fmla="min f50 f49"/>
              <a:gd name="f56" fmla="*/ f49 f20 1"/>
              <a:gd name="f57" fmla="*/ f51 1 f9"/>
              <a:gd name="f58" fmla="+- f19 f54 0"/>
              <a:gd name="f59" fmla="*/ f55 f21 1"/>
              <a:gd name="f60" fmla="*/ f56 1 100000"/>
              <a:gd name="f61" fmla="+- f57 0 f3"/>
              <a:gd name="f62" fmla="*/ f54 f41 1"/>
              <a:gd name="f63" fmla="*/ f59 1 100000"/>
              <a:gd name="f64" fmla="cos 1 f61"/>
              <a:gd name="f65" fmla="sin 1 f61"/>
              <a:gd name="f66" fmla="*/ f58 f41 1"/>
              <a:gd name="f67" fmla="*/ f60 f41 1"/>
              <a:gd name="f68" fmla="+- f60 f63 0"/>
              <a:gd name="f69" fmla="+- 0 0 f64"/>
              <a:gd name="f70" fmla="+- 0 0 f65"/>
              <a:gd name="f71" fmla="*/ f63 f41 1"/>
              <a:gd name="f72" fmla="+- 0 0 f69"/>
              <a:gd name="f73" fmla="+- 0 0 f70"/>
              <a:gd name="f74" fmla="*/ f68 f41 1"/>
              <a:gd name="f75" fmla="*/ f72 f54 1"/>
              <a:gd name="f76" fmla="*/ f73 f63 1"/>
              <a:gd name="f77" fmla="+- f45 0 f75"/>
              <a:gd name="f78" fmla="+- f63 0 f76"/>
              <a:gd name="f79" fmla="+- f46 f76 0"/>
              <a:gd name="f80" fmla="+- f79 0 f63"/>
              <a:gd name="f81" fmla="*/ f77 f41 1"/>
              <a:gd name="f82" fmla="*/ f78 f41 1"/>
              <a:gd name="f83" fmla="*/ f80 f41 1"/>
            </a:gdLst>
            <a:ahLst/>
            <a:cxnLst>
              <a:cxn ang="3cd4">
                <a:pos x="hc" y="t"/>
              </a:cxn>
              <a:cxn ang="0">
                <a:pos x="r" y="vc"/>
              </a:cxn>
              <a:cxn ang="cd4">
                <a:pos x="hc" y="b"/>
              </a:cxn>
              <a:cxn ang="cd2">
                <a:pos x="l" y="vc"/>
              </a:cxn>
              <a:cxn ang="f38">
                <a:pos x="f52" y="f48"/>
              </a:cxn>
              <a:cxn ang="f39">
                <a:pos x="f48" y="f67"/>
              </a:cxn>
              <a:cxn ang="f40">
                <a:pos x="f52" y="f53"/>
              </a:cxn>
            </a:cxnLst>
            <a:rect l="f81" t="f82" r="f52" b="f83"/>
            <a:pathLst>
              <a:path stroke="0">
                <a:moveTo>
                  <a:pt x="f52" y="f53"/>
                </a:moveTo>
                <a:arcTo wR="f62" hR="f71" stAng="f3" swAng="f3"/>
                <a:lnTo>
                  <a:pt x="f66" y="f74"/>
                </a:lnTo>
                <a:arcTo wR="f62" hR="f71" stAng="f8" swAng="f10"/>
                <a:arcTo wR="f62" hR="f71" stAng="f3" swAng="f10"/>
                <a:lnTo>
                  <a:pt x="f66" y="f71"/>
                </a:lnTo>
                <a:arcTo wR="f62" hR="f71" stAng="f2" swAng="f3"/>
                <a:close/>
              </a:path>
              <a:path fill="none">
                <a:moveTo>
                  <a:pt x="f52" y="f53"/>
                </a:moveTo>
                <a:arcTo wR="f62" hR="f71" stAng="f3" swAng="f3"/>
                <a:lnTo>
                  <a:pt x="f66" y="f74"/>
                </a:lnTo>
                <a:arcTo wR="f62" hR="f71" stAng="f8" swAng="f10"/>
                <a:arcTo wR="f62" hR="f71" stAng="f3" swAng="f10"/>
                <a:lnTo>
                  <a:pt x="f66" y="f71"/>
                </a:lnTo>
                <a:arcTo wR="f62" hR="f71" stAng="f2" swAng="f3"/>
              </a:path>
            </a:pathLst>
          </a:custGeom>
          <a:noFill/>
          <a:ln w="38103">
            <a:solidFill>
              <a:srgbClr val="C0504D"/>
            </a:solidFill>
            <a:prstDash val="solid"/>
            <a:miter/>
          </a:ln>
          <a:effectLst>
            <a:outerShdw dist="22997" dir="5400000" algn="tl">
              <a:srgbClr val="000000">
                <a:alpha val="35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000000"/>
              </a:solidFill>
              <a:uFillTx/>
              <a:latin typeface="Calibri"/>
            </a:endParaRPr>
          </a:p>
        </p:txBody>
      </p:sp>
      <p:sp>
        <p:nvSpPr>
          <p:cNvPr id="32" name="2 Cerrar llave"/>
          <p:cNvSpPr/>
          <p:nvPr/>
        </p:nvSpPr>
        <p:spPr>
          <a:xfrm>
            <a:off x="3694880" y="3460107"/>
            <a:ext cx="225710" cy="956050"/>
          </a:xfrm>
          <a:custGeom>
            <a:avLst>
              <a:gd name="f12" fmla="val 8333"/>
              <a:gd name="f13" fmla="val 50000"/>
            </a:avLst>
            <a:gdLst>
              <a:gd name="f2" fmla="val 10800000"/>
              <a:gd name="f3" fmla="val 5400000"/>
              <a:gd name="f4" fmla="val 16200000"/>
              <a:gd name="f5" fmla="val 180"/>
              <a:gd name="f6" fmla="val w"/>
              <a:gd name="f7" fmla="val h"/>
              <a:gd name="f8" fmla="val ss"/>
              <a:gd name="f9" fmla="val 0"/>
              <a:gd name="f10" fmla="*/ 5419351 1 1725033"/>
              <a:gd name="f11" fmla="+- 0 0 5400000"/>
              <a:gd name="f12" fmla="val 8333"/>
              <a:gd name="f13" fmla="val 50000"/>
              <a:gd name="f14" fmla="+- 0 0 -180"/>
              <a:gd name="f15" fmla="+- 0 0 -270"/>
              <a:gd name="f16" fmla="+- 0 0 -360"/>
              <a:gd name="f17" fmla="abs f6"/>
              <a:gd name="f18" fmla="abs f7"/>
              <a:gd name="f19" fmla="abs f8"/>
              <a:gd name="f20" fmla="val f9"/>
              <a:gd name="f21" fmla="val f13"/>
              <a:gd name="f22" fmla="val f12"/>
              <a:gd name="f23" fmla="+- 2700000 f3 0"/>
              <a:gd name="f24" fmla="*/ f14 f2 1"/>
              <a:gd name="f25" fmla="*/ f15 f2 1"/>
              <a:gd name="f26" fmla="*/ f16 f2 1"/>
              <a:gd name="f27" fmla="?: f17 f6 1"/>
              <a:gd name="f28" fmla="?: f18 f7 1"/>
              <a:gd name="f29" fmla="?: f19 f8 1"/>
              <a:gd name="f30" fmla="*/ f23 f10 1"/>
              <a:gd name="f31" fmla="*/ f24 1 f5"/>
              <a:gd name="f32" fmla="*/ f25 1 f5"/>
              <a:gd name="f33" fmla="*/ f26 1 f5"/>
              <a:gd name="f34" fmla="*/ f27 1 21600"/>
              <a:gd name="f35" fmla="*/ f28 1 21600"/>
              <a:gd name="f36" fmla="*/ 21600 f27 1"/>
              <a:gd name="f37" fmla="*/ 21600 f28 1"/>
              <a:gd name="f38" fmla="*/ f30 1 f2"/>
              <a:gd name="f39" fmla="+- f31 0 f3"/>
              <a:gd name="f40" fmla="+- f32 0 f3"/>
              <a:gd name="f41" fmla="+- f33 0 f3"/>
              <a:gd name="f42" fmla="min f35 f34"/>
              <a:gd name="f43" fmla="*/ f36 1 f29"/>
              <a:gd name="f44" fmla="*/ f37 1 f29"/>
              <a:gd name="f45" fmla="+- 0 0 f38"/>
              <a:gd name="f46" fmla="val f43"/>
              <a:gd name="f47" fmla="val f44"/>
              <a:gd name="f48" fmla="+- 0 0 f45"/>
              <a:gd name="f49" fmla="*/ f20 f42 1"/>
              <a:gd name="f50" fmla="+- f47 0 f20"/>
              <a:gd name="f51" fmla="+- f46 0 f20"/>
              <a:gd name="f52" fmla="*/ f48 f2 1"/>
              <a:gd name="f53" fmla="*/ f46 f42 1"/>
              <a:gd name="f54" fmla="*/ f47 f42 1"/>
              <a:gd name="f55" fmla="*/ f51 1 2"/>
              <a:gd name="f56" fmla="min f51 f50"/>
              <a:gd name="f57" fmla="*/ f50 f21 1"/>
              <a:gd name="f58" fmla="*/ f52 1 f10"/>
              <a:gd name="f59" fmla="+- f20 f55 0"/>
              <a:gd name="f60" fmla="*/ f56 f22 1"/>
              <a:gd name="f61" fmla="*/ f57 1 100000"/>
              <a:gd name="f62" fmla="+- f58 0 f3"/>
              <a:gd name="f63" fmla="*/ f55 f42 1"/>
              <a:gd name="f64" fmla="*/ f60 1 100000"/>
              <a:gd name="f65" fmla="cos 1 f62"/>
              <a:gd name="f66" fmla="sin 1 f62"/>
              <a:gd name="f67" fmla="*/ f59 f42 1"/>
              <a:gd name="f68" fmla="*/ f61 f42 1"/>
              <a:gd name="f69" fmla="+- f61 0 f64"/>
              <a:gd name="f70" fmla="+- f47 0 f64"/>
              <a:gd name="f71" fmla="+- 0 0 f65"/>
              <a:gd name="f72" fmla="+- 0 0 f66"/>
              <a:gd name="f73" fmla="*/ f64 f42 1"/>
              <a:gd name="f74" fmla="+- 0 0 f71"/>
              <a:gd name="f75" fmla="+- 0 0 f72"/>
              <a:gd name="f76" fmla="*/ f69 f42 1"/>
              <a:gd name="f77" fmla="*/ f70 f42 1"/>
              <a:gd name="f78" fmla="*/ f74 f55 1"/>
              <a:gd name="f79" fmla="*/ f75 f64 1"/>
              <a:gd name="f80" fmla="+- f20 f78 0"/>
              <a:gd name="f81" fmla="+- f64 0 f79"/>
              <a:gd name="f82" fmla="+- f47 f79 0"/>
              <a:gd name="f83" fmla="+- f82 0 f64"/>
              <a:gd name="f84" fmla="*/ f81 f42 1"/>
              <a:gd name="f85" fmla="*/ f80 f42 1"/>
              <a:gd name="f86" fmla="*/ f83 f42 1"/>
            </a:gdLst>
            <a:ahLst/>
            <a:cxnLst>
              <a:cxn ang="3cd4">
                <a:pos x="hc" y="t"/>
              </a:cxn>
              <a:cxn ang="0">
                <a:pos x="r" y="vc"/>
              </a:cxn>
              <a:cxn ang="cd4">
                <a:pos x="hc" y="b"/>
              </a:cxn>
              <a:cxn ang="cd2">
                <a:pos x="l" y="vc"/>
              </a:cxn>
              <a:cxn ang="f39">
                <a:pos x="f49" y="f49"/>
              </a:cxn>
              <a:cxn ang="f40">
                <a:pos x="f53" y="f68"/>
              </a:cxn>
              <a:cxn ang="f41">
                <a:pos x="f49" y="f54"/>
              </a:cxn>
            </a:cxnLst>
            <a:rect l="f49" t="f84" r="f85" b="f86"/>
            <a:pathLst>
              <a:path stroke="0">
                <a:moveTo>
                  <a:pt x="f49" y="f49"/>
                </a:moveTo>
                <a:arcTo wR="f63" hR="f73" stAng="f4" swAng="f3"/>
                <a:lnTo>
                  <a:pt x="f67" y="f76"/>
                </a:lnTo>
                <a:arcTo wR="f63" hR="f73" stAng="f2" swAng="f11"/>
                <a:arcTo wR="f63" hR="f73" stAng="f4" swAng="f11"/>
                <a:lnTo>
                  <a:pt x="f67" y="f77"/>
                </a:lnTo>
                <a:arcTo wR="f63" hR="f73" stAng="f9" swAng="f3"/>
                <a:close/>
              </a:path>
              <a:path fill="none">
                <a:moveTo>
                  <a:pt x="f49" y="f49"/>
                </a:moveTo>
                <a:arcTo wR="f63" hR="f73" stAng="f4" swAng="f3"/>
                <a:lnTo>
                  <a:pt x="f67" y="f76"/>
                </a:lnTo>
                <a:arcTo wR="f63" hR="f73" stAng="f2" swAng="f11"/>
                <a:arcTo wR="f63" hR="f73" stAng="f4" swAng="f11"/>
                <a:lnTo>
                  <a:pt x="f67" y="f77"/>
                </a:lnTo>
                <a:arcTo wR="f63" hR="f73" stAng="f9" swAng="f3"/>
              </a:path>
            </a:pathLst>
          </a:custGeom>
          <a:noFill/>
          <a:ln w="38103">
            <a:solidFill>
              <a:srgbClr val="C0504D"/>
            </a:solidFill>
            <a:prstDash val="solid"/>
            <a:miter/>
          </a:ln>
          <a:effectLst>
            <a:outerShdw dist="22997" dir="5400000" algn="tl">
              <a:srgbClr val="000000">
                <a:alpha val="35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000000"/>
              </a:solidFill>
              <a:uFillTx/>
              <a:latin typeface="Calibri"/>
            </a:endParaRPr>
          </a:p>
        </p:txBody>
      </p:sp>
      <p:sp>
        <p:nvSpPr>
          <p:cNvPr id="33" name="34 Abrir llave"/>
          <p:cNvSpPr/>
          <p:nvPr/>
        </p:nvSpPr>
        <p:spPr>
          <a:xfrm>
            <a:off x="4004139" y="3491535"/>
            <a:ext cx="189738" cy="708980"/>
          </a:xfrm>
          <a:custGeom>
            <a:avLst>
              <a:gd name="f11" fmla="val 8333"/>
              <a:gd name="f12" fmla="val 50000"/>
            </a:avLst>
            <a:gdLst>
              <a:gd name="f2" fmla="val 10800000"/>
              <a:gd name="f3" fmla="val 5400000"/>
              <a:gd name="f4" fmla="val 180"/>
              <a:gd name="f5" fmla="val w"/>
              <a:gd name="f6" fmla="val h"/>
              <a:gd name="f7" fmla="val ss"/>
              <a:gd name="f8" fmla="val 0"/>
              <a:gd name="f9" fmla="*/ 5419351 1 1725033"/>
              <a:gd name="f10" fmla="+- 0 0 5400000"/>
              <a:gd name="f11" fmla="val 8333"/>
              <a:gd name="f12" fmla="val 50000"/>
              <a:gd name="f13" fmla="+- 0 0 -180"/>
              <a:gd name="f14" fmla="+- 0 0 -270"/>
              <a:gd name="f15" fmla="+- 0 0 -360"/>
              <a:gd name="f16" fmla="abs f5"/>
              <a:gd name="f17" fmla="abs f6"/>
              <a:gd name="f18" fmla="abs f7"/>
              <a:gd name="f19" fmla="val f8"/>
              <a:gd name="f20" fmla="val f12"/>
              <a:gd name="f21" fmla="val f11"/>
              <a:gd name="f22" fmla="+- 2700000 f3 0"/>
              <a:gd name="f23" fmla="*/ f13 f2 1"/>
              <a:gd name="f24" fmla="*/ f14 f2 1"/>
              <a:gd name="f25" fmla="*/ f15 f2 1"/>
              <a:gd name="f26" fmla="?: f16 f5 1"/>
              <a:gd name="f27" fmla="?: f17 f6 1"/>
              <a:gd name="f28" fmla="?: f18 f7 1"/>
              <a:gd name="f29" fmla="*/ f22 f9 1"/>
              <a:gd name="f30" fmla="*/ f23 1 f4"/>
              <a:gd name="f31" fmla="*/ f24 1 f4"/>
              <a:gd name="f32" fmla="*/ f25 1 f4"/>
              <a:gd name="f33" fmla="*/ f26 1 21600"/>
              <a:gd name="f34" fmla="*/ f27 1 21600"/>
              <a:gd name="f35" fmla="*/ 21600 f26 1"/>
              <a:gd name="f36" fmla="*/ 21600 f27 1"/>
              <a:gd name="f37" fmla="*/ f29 1 f2"/>
              <a:gd name="f38" fmla="+- f30 0 f3"/>
              <a:gd name="f39" fmla="+- f31 0 f3"/>
              <a:gd name="f40" fmla="+- f32 0 f3"/>
              <a:gd name="f41" fmla="min f34 f33"/>
              <a:gd name="f42" fmla="*/ f35 1 f28"/>
              <a:gd name="f43" fmla="*/ f36 1 f28"/>
              <a:gd name="f44" fmla="+- 0 0 f37"/>
              <a:gd name="f45" fmla="val f42"/>
              <a:gd name="f46" fmla="val f43"/>
              <a:gd name="f47" fmla="+- 0 0 f44"/>
              <a:gd name="f48" fmla="*/ f19 f41 1"/>
              <a:gd name="f49" fmla="+- f46 0 f19"/>
              <a:gd name="f50" fmla="+- f45 0 f19"/>
              <a:gd name="f51" fmla="*/ f47 f2 1"/>
              <a:gd name="f52" fmla="*/ f45 f41 1"/>
              <a:gd name="f53" fmla="*/ f46 f41 1"/>
              <a:gd name="f54" fmla="*/ f50 1 2"/>
              <a:gd name="f55" fmla="min f50 f49"/>
              <a:gd name="f56" fmla="*/ f49 f20 1"/>
              <a:gd name="f57" fmla="*/ f51 1 f9"/>
              <a:gd name="f58" fmla="+- f19 f54 0"/>
              <a:gd name="f59" fmla="*/ f55 f21 1"/>
              <a:gd name="f60" fmla="*/ f56 1 100000"/>
              <a:gd name="f61" fmla="+- f57 0 f3"/>
              <a:gd name="f62" fmla="*/ f54 f41 1"/>
              <a:gd name="f63" fmla="*/ f59 1 100000"/>
              <a:gd name="f64" fmla="cos 1 f61"/>
              <a:gd name="f65" fmla="sin 1 f61"/>
              <a:gd name="f66" fmla="*/ f58 f41 1"/>
              <a:gd name="f67" fmla="*/ f60 f41 1"/>
              <a:gd name="f68" fmla="+- f60 f63 0"/>
              <a:gd name="f69" fmla="+- 0 0 f64"/>
              <a:gd name="f70" fmla="+- 0 0 f65"/>
              <a:gd name="f71" fmla="*/ f63 f41 1"/>
              <a:gd name="f72" fmla="+- 0 0 f69"/>
              <a:gd name="f73" fmla="+- 0 0 f70"/>
              <a:gd name="f74" fmla="*/ f68 f41 1"/>
              <a:gd name="f75" fmla="*/ f72 f54 1"/>
              <a:gd name="f76" fmla="*/ f73 f63 1"/>
              <a:gd name="f77" fmla="+- f45 0 f75"/>
              <a:gd name="f78" fmla="+- f63 0 f76"/>
              <a:gd name="f79" fmla="+- f46 f76 0"/>
              <a:gd name="f80" fmla="+- f79 0 f63"/>
              <a:gd name="f81" fmla="*/ f77 f41 1"/>
              <a:gd name="f82" fmla="*/ f78 f41 1"/>
              <a:gd name="f83" fmla="*/ f80 f41 1"/>
            </a:gdLst>
            <a:ahLst/>
            <a:cxnLst>
              <a:cxn ang="3cd4">
                <a:pos x="hc" y="t"/>
              </a:cxn>
              <a:cxn ang="0">
                <a:pos x="r" y="vc"/>
              </a:cxn>
              <a:cxn ang="cd4">
                <a:pos x="hc" y="b"/>
              </a:cxn>
              <a:cxn ang="cd2">
                <a:pos x="l" y="vc"/>
              </a:cxn>
              <a:cxn ang="f38">
                <a:pos x="f52" y="f48"/>
              </a:cxn>
              <a:cxn ang="f39">
                <a:pos x="f48" y="f67"/>
              </a:cxn>
              <a:cxn ang="f40">
                <a:pos x="f52" y="f53"/>
              </a:cxn>
            </a:cxnLst>
            <a:rect l="f81" t="f82" r="f52" b="f83"/>
            <a:pathLst>
              <a:path stroke="0">
                <a:moveTo>
                  <a:pt x="f52" y="f53"/>
                </a:moveTo>
                <a:arcTo wR="f62" hR="f71" stAng="f3" swAng="f3"/>
                <a:lnTo>
                  <a:pt x="f66" y="f74"/>
                </a:lnTo>
                <a:arcTo wR="f62" hR="f71" stAng="f8" swAng="f10"/>
                <a:arcTo wR="f62" hR="f71" stAng="f3" swAng="f10"/>
                <a:lnTo>
                  <a:pt x="f66" y="f71"/>
                </a:lnTo>
                <a:arcTo wR="f62" hR="f71" stAng="f2" swAng="f3"/>
                <a:close/>
              </a:path>
              <a:path fill="none">
                <a:moveTo>
                  <a:pt x="f52" y="f53"/>
                </a:moveTo>
                <a:arcTo wR="f62" hR="f71" stAng="f3" swAng="f3"/>
                <a:lnTo>
                  <a:pt x="f66" y="f74"/>
                </a:lnTo>
                <a:arcTo wR="f62" hR="f71" stAng="f8" swAng="f10"/>
                <a:arcTo wR="f62" hR="f71" stAng="f3" swAng="f10"/>
                <a:lnTo>
                  <a:pt x="f66" y="f71"/>
                </a:lnTo>
                <a:arcTo wR="f62" hR="f71" stAng="f2" swAng="f3"/>
              </a:path>
            </a:pathLst>
          </a:custGeom>
          <a:noFill/>
          <a:ln w="38103">
            <a:solidFill>
              <a:srgbClr val="C0504D"/>
            </a:solidFill>
            <a:prstDash val="solid"/>
            <a:miter/>
          </a:ln>
          <a:effectLst>
            <a:outerShdw dist="22997" dir="5400000" algn="tl">
              <a:srgbClr val="000000">
                <a:alpha val="35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000000"/>
              </a:solidFill>
              <a:uFillTx/>
              <a:latin typeface="Calibri"/>
            </a:endParaRPr>
          </a:p>
        </p:txBody>
      </p:sp>
      <p:sp>
        <p:nvSpPr>
          <p:cNvPr id="34" name="35 Cerrar llave"/>
          <p:cNvSpPr/>
          <p:nvPr/>
        </p:nvSpPr>
        <p:spPr>
          <a:xfrm>
            <a:off x="5266715" y="3477911"/>
            <a:ext cx="225710" cy="729938"/>
          </a:xfrm>
          <a:custGeom>
            <a:avLst>
              <a:gd name="f12" fmla="val 8333"/>
              <a:gd name="f13" fmla="val 50000"/>
            </a:avLst>
            <a:gdLst>
              <a:gd name="f2" fmla="val 10800000"/>
              <a:gd name="f3" fmla="val 5400000"/>
              <a:gd name="f4" fmla="val 16200000"/>
              <a:gd name="f5" fmla="val 180"/>
              <a:gd name="f6" fmla="val w"/>
              <a:gd name="f7" fmla="val h"/>
              <a:gd name="f8" fmla="val ss"/>
              <a:gd name="f9" fmla="val 0"/>
              <a:gd name="f10" fmla="*/ 5419351 1 1725033"/>
              <a:gd name="f11" fmla="+- 0 0 5400000"/>
              <a:gd name="f12" fmla="val 8333"/>
              <a:gd name="f13" fmla="val 50000"/>
              <a:gd name="f14" fmla="+- 0 0 -180"/>
              <a:gd name="f15" fmla="+- 0 0 -270"/>
              <a:gd name="f16" fmla="+- 0 0 -360"/>
              <a:gd name="f17" fmla="abs f6"/>
              <a:gd name="f18" fmla="abs f7"/>
              <a:gd name="f19" fmla="abs f8"/>
              <a:gd name="f20" fmla="val f9"/>
              <a:gd name="f21" fmla="val f13"/>
              <a:gd name="f22" fmla="val f12"/>
              <a:gd name="f23" fmla="+- 2700000 f3 0"/>
              <a:gd name="f24" fmla="*/ f14 f2 1"/>
              <a:gd name="f25" fmla="*/ f15 f2 1"/>
              <a:gd name="f26" fmla="*/ f16 f2 1"/>
              <a:gd name="f27" fmla="?: f17 f6 1"/>
              <a:gd name="f28" fmla="?: f18 f7 1"/>
              <a:gd name="f29" fmla="?: f19 f8 1"/>
              <a:gd name="f30" fmla="*/ f23 f10 1"/>
              <a:gd name="f31" fmla="*/ f24 1 f5"/>
              <a:gd name="f32" fmla="*/ f25 1 f5"/>
              <a:gd name="f33" fmla="*/ f26 1 f5"/>
              <a:gd name="f34" fmla="*/ f27 1 21600"/>
              <a:gd name="f35" fmla="*/ f28 1 21600"/>
              <a:gd name="f36" fmla="*/ 21600 f27 1"/>
              <a:gd name="f37" fmla="*/ 21600 f28 1"/>
              <a:gd name="f38" fmla="*/ f30 1 f2"/>
              <a:gd name="f39" fmla="+- f31 0 f3"/>
              <a:gd name="f40" fmla="+- f32 0 f3"/>
              <a:gd name="f41" fmla="+- f33 0 f3"/>
              <a:gd name="f42" fmla="min f35 f34"/>
              <a:gd name="f43" fmla="*/ f36 1 f29"/>
              <a:gd name="f44" fmla="*/ f37 1 f29"/>
              <a:gd name="f45" fmla="+- 0 0 f38"/>
              <a:gd name="f46" fmla="val f43"/>
              <a:gd name="f47" fmla="val f44"/>
              <a:gd name="f48" fmla="+- 0 0 f45"/>
              <a:gd name="f49" fmla="*/ f20 f42 1"/>
              <a:gd name="f50" fmla="+- f47 0 f20"/>
              <a:gd name="f51" fmla="+- f46 0 f20"/>
              <a:gd name="f52" fmla="*/ f48 f2 1"/>
              <a:gd name="f53" fmla="*/ f46 f42 1"/>
              <a:gd name="f54" fmla="*/ f47 f42 1"/>
              <a:gd name="f55" fmla="*/ f51 1 2"/>
              <a:gd name="f56" fmla="min f51 f50"/>
              <a:gd name="f57" fmla="*/ f50 f21 1"/>
              <a:gd name="f58" fmla="*/ f52 1 f10"/>
              <a:gd name="f59" fmla="+- f20 f55 0"/>
              <a:gd name="f60" fmla="*/ f56 f22 1"/>
              <a:gd name="f61" fmla="*/ f57 1 100000"/>
              <a:gd name="f62" fmla="+- f58 0 f3"/>
              <a:gd name="f63" fmla="*/ f55 f42 1"/>
              <a:gd name="f64" fmla="*/ f60 1 100000"/>
              <a:gd name="f65" fmla="cos 1 f62"/>
              <a:gd name="f66" fmla="sin 1 f62"/>
              <a:gd name="f67" fmla="*/ f59 f42 1"/>
              <a:gd name="f68" fmla="*/ f61 f42 1"/>
              <a:gd name="f69" fmla="+- f61 0 f64"/>
              <a:gd name="f70" fmla="+- f47 0 f64"/>
              <a:gd name="f71" fmla="+- 0 0 f65"/>
              <a:gd name="f72" fmla="+- 0 0 f66"/>
              <a:gd name="f73" fmla="*/ f64 f42 1"/>
              <a:gd name="f74" fmla="+- 0 0 f71"/>
              <a:gd name="f75" fmla="+- 0 0 f72"/>
              <a:gd name="f76" fmla="*/ f69 f42 1"/>
              <a:gd name="f77" fmla="*/ f70 f42 1"/>
              <a:gd name="f78" fmla="*/ f74 f55 1"/>
              <a:gd name="f79" fmla="*/ f75 f64 1"/>
              <a:gd name="f80" fmla="+- f20 f78 0"/>
              <a:gd name="f81" fmla="+- f64 0 f79"/>
              <a:gd name="f82" fmla="+- f47 f79 0"/>
              <a:gd name="f83" fmla="+- f82 0 f64"/>
              <a:gd name="f84" fmla="*/ f81 f42 1"/>
              <a:gd name="f85" fmla="*/ f80 f42 1"/>
              <a:gd name="f86" fmla="*/ f83 f42 1"/>
            </a:gdLst>
            <a:ahLst/>
            <a:cxnLst>
              <a:cxn ang="3cd4">
                <a:pos x="hc" y="t"/>
              </a:cxn>
              <a:cxn ang="0">
                <a:pos x="r" y="vc"/>
              </a:cxn>
              <a:cxn ang="cd4">
                <a:pos x="hc" y="b"/>
              </a:cxn>
              <a:cxn ang="cd2">
                <a:pos x="l" y="vc"/>
              </a:cxn>
              <a:cxn ang="f39">
                <a:pos x="f49" y="f49"/>
              </a:cxn>
              <a:cxn ang="f40">
                <a:pos x="f53" y="f68"/>
              </a:cxn>
              <a:cxn ang="f41">
                <a:pos x="f49" y="f54"/>
              </a:cxn>
            </a:cxnLst>
            <a:rect l="f49" t="f84" r="f85" b="f86"/>
            <a:pathLst>
              <a:path stroke="0">
                <a:moveTo>
                  <a:pt x="f49" y="f49"/>
                </a:moveTo>
                <a:arcTo wR="f63" hR="f73" stAng="f4" swAng="f3"/>
                <a:lnTo>
                  <a:pt x="f67" y="f76"/>
                </a:lnTo>
                <a:arcTo wR="f63" hR="f73" stAng="f2" swAng="f11"/>
                <a:arcTo wR="f63" hR="f73" stAng="f4" swAng="f11"/>
                <a:lnTo>
                  <a:pt x="f67" y="f77"/>
                </a:lnTo>
                <a:arcTo wR="f63" hR="f73" stAng="f9" swAng="f3"/>
                <a:close/>
              </a:path>
              <a:path fill="none">
                <a:moveTo>
                  <a:pt x="f49" y="f49"/>
                </a:moveTo>
                <a:arcTo wR="f63" hR="f73" stAng="f4" swAng="f3"/>
                <a:lnTo>
                  <a:pt x="f67" y="f76"/>
                </a:lnTo>
                <a:arcTo wR="f63" hR="f73" stAng="f2" swAng="f11"/>
                <a:arcTo wR="f63" hR="f73" stAng="f4" swAng="f11"/>
                <a:lnTo>
                  <a:pt x="f67" y="f77"/>
                </a:lnTo>
                <a:arcTo wR="f63" hR="f73" stAng="f9" swAng="f3"/>
              </a:path>
            </a:pathLst>
          </a:custGeom>
          <a:noFill/>
          <a:ln w="38103">
            <a:solidFill>
              <a:srgbClr val="C0504D"/>
            </a:solidFill>
            <a:prstDash val="solid"/>
            <a:miter/>
          </a:ln>
          <a:effectLst>
            <a:outerShdw dist="22997" dir="5400000" algn="tl">
              <a:srgbClr val="000000">
                <a:alpha val="35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000000"/>
              </a:solidFill>
              <a:uFillTx/>
              <a:latin typeface="Calibri"/>
            </a:endParaRPr>
          </a:p>
        </p:txBody>
      </p:sp>
      <p:sp>
        <p:nvSpPr>
          <p:cNvPr id="35" name="3 Flecha derecha"/>
          <p:cNvSpPr/>
          <p:nvPr/>
        </p:nvSpPr>
        <p:spPr>
          <a:xfrm>
            <a:off x="6489688" y="5939631"/>
            <a:ext cx="2188762" cy="713067"/>
          </a:xfrm>
          <a:custGeom>
            <a:avLst>
              <a:gd name="f0" fmla="val 18082"/>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4F81BD"/>
          </a:solidFill>
          <a:ln w="25402">
            <a:solidFill>
              <a:srgbClr val="385D8A"/>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alibri"/>
            </a:endParaRPr>
          </a:p>
        </p:txBody>
      </p:sp>
      <p:sp>
        <p:nvSpPr>
          <p:cNvPr id="36" name="37 CuadroTexto"/>
          <p:cNvSpPr txBox="1"/>
          <p:nvPr/>
        </p:nvSpPr>
        <p:spPr>
          <a:xfrm>
            <a:off x="6588224" y="6070463"/>
            <a:ext cx="2090226" cy="45140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s-PE" sz="1200" b="0" i="0" u="none" strike="noStrike" kern="1200" cap="none" spc="0" baseline="0" dirty="0">
                <a:uFillTx/>
                <a:latin typeface="Calibri"/>
              </a:rPr>
              <a:t>Lectoría final a cargo de CIES, del 11 al 21 de setiembre</a:t>
            </a:r>
            <a:endParaRPr lang="es-PE" sz="1400" b="0" i="0" u="none" strike="noStrike" kern="1200" cap="none" spc="0" baseline="0" dirty="0">
              <a:uFillTx/>
              <a:latin typeface="Calibri"/>
            </a:endParaRPr>
          </a:p>
        </p:txBody>
      </p:sp>
      <p:sp>
        <p:nvSpPr>
          <p:cNvPr id="37" name="41 Flecha derecha"/>
          <p:cNvSpPr/>
          <p:nvPr/>
        </p:nvSpPr>
        <p:spPr>
          <a:xfrm>
            <a:off x="2329333" y="5956301"/>
            <a:ext cx="2397849" cy="713067"/>
          </a:xfrm>
          <a:custGeom>
            <a:avLst>
              <a:gd name="f0" fmla="val 1838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4F81BD"/>
          </a:solidFill>
          <a:ln w="25402">
            <a:solidFill>
              <a:srgbClr val="385D8A"/>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alibri"/>
            </a:endParaRPr>
          </a:p>
        </p:txBody>
      </p:sp>
      <p:sp>
        <p:nvSpPr>
          <p:cNvPr id="38" name="40 CuadroTexto"/>
          <p:cNvSpPr txBox="1"/>
          <p:nvPr/>
        </p:nvSpPr>
        <p:spPr>
          <a:xfrm>
            <a:off x="2329333" y="6097575"/>
            <a:ext cx="2334225" cy="45140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s-PE" sz="1200" b="0" i="0" u="none" strike="noStrike" kern="1200" cap="none" spc="0" baseline="0" dirty="0">
                <a:uFillTx/>
                <a:latin typeface="Calibri"/>
              </a:rPr>
              <a:t>Lectoría parcial a cargo de CIES,</a:t>
            </a:r>
          </a:p>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s-PE" sz="1200" b="0" i="0" u="none" strike="noStrike" kern="1200" cap="none" spc="0" baseline="0" dirty="0">
                <a:uFillTx/>
                <a:latin typeface="Calibri"/>
              </a:rPr>
              <a:t>10 a 20 de Julio</a:t>
            </a:r>
            <a:endParaRPr lang="es-PE" sz="1400" b="0" i="0" u="none" strike="noStrike" kern="1200" cap="none" spc="0" baseline="0" dirty="0">
              <a:uFillTx/>
              <a:latin typeface="Calibri"/>
            </a:endParaRPr>
          </a:p>
        </p:txBody>
      </p:sp>
      <p:pic>
        <p:nvPicPr>
          <p:cNvPr id="39" name="Picture 6" descr="C:\Users\jsanchezb\Desktop\verde.png"/>
          <p:cNvPicPr>
            <a:picLocks noChangeAspect="1"/>
          </p:cNvPicPr>
          <p:nvPr/>
        </p:nvPicPr>
        <p:blipFill>
          <a:blip r:embed="rId5"/>
          <a:srcRect l="10279" t="14190" r="13785" b="22717"/>
          <a:stretch>
            <a:fillRect/>
          </a:stretch>
        </p:blipFill>
        <p:spPr>
          <a:xfrm flipH="1">
            <a:off x="7092278" y="2289977"/>
            <a:ext cx="2239173" cy="1381585"/>
          </a:xfrm>
          <a:prstGeom prst="rect">
            <a:avLst/>
          </a:prstGeom>
          <a:noFill/>
          <a:ln>
            <a:noFill/>
          </a:ln>
        </p:spPr>
      </p:pic>
      <p:sp>
        <p:nvSpPr>
          <p:cNvPr id="40" name="43 CuadroTexto"/>
          <p:cNvSpPr txBox="1"/>
          <p:nvPr/>
        </p:nvSpPr>
        <p:spPr>
          <a:xfrm>
            <a:off x="7179256" y="2515285"/>
            <a:ext cx="2019690" cy="63094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s-PE" sz="1200" b="1" i="0" u="none" strike="noStrike" kern="1200" cap="none" spc="0" baseline="0" dirty="0">
                <a:uFillTx/>
                <a:latin typeface="Calibri"/>
              </a:rPr>
              <a:t>Presentación Pública en Oropesa: Hasta el jueves 15 de octubre de 2015</a:t>
            </a:r>
          </a:p>
        </p:txBody>
      </p:sp>
      <p:sp>
        <p:nvSpPr>
          <p:cNvPr id="41" name="44 CuadroTexto"/>
          <p:cNvSpPr txBox="1"/>
          <p:nvPr/>
        </p:nvSpPr>
        <p:spPr>
          <a:xfrm>
            <a:off x="5664241" y="3557180"/>
            <a:ext cx="1446096" cy="2862318"/>
          </a:xfrm>
          <a:prstGeom prst="rect">
            <a:avLst/>
          </a:prstGeom>
          <a:noFill/>
          <a:ln>
            <a:noFill/>
          </a:ln>
        </p:spPr>
        <p:txBody>
          <a:bodyPr vert="horz" wrap="square" lIns="91440" tIns="45720" rIns="91440" bIns="45720" anchor="t" anchorCtr="0" compatLnSpc="1">
            <a:spAutoFit/>
          </a:bodyPr>
          <a:lstStyle/>
          <a:p>
            <a:pPr marL="171450" marR="0" lvl="0" indent="-171450" algn="l" defTabSz="914400" rtl="0" fontAlgn="auto" hangingPunct="1">
              <a:lnSpc>
                <a:spcPts val="18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es-ES" sz="1100" b="0" i="0" u="none" strike="noStrike" kern="1200" cap="none" spc="0" baseline="0" dirty="0">
                <a:solidFill>
                  <a:srgbClr val="000000"/>
                </a:solidFill>
                <a:uFillTx/>
                <a:latin typeface="Calibri"/>
              </a:rPr>
              <a:t>Índice, resumen, introducción, metodología, desarrollo de capítulos</a:t>
            </a:r>
          </a:p>
          <a:p>
            <a:pPr marL="171450" marR="0" lvl="0" indent="-171450" algn="just" defTabSz="914400" rtl="0" fontAlgn="auto" hangingPunct="1">
              <a:lnSpc>
                <a:spcPts val="18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es-ES" sz="1100" b="0" i="0" u="none" strike="noStrike" kern="1200" cap="none" spc="0" baseline="0" dirty="0">
                <a:solidFill>
                  <a:srgbClr val="000000"/>
                </a:solidFill>
                <a:uFillTx/>
                <a:latin typeface="Calibri"/>
              </a:rPr>
              <a:t>Propuestas de política: Acciones a ejecutar</a:t>
            </a:r>
          </a:p>
          <a:p>
            <a:pPr marL="171450" marR="0" lvl="0" indent="-171450" algn="just" defTabSz="914400" rtl="0" fontAlgn="auto" hangingPunct="1">
              <a:lnSpc>
                <a:spcPts val="18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es-ES" sz="1100" b="0" i="0" u="none" strike="noStrike" kern="1200" cap="none" spc="0" baseline="0" dirty="0">
                <a:solidFill>
                  <a:srgbClr val="000000"/>
                </a:solidFill>
                <a:uFillTx/>
                <a:latin typeface="Calibri"/>
              </a:rPr>
              <a:t>Conclusiones, recomendaciones, bibliografía, anexos.</a:t>
            </a:r>
          </a:p>
        </p:txBody>
      </p:sp>
      <p:sp>
        <p:nvSpPr>
          <p:cNvPr id="42" name="Elipse 41"/>
          <p:cNvSpPr/>
          <p:nvPr/>
        </p:nvSpPr>
        <p:spPr>
          <a:xfrm>
            <a:off x="1725253" y="1188829"/>
            <a:ext cx="2585513" cy="200232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821005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28 Título"/>
          <p:cNvSpPr txBox="1">
            <a:spLocks noGrp="1"/>
          </p:cNvSpPr>
          <p:nvPr>
            <p:ph type="ctrTitle"/>
          </p:nvPr>
        </p:nvSpPr>
        <p:spPr>
          <a:xfrm>
            <a:off x="785789" y="2500307"/>
            <a:ext cx="7772400" cy="2071701"/>
          </a:xfrm>
          <a:prstGeom prst="rect">
            <a:avLst/>
          </a:prstGeom>
          <a:noFill/>
          <a:ln>
            <a:noFill/>
          </a:ln>
        </p:spPr>
        <p:txBody>
          <a:bodyPr vert="horz" wrap="square" lIns="91440" tIns="45720" rIns="91440" bIns="45720" anchor="ctr" anchorCtr="1" compatLnSpc="1"/>
          <a:lstStyle/>
          <a:p>
            <a:pPr lvl="0"/>
            <a:r>
              <a:rPr lang="es-PE" sz="4000" dirty="0">
                <a:latin typeface="Calibri"/>
              </a:rPr>
              <a:t/>
            </a:r>
            <a:br>
              <a:rPr lang="es-PE" sz="4000" dirty="0">
                <a:latin typeface="Calibri"/>
              </a:rPr>
            </a:br>
            <a:r>
              <a:rPr lang="es-PE" sz="4000" dirty="0">
                <a:latin typeface="Calibri"/>
              </a:rPr>
              <a:t>¡ Gracias!</a:t>
            </a:r>
          </a:p>
        </p:txBody>
      </p:sp>
      <p:pic>
        <p:nvPicPr>
          <p:cNvPr id="3" name="3 Imagen" descr="image003.jpg"/>
          <p:cNvPicPr>
            <a:picLocks noChangeAspect="1"/>
          </p:cNvPicPr>
          <p:nvPr/>
        </p:nvPicPr>
        <p:blipFill>
          <a:blip r:embed="rId3"/>
          <a:srcRect/>
          <a:stretch>
            <a:fillRect/>
          </a:stretch>
        </p:blipFill>
        <p:spPr>
          <a:xfrm>
            <a:off x="888705" y="5870475"/>
            <a:ext cx="2243142" cy="468309"/>
          </a:xfrm>
          <a:prstGeom prst="rect">
            <a:avLst/>
          </a:prstGeom>
          <a:noFill/>
          <a:ln>
            <a:noFill/>
          </a:ln>
        </p:spPr>
      </p:pic>
      <p:sp>
        <p:nvSpPr>
          <p:cNvPr id="4" name="13 CuadroTexto"/>
          <p:cNvSpPr txBox="1"/>
          <p:nvPr/>
        </p:nvSpPr>
        <p:spPr>
          <a:xfrm>
            <a:off x="3155630" y="5618192"/>
            <a:ext cx="1785932" cy="274640"/>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1200" b="1" i="0" u="none" strike="noStrike" kern="1200" cap="none" spc="0" baseline="0">
                <a:solidFill>
                  <a:srgbClr val="000000"/>
                </a:solidFill>
                <a:uFillTx/>
                <a:latin typeface="Candara" pitchFamily="16"/>
              </a:rPr>
              <a:t>Con la participación de:</a:t>
            </a:r>
          </a:p>
        </p:txBody>
      </p:sp>
      <p:pic>
        <p:nvPicPr>
          <p:cNvPr id="5" name="0 Imagen" descr="Logo CTB + Definición - JPG.jpg"/>
          <p:cNvPicPr>
            <a:picLocks noChangeAspect="1"/>
          </p:cNvPicPr>
          <p:nvPr/>
        </p:nvPicPr>
        <p:blipFill>
          <a:blip r:embed="rId4"/>
          <a:srcRect/>
          <a:stretch>
            <a:fillRect/>
          </a:stretch>
        </p:blipFill>
        <p:spPr>
          <a:xfrm>
            <a:off x="4644009" y="5876748"/>
            <a:ext cx="1419221" cy="468309"/>
          </a:xfrm>
          <a:prstGeom prst="rect">
            <a:avLst/>
          </a:prstGeom>
          <a:noFill/>
          <a:ln>
            <a:noFill/>
          </a:ln>
        </p:spPr>
      </p:pic>
      <p:pic>
        <p:nvPicPr>
          <p:cNvPr id="6" name="irc_mi" descr="https://twimg0-a.akamaihd.net/profile_images/2600190447/LOGO.jpg"/>
          <p:cNvPicPr>
            <a:picLocks noChangeAspect="1"/>
          </p:cNvPicPr>
          <p:nvPr/>
        </p:nvPicPr>
        <p:blipFill>
          <a:blip r:embed="rId5"/>
          <a:srcRect t="27217" b="38226"/>
          <a:stretch>
            <a:fillRect/>
          </a:stretch>
        </p:blipFill>
        <p:spPr>
          <a:xfrm>
            <a:off x="3275856" y="5913013"/>
            <a:ext cx="1393829" cy="468309"/>
          </a:xfrm>
          <a:prstGeom prst="rect">
            <a:avLst/>
          </a:prstGeom>
          <a:noFill/>
          <a:ln>
            <a:noFill/>
          </a:ln>
        </p:spPr>
      </p:pic>
      <p:sp>
        <p:nvSpPr>
          <p:cNvPr id="7" name="16 CuadroTexto"/>
          <p:cNvSpPr txBox="1"/>
          <p:nvPr/>
        </p:nvSpPr>
        <p:spPr>
          <a:xfrm>
            <a:off x="6063230" y="5371688"/>
            <a:ext cx="1785942" cy="274640"/>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1200" b="1" i="0" u="none" strike="noStrike" kern="1200" cap="none" spc="0" baseline="0">
                <a:solidFill>
                  <a:srgbClr val="000000"/>
                </a:solidFill>
                <a:uFillTx/>
                <a:latin typeface="Candara" pitchFamily="16"/>
              </a:rPr>
              <a:t>Operado por:</a:t>
            </a:r>
          </a:p>
        </p:txBody>
      </p:sp>
      <p:pic>
        <p:nvPicPr>
          <p:cNvPr id="8" name="17 Imagen" descr="CIES"/>
          <p:cNvPicPr>
            <a:picLocks noChangeAspect="1"/>
          </p:cNvPicPr>
          <p:nvPr/>
        </p:nvPicPr>
        <p:blipFill>
          <a:blip r:embed="rId6"/>
          <a:srcRect/>
          <a:stretch>
            <a:fillRect/>
          </a:stretch>
        </p:blipFill>
        <p:spPr>
          <a:xfrm>
            <a:off x="6228179" y="5749262"/>
            <a:ext cx="2665997" cy="589531"/>
          </a:xfrm>
          <a:prstGeom prst="rect">
            <a:avLst/>
          </a:prstGeom>
          <a:noFill/>
          <a:ln>
            <a:noFill/>
          </a:ln>
        </p:spPr>
      </p:pic>
      <p:sp>
        <p:nvSpPr>
          <p:cNvPr id="9" name="11 CuadroTexto"/>
          <p:cNvSpPr txBox="1"/>
          <p:nvPr/>
        </p:nvSpPr>
        <p:spPr>
          <a:xfrm>
            <a:off x="35497" y="5618192"/>
            <a:ext cx="1643067" cy="274640"/>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1200" b="1" i="0" u="none" strike="noStrike" kern="1200" cap="none" spc="0" baseline="0">
                <a:solidFill>
                  <a:srgbClr val="000000"/>
                </a:solidFill>
                <a:uFillTx/>
                <a:latin typeface="Candara" pitchFamily="16"/>
              </a:rPr>
              <a:t>Financiado por:</a:t>
            </a:r>
          </a:p>
        </p:txBody>
      </p:sp>
      <p:pic>
        <p:nvPicPr>
          <p:cNvPr id="10" name="Imagen 32"/>
          <p:cNvPicPr>
            <a:picLocks noChangeAspect="1"/>
          </p:cNvPicPr>
          <p:nvPr/>
        </p:nvPicPr>
        <p:blipFill>
          <a:blip r:embed="rId7"/>
          <a:srcRect l="12201" t="13710" r="12201" b="13710"/>
          <a:stretch>
            <a:fillRect/>
          </a:stretch>
        </p:blipFill>
        <p:spPr>
          <a:xfrm>
            <a:off x="287587" y="5841324"/>
            <a:ext cx="539998" cy="539998"/>
          </a:xfrm>
          <a:prstGeom prst="rect">
            <a:avLst/>
          </a:prstGeom>
          <a:noFill/>
          <a:ln>
            <a:noFill/>
          </a:ln>
        </p:spPr>
      </p:pic>
      <p:pic>
        <p:nvPicPr>
          <p:cNvPr id="12" name="0 Imagen"/>
          <p:cNvPicPr/>
          <p:nvPr/>
        </p:nvPicPr>
        <p:blipFill rotWithShape="1">
          <a:blip r:embed="rId8" cstate="print">
            <a:extLst>
              <a:ext uri="{28A0092B-C50C-407E-A947-70E740481C1C}">
                <a14:useLocalDpi xmlns:a14="http://schemas.microsoft.com/office/drawing/2010/main" val="0"/>
              </a:ext>
            </a:extLst>
          </a:blip>
          <a:srcRect t="33635" b="30018"/>
          <a:stretch/>
        </p:blipFill>
        <p:spPr bwMode="auto">
          <a:xfrm>
            <a:off x="2843808" y="1772816"/>
            <a:ext cx="3528392" cy="158417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1 Título"/>
          <p:cNvSpPr txBox="1">
            <a:spLocks noGrp="1"/>
          </p:cNvSpPr>
          <p:nvPr>
            <p:ph type="title"/>
          </p:nvPr>
        </p:nvSpPr>
        <p:spPr>
          <a:xfrm>
            <a:off x="323523" y="903856"/>
            <a:ext cx="8496943" cy="580927"/>
          </a:xfrm>
          <a:prstGeom prst="rect">
            <a:avLst/>
          </a:prstGeom>
          <a:noFill/>
          <a:ln>
            <a:noFill/>
          </a:ln>
        </p:spPr>
        <p:txBody>
          <a:bodyPr vert="horz" wrap="square" lIns="91440" tIns="45720" rIns="91440" bIns="45720" anchor="ctr" anchorCtr="1" compatLnSpc="1"/>
          <a:lstStyle/>
          <a:p>
            <a:pPr lvl="0"/>
            <a:r>
              <a:rPr lang="es-PE" dirty="0" smtClean="0"/>
              <a:t>Anexo: Recorrido </a:t>
            </a:r>
            <a:r>
              <a:rPr lang="es-PE" dirty="0"/>
              <a:t>una vez en Oropesa</a:t>
            </a:r>
          </a:p>
        </p:txBody>
      </p:sp>
      <p:pic>
        <p:nvPicPr>
          <p:cNvPr id="3" name="1 Imagen"/>
          <p:cNvPicPr>
            <a:picLocks noChangeAspect="1"/>
          </p:cNvPicPr>
          <p:nvPr/>
        </p:nvPicPr>
        <p:blipFill>
          <a:blip r:embed="rId3"/>
          <a:srcRect l="19036" t="38813" r="48990" b="24469"/>
          <a:stretch>
            <a:fillRect/>
          </a:stretch>
        </p:blipFill>
        <p:spPr>
          <a:xfrm>
            <a:off x="1691676" y="1628802"/>
            <a:ext cx="6040974" cy="390028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1 Título"/>
          <p:cNvSpPr txBox="1">
            <a:spLocks noGrp="1"/>
          </p:cNvSpPr>
          <p:nvPr>
            <p:ph type="title"/>
          </p:nvPr>
        </p:nvSpPr>
        <p:spPr>
          <a:xfrm>
            <a:off x="3995936" y="116632"/>
            <a:ext cx="4896543" cy="720080"/>
          </a:xfrm>
          <a:prstGeom prst="rect">
            <a:avLst/>
          </a:prstGeom>
          <a:noFill/>
          <a:ln>
            <a:noFill/>
          </a:ln>
        </p:spPr>
        <p:txBody>
          <a:bodyPr vert="horz" wrap="square" lIns="91440" tIns="45720" rIns="91440" bIns="45720" anchor="ctr" anchorCtr="1" compatLnSpc="1"/>
          <a:lstStyle/>
          <a:p>
            <a:pPr lvl="0"/>
            <a:r>
              <a:rPr lang="es-PE" sz="2400" dirty="0"/>
              <a:t>DISTRIBUCIÓN DE </a:t>
            </a:r>
            <a:r>
              <a:rPr lang="es-PE" sz="2400" dirty="0" smtClean="0"/>
              <a:t>RESPONSABILIDADES </a:t>
            </a:r>
            <a:endParaRPr lang="es-PE" sz="2400" dirty="0"/>
          </a:p>
        </p:txBody>
      </p:sp>
      <p:sp>
        <p:nvSpPr>
          <p:cNvPr id="5" name="4 Rectángulo"/>
          <p:cNvSpPr/>
          <p:nvPr/>
        </p:nvSpPr>
        <p:spPr>
          <a:xfrm>
            <a:off x="227509" y="836712"/>
            <a:ext cx="8640959" cy="5632311"/>
          </a:xfrm>
          <a:prstGeom prst="rect">
            <a:avLst/>
          </a:prstGeom>
        </p:spPr>
        <p:txBody>
          <a:bodyPr wrap="square" anchor="ctr">
            <a:spAutoFit/>
          </a:bodyPr>
          <a:lstStyle/>
          <a:p>
            <a:pPr marL="342900" lvl="0" indent="-342900" algn="just">
              <a:buAutoNum type="arabicPeriod"/>
            </a:pPr>
            <a:r>
              <a:rPr lang="es-PE" sz="1500" b="1" dirty="0" smtClean="0">
                <a:latin typeface="Meiryo" pitchFamily="34" charset="-128"/>
                <a:ea typeface="Meiryo" pitchFamily="34" charset="-128"/>
                <a:cs typeface="Meiryo" pitchFamily="34" charset="-128"/>
              </a:rPr>
              <a:t>Consultor Líder: </a:t>
            </a:r>
            <a:r>
              <a:rPr lang="es-PE" sz="1500" u="sng" dirty="0">
                <a:latin typeface="Meiryo" pitchFamily="34" charset="-128"/>
                <a:ea typeface="Meiryo" pitchFamily="34" charset="-128"/>
                <a:cs typeface="Meiryo" pitchFamily="34" charset="-128"/>
              </a:rPr>
              <a:t>Ing. Agrónomo Wilfredo Fernández</a:t>
            </a:r>
            <a:r>
              <a:rPr lang="es-PE" sz="1500" dirty="0" smtClean="0">
                <a:latin typeface="Meiryo" pitchFamily="34" charset="-128"/>
                <a:ea typeface="Meiryo" pitchFamily="34" charset="-128"/>
                <a:cs typeface="Meiryo" pitchFamily="34" charset="-128"/>
              </a:rPr>
              <a:t>. Líder del estudio.</a:t>
            </a:r>
          </a:p>
          <a:p>
            <a:pPr lvl="0" algn="just"/>
            <a:r>
              <a:rPr lang="es-PE" sz="1500" dirty="0" smtClean="0">
                <a:latin typeface="Meiryo" pitchFamily="34" charset="-128"/>
                <a:ea typeface="Meiryo" pitchFamily="34" charset="-128"/>
                <a:cs typeface="Meiryo" pitchFamily="34" charset="-128"/>
              </a:rPr>
              <a:t>Ingeniero Agrónomo con estudios de Maestría de Gestión Ambiental y Desarrollo, con 25 años de experiencia profesional. Especialista en Ordenamiento y Planificación Territorial y Diagnósticos y Líneas de Base productivas y pecuarias.</a:t>
            </a:r>
          </a:p>
          <a:p>
            <a:pPr lvl="0" algn="just"/>
            <a:endParaRPr lang="es-PE" sz="1100" b="1" dirty="0" smtClean="0">
              <a:latin typeface="Meiryo" pitchFamily="34" charset="-128"/>
              <a:ea typeface="Meiryo" pitchFamily="34" charset="-128"/>
              <a:cs typeface="Meiryo" pitchFamily="34" charset="-128"/>
            </a:endParaRPr>
          </a:p>
          <a:p>
            <a:pPr lvl="0" algn="just"/>
            <a:r>
              <a:rPr lang="es-PE" sz="1500" b="1" dirty="0" smtClean="0">
                <a:latin typeface="Meiryo" pitchFamily="34" charset="-128"/>
                <a:ea typeface="Meiryo" pitchFamily="34" charset="-128"/>
                <a:cs typeface="Meiryo" pitchFamily="34" charset="-128"/>
              </a:rPr>
              <a:t>2. Consultora </a:t>
            </a:r>
            <a:r>
              <a:rPr lang="es-PE" sz="1500" b="1" dirty="0">
                <a:latin typeface="Meiryo" pitchFamily="34" charset="-128"/>
                <a:ea typeface="Meiryo" pitchFamily="34" charset="-128"/>
                <a:cs typeface="Meiryo" pitchFamily="34" charset="-128"/>
              </a:rPr>
              <a:t>adjunta y coordinadora local</a:t>
            </a:r>
            <a:r>
              <a:rPr lang="es-PE" sz="1500" dirty="0">
                <a:latin typeface="Meiryo" pitchFamily="34" charset="-128"/>
                <a:ea typeface="Meiryo" pitchFamily="34" charset="-128"/>
                <a:cs typeface="Meiryo" pitchFamily="34" charset="-128"/>
              </a:rPr>
              <a:t>: </a:t>
            </a:r>
            <a:r>
              <a:rPr lang="es-PE" sz="1500" u="sng" dirty="0">
                <a:latin typeface="Meiryo" pitchFamily="34" charset="-128"/>
                <a:ea typeface="Meiryo" pitchFamily="34" charset="-128"/>
                <a:cs typeface="Meiryo" pitchFamily="34" charset="-128"/>
              </a:rPr>
              <a:t>Ing. Zootecnista Martha </a:t>
            </a:r>
            <a:r>
              <a:rPr lang="es-PE" sz="1500" u="sng" dirty="0" smtClean="0">
                <a:latin typeface="Meiryo" pitchFamily="34" charset="-128"/>
                <a:ea typeface="Meiryo" pitchFamily="34" charset="-128"/>
                <a:cs typeface="Meiryo" pitchFamily="34" charset="-128"/>
              </a:rPr>
              <a:t>Huamán</a:t>
            </a:r>
            <a:r>
              <a:rPr lang="es-PE" sz="1500" dirty="0" smtClean="0">
                <a:latin typeface="Meiryo" pitchFamily="34" charset="-128"/>
                <a:ea typeface="Meiryo" pitchFamily="34" charset="-128"/>
                <a:cs typeface="Meiryo" pitchFamily="34" charset="-128"/>
              </a:rPr>
              <a:t>, </a:t>
            </a:r>
            <a:r>
              <a:rPr lang="es-PE" sz="1500" dirty="0">
                <a:latin typeface="Meiryo" pitchFamily="34" charset="-128"/>
                <a:ea typeface="Meiryo" pitchFamily="34" charset="-128"/>
                <a:cs typeface="Meiryo" pitchFamily="34" charset="-128"/>
              </a:rPr>
              <a:t>responsable de las facilidades logísticas necesarias para llevar a cabo el estudio</a:t>
            </a:r>
            <a:r>
              <a:rPr lang="es-PE" sz="1500" dirty="0" smtClean="0">
                <a:latin typeface="Meiryo" pitchFamily="34" charset="-128"/>
                <a:ea typeface="Meiryo" pitchFamily="34" charset="-128"/>
                <a:cs typeface="Meiryo" pitchFamily="34" charset="-128"/>
              </a:rPr>
              <a:t>; </a:t>
            </a:r>
            <a:r>
              <a:rPr lang="es-PE" sz="1500" dirty="0">
                <a:latin typeface="Meiryo" pitchFamily="34" charset="-128"/>
                <a:ea typeface="Meiryo" pitchFamily="34" charset="-128"/>
                <a:cs typeface="Meiryo" pitchFamily="34" charset="-128"/>
              </a:rPr>
              <a:t>nexo permanente entre el equipo </a:t>
            </a:r>
            <a:r>
              <a:rPr lang="es-PE" sz="1500" dirty="0" smtClean="0">
                <a:latin typeface="Meiryo" pitchFamily="34" charset="-128"/>
                <a:ea typeface="Meiryo" pitchFamily="34" charset="-128"/>
                <a:cs typeface="Meiryo" pitchFamily="34" charset="-128"/>
              </a:rPr>
              <a:t>y </a:t>
            </a:r>
            <a:r>
              <a:rPr lang="es-PE" sz="1500" dirty="0">
                <a:latin typeface="Meiryo" pitchFamily="34" charset="-128"/>
                <a:ea typeface="Meiryo" pitchFamily="34" charset="-128"/>
                <a:cs typeface="Meiryo" pitchFamily="34" charset="-128"/>
              </a:rPr>
              <a:t>la </a:t>
            </a:r>
            <a:r>
              <a:rPr lang="es-PE" sz="1500" dirty="0" smtClean="0">
                <a:latin typeface="Meiryo" pitchFamily="34" charset="-128"/>
                <a:ea typeface="Meiryo" pitchFamily="34" charset="-128"/>
                <a:cs typeface="Meiryo" pitchFamily="34" charset="-128"/>
              </a:rPr>
              <a:t>MDO.</a:t>
            </a:r>
          </a:p>
          <a:p>
            <a:pPr lvl="0" algn="just"/>
            <a:r>
              <a:rPr lang="es-PE" sz="1500" dirty="0" smtClean="0">
                <a:latin typeface="Meiryo" pitchFamily="34" charset="-128"/>
                <a:ea typeface="Meiryo" pitchFamily="34" charset="-128"/>
                <a:cs typeface="Meiryo" pitchFamily="34" charset="-128"/>
              </a:rPr>
              <a:t>Ingeniera Zootecnista con estudios de Maestría en Seguridad Alimentaria y Desarrollo Humano. Experiencia en Investigación Acción Participativa, metodologías de investigación cualitativa y en el sector pecuario. </a:t>
            </a:r>
          </a:p>
          <a:p>
            <a:pPr lvl="0" algn="just"/>
            <a:endParaRPr lang="es-PE" sz="1100" b="1" dirty="0">
              <a:latin typeface="Meiryo" pitchFamily="34" charset="-128"/>
              <a:ea typeface="Meiryo" pitchFamily="34" charset="-128"/>
              <a:cs typeface="Meiryo" pitchFamily="34" charset="-128"/>
            </a:endParaRPr>
          </a:p>
          <a:p>
            <a:pPr lvl="0" algn="just"/>
            <a:r>
              <a:rPr lang="es-PE" sz="1500" b="1" dirty="0" smtClean="0">
                <a:latin typeface="Meiryo" pitchFamily="34" charset="-128"/>
                <a:ea typeface="Meiryo" pitchFamily="34" charset="-128"/>
                <a:cs typeface="Meiryo" pitchFamily="34" charset="-128"/>
              </a:rPr>
              <a:t>3. Consultor </a:t>
            </a:r>
            <a:r>
              <a:rPr lang="es-PE" sz="1500" b="1" dirty="0">
                <a:latin typeface="Meiryo" pitchFamily="34" charset="-128"/>
                <a:ea typeface="Meiryo" pitchFamily="34" charset="-128"/>
                <a:cs typeface="Meiryo" pitchFamily="34" charset="-128"/>
              </a:rPr>
              <a:t>especialista en líneas de base, SIG y </a:t>
            </a:r>
            <a:r>
              <a:rPr lang="es-PE" sz="1500" b="1" dirty="0" smtClean="0">
                <a:latin typeface="Meiryo" pitchFamily="34" charset="-128"/>
                <a:ea typeface="Meiryo" pitchFamily="34" charset="-128"/>
                <a:cs typeface="Meiryo" pitchFamily="34" charset="-128"/>
              </a:rPr>
              <a:t>monitoreo: </a:t>
            </a:r>
            <a:r>
              <a:rPr lang="es-PE" sz="1500" u="sng" dirty="0" smtClean="0">
                <a:latin typeface="Meiryo" pitchFamily="34" charset="-128"/>
                <a:ea typeface="Meiryo" pitchFamily="34" charset="-128"/>
                <a:cs typeface="Meiryo" pitchFamily="34" charset="-128"/>
              </a:rPr>
              <a:t>Econ</a:t>
            </a:r>
            <a:r>
              <a:rPr lang="es-PE" sz="1500" u="sng" dirty="0">
                <a:latin typeface="Meiryo" pitchFamily="34" charset="-128"/>
                <a:ea typeface="Meiryo" pitchFamily="34" charset="-128"/>
                <a:cs typeface="Meiryo" pitchFamily="34" charset="-128"/>
              </a:rPr>
              <a:t>. César Del </a:t>
            </a:r>
            <a:r>
              <a:rPr lang="es-PE" sz="1500" u="sng" dirty="0" smtClean="0">
                <a:latin typeface="Meiryo" pitchFamily="34" charset="-128"/>
                <a:ea typeface="Meiryo" pitchFamily="34" charset="-128"/>
                <a:cs typeface="Meiryo" pitchFamily="34" charset="-128"/>
              </a:rPr>
              <a:t>Pozo</a:t>
            </a:r>
            <a:r>
              <a:rPr lang="es-PE" sz="1500" dirty="0" smtClean="0">
                <a:latin typeface="Meiryo" pitchFamily="34" charset="-128"/>
                <a:ea typeface="Meiryo" pitchFamily="34" charset="-128"/>
                <a:cs typeface="Meiryo" pitchFamily="34" charset="-128"/>
              </a:rPr>
              <a:t>, responsable </a:t>
            </a:r>
            <a:r>
              <a:rPr lang="es-PE" sz="1500" dirty="0">
                <a:latin typeface="Meiryo" pitchFamily="34" charset="-128"/>
                <a:ea typeface="Meiryo" pitchFamily="34" charset="-128"/>
                <a:cs typeface="Meiryo" pitchFamily="34" charset="-128"/>
              </a:rPr>
              <a:t>de la formulación de instrumentos de recojo de información, sistematización de los datos y análisis de los </a:t>
            </a:r>
            <a:r>
              <a:rPr lang="es-PE" sz="1500" dirty="0" smtClean="0">
                <a:latin typeface="Meiryo" pitchFamily="34" charset="-128"/>
                <a:ea typeface="Meiryo" pitchFamily="34" charset="-128"/>
                <a:cs typeface="Meiryo" pitchFamily="34" charset="-128"/>
              </a:rPr>
              <a:t>mismos.</a:t>
            </a:r>
          </a:p>
          <a:p>
            <a:pPr lvl="0" algn="just"/>
            <a:r>
              <a:rPr lang="es-PE" sz="1500" dirty="0" smtClean="0">
                <a:latin typeface="Meiryo" pitchFamily="34" charset="-128"/>
                <a:ea typeface="Meiryo" pitchFamily="34" charset="-128"/>
                <a:cs typeface="Meiryo" pitchFamily="34" charset="-128"/>
              </a:rPr>
              <a:t>Economista con estudios de Maestría en Gerencia Social. Especialista en investigación cuantitativa, diseño de instrumentos de recojo de información, líneas de base, sistemas de monitoreo y SIG.</a:t>
            </a:r>
            <a:endParaRPr lang="es-PE" sz="1500" dirty="0">
              <a:latin typeface="Meiryo" pitchFamily="34" charset="-128"/>
              <a:ea typeface="Meiryo" pitchFamily="34" charset="-128"/>
              <a:cs typeface="Meiryo" pitchFamily="34" charset="-128"/>
            </a:endParaRPr>
          </a:p>
          <a:p>
            <a:pPr lvl="0" algn="just"/>
            <a:endParaRPr lang="es-PE" sz="1100" b="1" dirty="0">
              <a:latin typeface="Meiryo" pitchFamily="34" charset="-128"/>
              <a:ea typeface="Meiryo" pitchFamily="34" charset="-128"/>
              <a:cs typeface="Meiryo" pitchFamily="34" charset="-128"/>
            </a:endParaRPr>
          </a:p>
          <a:p>
            <a:pPr lvl="0"/>
            <a:r>
              <a:rPr lang="es-PE" sz="1500" b="1" dirty="0" smtClean="0">
                <a:latin typeface="Meiryo" pitchFamily="34" charset="-128"/>
                <a:ea typeface="Meiryo" pitchFamily="34" charset="-128"/>
                <a:cs typeface="Meiryo" pitchFamily="34" charset="-128"/>
              </a:rPr>
              <a:t>4. Otros miembro del equipo: </a:t>
            </a:r>
          </a:p>
          <a:p>
            <a:pPr lvl="0"/>
            <a:r>
              <a:rPr lang="es-PE" sz="1500" u="sng" dirty="0" smtClean="0">
                <a:latin typeface="Meiryo" pitchFamily="34" charset="-128"/>
                <a:ea typeface="Meiryo" pitchFamily="34" charset="-128"/>
                <a:cs typeface="Meiryo" pitchFamily="34" charset="-128"/>
              </a:rPr>
              <a:t>Angélica </a:t>
            </a:r>
            <a:r>
              <a:rPr lang="es-PE" sz="1500" u="sng" dirty="0" err="1">
                <a:latin typeface="Meiryo" pitchFamily="34" charset="-128"/>
                <a:ea typeface="Meiryo" pitchFamily="34" charset="-128"/>
                <a:cs typeface="Meiryo" pitchFamily="34" charset="-128"/>
              </a:rPr>
              <a:t>Ccama</a:t>
            </a:r>
            <a:r>
              <a:rPr lang="es-PE" sz="1500" dirty="0">
                <a:latin typeface="Meiryo" pitchFamily="34" charset="-128"/>
                <a:ea typeface="Meiryo" pitchFamily="34" charset="-128"/>
                <a:cs typeface="Meiryo" pitchFamily="34" charset="-128"/>
              </a:rPr>
              <a:t>. Responsable del recojo de información primaria y la aplicación de </a:t>
            </a:r>
            <a:r>
              <a:rPr lang="es-PE" sz="1500" dirty="0" smtClean="0">
                <a:latin typeface="Meiryo" pitchFamily="34" charset="-128"/>
                <a:ea typeface="Meiryo" pitchFamily="34" charset="-128"/>
                <a:cs typeface="Meiryo" pitchFamily="34" charset="-128"/>
              </a:rPr>
              <a:t>instrumentos. </a:t>
            </a:r>
          </a:p>
          <a:p>
            <a:pPr lvl="0"/>
            <a:r>
              <a:rPr lang="es-PE" sz="1500" u="sng" dirty="0" err="1" smtClean="0">
                <a:latin typeface="Meiryo" pitchFamily="34" charset="-128"/>
                <a:ea typeface="Meiryo" pitchFamily="34" charset="-128"/>
                <a:cs typeface="Meiryo" pitchFamily="34" charset="-128"/>
              </a:rPr>
              <a:t>Meri</a:t>
            </a:r>
            <a:r>
              <a:rPr lang="es-PE" sz="1500" u="sng" dirty="0" smtClean="0">
                <a:latin typeface="Meiryo" pitchFamily="34" charset="-128"/>
                <a:ea typeface="Meiryo" pitchFamily="34" charset="-128"/>
                <a:cs typeface="Meiryo" pitchFamily="34" charset="-128"/>
              </a:rPr>
              <a:t> </a:t>
            </a:r>
            <a:r>
              <a:rPr lang="es-PE" sz="1500" u="sng" dirty="0" err="1">
                <a:latin typeface="Meiryo" pitchFamily="34" charset="-128"/>
                <a:ea typeface="Meiryo" pitchFamily="34" charset="-128"/>
                <a:cs typeface="Meiryo" pitchFamily="34" charset="-128"/>
              </a:rPr>
              <a:t>Ccoya</a:t>
            </a:r>
            <a:r>
              <a:rPr lang="es-PE" sz="1500" dirty="0">
                <a:latin typeface="Meiryo" pitchFamily="34" charset="-128"/>
                <a:ea typeface="Meiryo" pitchFamily="34" charset="-128"/>
                <a:cs typeface="Meiryo" pitchFamily="34" charset="-128"/>
              </a:rPr>
              <a:t>. Responsable del recojo de información primaria y la aplicación de instrumentos</a:t>
            </a:r>
            <a:r>
              <a:rPr lang="es-PE" sz="1500" dirty="0" smtClean="0">
                <a:latin typeface="Meiryo" pitchFamily="34" charset="-128"/>
                <a:ea typeface="Meiryo" pitchFamily="34" charset="-128"/>
                <a:cs typeface="Meiryo" pitchFamily="34" charset="-128"/>
              </a:rPr>
              <a:t>.</a:t>
            </a:r>
            <a:endParaRPr lang="es-PE" sz="15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1 Título"/>
          <p:cNvSpPr txBox="1">
            <a:spLocks noGrp="1"/>
          </p:cNvSpPr>
          <p:nvPr>
            <p:ph type="title"/>
          </p:nvPr>
        </p:nvSpPr>
        <p:spPr>
          <a:xfrm>
            <a:off x="323528" y="620688"/>
            <a:ext cx="8496943" cy="523219"/>
          </a:xfrm>
          <a:prstGeom prst="rect">
            <a:avLst/>
          </a:prstGeom>
          <a:noFill/>
          <a:ln>
            <a:noFill/>
          </a:ln>
        </p:spPr>
        <p:txBody>
          <a:bodyPr vert="horz" wrap="square" lIns="91440" tIns="45720" rIns="91440" bIns="45720" anchor="ctr" anchorCtr="1" compatLnSpc="1">
            <a:spAutoFit/>
          </a:bodyPr>
          <a:lstStyle/>
          <a:p>
            <a:pPr lvl="0"/>
            <a:r>
              <a:rPr lang="es-PE" dirty="0">
                <a:solidFill>
                  <a:srgbClr val="C00000"/>
                </a:solidFill>
              </a:rPr>
              <a:t>OBJETIVOS</a:t>
            </a:r>
          </a:p>
        </p:txBody>
      </p:sp>
      <p:sp>
        <p:nvSpPr>
          <p:cNvPr id="3" name="6 Marcador de contenido"/>
          <p:cNvSpPr txBox="1">
            <a:spLocks noGrp="1"/>
          </p:cNvSpPr>
          <p:nvPr>
            <p:ph idx="1"/>
          </p:nvPr>
        </p:nvSpPr>
        <p:spPr>
          <a:xfrm>
            <a:off x="323528" y="1143906"/>
            <a:ext cx="8640960" cy="5165413"/>
          </a:xfrm>
          <a:prstGeom prst="rect">
            <a:avLst/>
          </a:prstGeom>
          <a:noFill/>
          <a:ln>
            <a:noFill/>
          </a:ln>
        </p:spPr>
        <p:txBody>
          <a:bodyPr vert="horz" wrap="square" lIns="91440" tIns="45720" rIns="91440" bIns="45720" anchor="ctr" anchorCtr="0" compatLnSpc="1"/>
          <a:lstStyle/>
          <a:p>
            <a:pPr marL="0" lvl="0" indent="0">
              <a:buNone/>
            </a:pPr>
            <a:r>
              <a:rPr lang="es-ES" sz="1600" b="1" dirty="0"/>
              <a:t>General</a:t>
            </a:r>
          </a:p>
          <a:p>
            <a:pPr marL="357188" lvl="1" indent="-171450" algn="just"/>
            <a:r>
              <a:rPr lang="es-PE" sz="1600" dirty="0"/>
              <a:t>Obtener información pecuaria relevante y pertinente del </a:t>
            </a:r>
            <a:r>
              <a:rPr lang="es-PE" sz="1600" dirty="0" smtClean="0"/>
              <a:t>distrito </a:t>
            </a:r>
            <a:r>
              <a:rPr lang="es-PE" sz="1600" dirty="0"/>
              <a:t>de Oropesa (</a:t>
            </a:r>
            <a:r>
              <a:rPr lang="es-PE" sz="1600" dirty="0" err="1"/>
              <a:t>Antabamba</a:t>
            </a:r>
            <a:r>
              <a:rPr lang="es-PE" sz="1600" dirty="0"/>
              <a:t>, Apurímac), para la toma de decisiones de política y gestión pública a escala local y regional.</a:t>
            </a:r>
          </a:p>
          <a:p>
            <a:pPr marL="0" lvl="0" indent="0">
              <a:buNone/>
            </a:pPr>
            <a:r>
              <a:rPr lang="es-ES" sz="1600" b="1" dirty="0"/>
              <a:t>Específicos</a:t>
            </a:r>
          </a:p>
          <a:p>
            <a:pPr marL="357188" lvl="1" indent="-171450" algn="just"/>
            <a:r>
              <a:rPr lang="es-PE" sz="1600" dirty="0"/>
              <a:t>Generar información sobre la actividad </a:t>
            </a:r>
            <a:r>
              <a:rPr lang="es-PE" sz="1600" dirty="0" smtClean="0"/>
              <a:t>pecuaria.</a:t>
            </a:r>
          </a:p>
          <a:p>
            <a:pPr marL="357188" lvl="1" indent="-171450" algn="just"/>
            <a:r>
              <a:rPr lang="es-ES" sz="1600" dirty="0" smtClean="0"/>
              <a:t>Definir </a:t>
            </a:r>
            <a:r>
              <a:rPr lang="es-ES" sz="1600" dirty="0"/>
              <a:t>variables y construir indicadores relevantes sobre la actividad </a:t>
            </a:r>
            <a:r>
              <a:rPr lang="es-ES" sz="1600" dirty="0" smtClean="0"/>
              <a:t>pecuaria.</a:t>
            </a:r>
          </a:p>
          <a:p>
            <a:pPr marL="357188" lvl="1" indent="-171450"/>
            <a:r>
              <a:rPr lang="es-ES" sz="1600" dirty="0" smtClean="0"/>
              <a:t>Elaborar </a:t>
            </a:r>
            <a:r>
              <a:rPr lang="es-ES" sz="1600" dirty="0"/>
              <a:t>un mapeo de los principales actores relevantes </a:t>
            </a:r>
            <a:r>
              <a:rPr lang="es-ES" sz="1600" dirty="0" smtClean="0"/>
              <a:t>(</a:t>
            </a:r>
            <a:r>
              <a:rPr lang="es-ES" sz="1600" dirty="0" err="1"/>
              <a:t>s</a:t>
            </a:r>
            <a:r>
              <a:rPr lang="es-ES" sz="1600" dirty="0" err="1" smtClean="0"/>
              <a:t>takeholders</a:t>
            </a:r>
            <a:r>
              <a:rPr lang="es-ES" sz="1600" dirty="0" smtClean="0"/>
              <a:t>).</a:t>
            </a:r>
          </a:p>
          <a:p>
            <a:pPr marL="357188" lvl="1" indent="-171450" algn="just"/>
            <a:r>
              <a:rPr lang="es-ES" sz="1600" dirty="0" smtClean="0"/>
              <a:t>Generar </a:t>
            </a:r>
            <a:r>
              <a:rPr lang="es-ES" sz="1600" dirty="0"/>
              <a:t>información socioeconómica de los productos </a:t>
            </a:r>
            <a:r>
              <a:rPr lang="es-ES" sz="1600" dirty="0" smtClean="0"/>
              <a:t>pecuarios.</a:t>
            </a:r>
          </a:p>
          <a:p>
            <a:pPr marL="357188" lvl="1" indent="-171450" algn="just"/>
            <a:r>
              <a:rPr lang="es-ES" sz="1600" dirty="0" smtClean="0"/>
              <a:t>Construir </a:t>
            </a:r>
            <a:r>
              <a:rPr lang="es-ES" sz="1600" dirty="0"/>
              <a:t>indicadores socioeconómicos relevantes de los productores pecuarios del </a:t>
            </a:r>
            <a:r>
              <a:rPr lang="es-ES" sz="1600" dirty="0" smtClean="0"/>
              <a:t>distrito que </a:t>
            </a:r>
            <a:r>
              <a:rPr lang="es-ES" sz="1600" dirty="0"/>
              <a:t>permitan establecer lineamientos de tipificación de productores.</a:t>
            </a:r>
          </a:p>
          <a:p>
            <a:pPr marL="357188" lvl="1" indent="-171450" algn="just"/>
            <a:r>
              <a:rPr lang="es-ES" sz="1600" dirty="0"/>
              <a:t>Construir un sistema de información geográfica (SIG) a escala comunal, con base e indicadores pecuarios y </a:t>
            </a:r>
            <a:r>
              <a:rPr lang="es-ES" sz="1600" dirty="0" smtClean="0"/>
              <a:t>socioeconómicas.</a:t>
            </a:r>
            <a:endParaRPr lang="es-ES" sz="1600" dirty="0"/>
          </a:p>
          <a:p>
            <a:pPr marL="357188" lvl="1" indent="-171450" algn="just"/>
            <a:r>
              <a:rPr lang="es-ES" sz="1600" dirty="0"/>
              <a:t>Formular una matriz de monitoreo, que incluya los indicadores de la línea de base; así </a:t>
            </a:r>
            <a:r>
              <a:rPr lang="es-ES" sz="1600" dirty="0" smtClean="0"/>
              <a:t>como proyecciones </a:t>
            </a:r>
            <a:r>
              <a:rPr lang="es-ES" sz="1600" dirty="0"/>
              <a:t>a 5 </a:t>
            </a:r>
            <a:r>
              <a:rPr lang="es-ES" sz="1600" dirty="0" smtClean="0"/>
              <a:t>años.</a:t>
            </a:r>
            <a:endParaRPr lang="es-ES"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110446" y="260648"/>
            <a:ext cx="5033554" cy="461665"/>
          </a:xfrm>
          <a:prstGeom prst="rect">
            <a:avLst/>
          </a:prstGeom>
        </p:spPr>
        <p:txBody>
          <a:bodyPr wrap="square">
            <a:spAutoFit/>
          </a:bodyPr>
          <a:lstStyle/>
          <a:p>
            <a:pPr algn="ctr"/>
            <a:r>
              <a:rPr lang="es-PE" sz="2400" b="1" dirty="0" smtClean="0">
                <a:solidFill>
                  <a:srgbClr val="C00000"/>
                </a:solidFill>
                <a:latin typeface="Meiryo" pitchFamily="34" charset="-128"/>
                <a:ea typeface="Meiryo" pitchFamily="34" charset="-128"/>
                <a:cs typeface="Meiryo" pitchFamily="34" charset="-128"/>
              </a:rPr>
              <a:t>VARIABLES DE ESTUDIO </a:t>
            </a:r>
            <a:r>
              <a:rPr lang="es-PE" b="1" dirty="0" smtClean="0">
                <a:solidFill>
                  <a:srgbClr val="C00000"/>
                </a:solidFill>
                <a:latin typeface="Meiryo" pitchFamily="34" charset="-128"/>
                <a:ea typeface="Meiryo" pitchFamily="34" charset="-128"/>
                <a:cs typeface="Meiryo" pitchFamily="34" charset="-128"/>
              </a:rPr>
              <a:t>(1/2)</a:t>
            </a:r>
            <a:endParaRPr lang="es-PE" sz="2400" b="1" dirty="0">
              <a:solidFill>
                <a:srgbClr val="C00000"/>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114308170"/>
              </p:ext>
            </p:extLst>
          </p:nvPr>
        </p:nvGraphicFramePr>
        <p:xfrm>
          <a:off x="323528" y="980728"/>
          <a:ext cx="8568952" cy="5380118"/>
        </p:xfrm>
        <a:graphic>
          <a:graphicData uri="http://schemas.openxmlformats.org/drawingml/2006/table">
            <a:tbl>
              <a:tblPr firstRow="1" firstCol="1" bandRow="1">
                <a:tableStyleId>{5C22544A-7EE6-4342-B048-85BDC9FD1C3A}</a:tableStyleId>
              </a:tblPr>
              <a:tblGrid>
                <a:gridCol w="2240819"/>
                <a:gridCol w="6328133"/>
              </a:tblGrid>
              <a:tr h="281865">
                <a:tc>
                  <a:txBody>
                    <a:bodyPr/>
                    <a:lstStyle/>
                    <a:p>
                      <a:pPr algn="ctr">
                        <a:lnSpc>
                          <a:spcPct val="100000"/>
                        </a:lnSpc>
                        <a:spcAft>
                          <a:spcPts val="0"/>
                        </a:spcAft>
                      </a:pPr>
                      <a:r>
                        <a:rPr lang="es-MX" sz="1800" b="1" dirty="0">
                          <a:effectLst/>
                        </a:rPr>
                        <a:t>Variables</a:t>
                      </a:r>
                      <a:endParaRPr lang="es-PE" sz="1800" b="1" dirty="0">
                        <a:effectLst/>
                        <a:latin typeface="Calibri"/>
                        <a:ea typeface="Calibri"/>
                        <a:cs typeface="Times New Roman"/>
                      </a:endParaRPr>
                    </a:p>
                  </a:txBody>
                  <a:tcPr marL="30859" marR="30859" marT="0" marB="0" anchor="ctr"/>
                </a:tc>
                <a:tc>
                  <a:txBody>
                    <a:bodyPr/>
                    <a:lstStyle/>
                    <a:p>
                      <a:pPr algn="ctr">
                        <a:lnSpc>
                          <a:spcPct val="100000"/>
                        </a:lnSpc>
                        <a:spcAft>
                          <a:spcPts val="0"/>
                        </a:spcAft>
                      </a:pPr>
                      <a:r>
                        <a:rPr lang="es-MX" sz="1800" b="1" dirty="0">
                          <a:effectLst/>
                        </a:rPr>
                        <a:t>Indicadores</a:t>
                      </a:r>
                      <a:endParaRPr lang="es-PE" sz="1800" b="1" dirty="0">
                        <a:effectLst/>
                        <a:latin typeface="Calibri"/>
                        <a:ea typeface="Calibri"/>
                        <a:cs typeface="Times New Roman"/>
                      </a:endParaRPr>
                    </a:p>
                  </a:txBody>
                  <a:tcPr marL="30859" marR="30859" marT="0" marB="0" anchor="ctr"/>
                </a:tc>
              </a:tr>
              <a:tr h="840571">
                <a:tc>
                  <a:txBody>
                    <a:bodyPr/>
                    <a:lstStyle/>
                    <a:p>
                      <a:pPr algn="l">
                        <a:lnSpc>
                          <a:spcPct val="100000"/>
                        </a:lnSpc>
                        <a:spcAft>
                          <a:spcPts val="0"/>
                        </a:spcAft>
                      </a:pPr>
                      <a:r>
                        <a:rPr lang="es-MX" sz="1600" b="1" dirty="0">
                          <a:effectLst/>
                        </a:rPr>
                        <a:t>Producción pecuaria primaria</a:t>
                      </a:r>
                      <a:endParaRPr lang="es-PE" sz="1600" b="1" dirty="0">
                        <a:effectLst/>
                        <a:latin typeface="Calibri"/>
                        <a:ea typeface="Calibri"/>
                        <a:cs typeface="Times New Roman"/>
                      </a:endParaRPr>
                    </a:p>
                  </a:txBody>
                  <a:tcPr marL="30859" marR="30859" marT="0" marB="0" anchor="ctr"/>
                </a:tc>
                <a:tc>
                  <a:txBody>
                    <a:bodyPr/>
                    <a:lstStyle/>
                    <a:p>
                      <a:pPr algn="l">
                        <a:lnSpc>
                          <a:spcPct val="100000"/>
                        </a:lnSpc>
                        <a:spcAft>
                          <a:spcPts val="0"/>
                        </a:spcAft>
                      </a:pPr>
                      <a:r>
                        <a:rPr lang="es-MX" sz="1600" b="0" dirty="0">
                          <a:effectLst/>
                        </a:rPr>
                        <a:t>Número de cabezas de ganado (vacuno, ovino, caprino, porcino, camélidos sudamericanos, otros) por especie, raza, categoría, reproducción (número de partos), alimentación, sanidad.</a:t>
                      </a:r>
                      <a:endParaRPr lang="es-PE" sz="1600" b="0" dirty="0">
                        <a:effectLst/>
                        <a:latin typeface="Calibri"/>
                        <a:ea typeface="Calibri"/>
                        <a:cs typeface="Times New Roman"/>
                      </a:endParaRPr>
                    </a:p>
                  </a:txBody>
                  <a:tcPr marL="30859" marR="30859" marT="0" marB="0" anchor="ctr"/>
                </a:tc>
              </a:tr>
              <a:tr h="606850">
                <a:tc>
                  <a:txBody>
                    <a:bodyPr/>
                    <a:lstStyle/>
                    <a:p>
                      <a:pPr algn="l">
                        <a:lnSpc>
                          <a:spcPct val="100000"/>
                        </a:lnSpc>
                        <a:spcAft>
                          <a:spcPts val="0"/>
                        </a:spcAft>
                      </a:pPr>
                      <a:r>
                        <a:rPr lang="es-MX" sz="1600" b="1" dirty="0">
                          <a:effectLst/>
                        </a:rPr>
                        <a:t>Producción pecuaria secundaria</a:t>
                      </a:r>
                      <a:endParaRPr lang="es-PE" sz="1600" b="1" dirty="0">
                        <a:effectLst/>
                        <a:latin typeface="Calibri"/>
                        <a:ea typeface="Calibri"/>
                        <a:cs typeface="Times New Roman"/>
                      </a:endParaRPr>
                    </a:p>
                  </a:txBody>
                  <a:tcPr marL="30859" marR="30859" marT="0" marB="0" anchor="ctr"/>
                </a:tc>
                <a:tc>
                  <a:txBody>
                    <a:bodyPr/>
                    <a:lstStyle/>
                    <a:p>
                      <a:pPr algn="l">
                        <a:lnSpc>
                          <a:spcPct val="100000"/>
                        </a:lnSpc>
                        <a:spcAft>
                          <a:spcPts val="0"/>
                        </a:spcAft>
                      </a:pPr>
                      <a:r>
                        <a:rPr lang="es-MX" sz="1600" b="0" dirty="0">
                          <a:effectLst/>
                        </a:rPr>
                        <a:t>Sub-productos pecuarios: fibra, carne, pieles y cueros, derivados lácteos y otros.</a:t>
                      </a:r>
                      <a:endParaRPr lang="es-PE" sz="1600" b="0" dirty="0">
                        <a:effectLst/>
                        <a:latin typeface="Calibri"/>
                        <a:ea typeface="Calibri"/>
                        <a:cs typeface="Times New Roman"/>
                      </a:endParaRPr>
                    </a:p>
                  </a:txBody>
                  <a:tcPr marL="30859" marR="30859" marT="0" marB="0" anchor="ctr"/>
                </a:tc>
              </a:tr>
              <a:tr h="1168875">
                <a:tc>
                  <a:txBody>
                    <a:bodyPr/>
                    <a:lstStyle/>
                    <a:p>
                      <a:pPr algn="l">
                        <a:lnSpc>
                          <a:spcPct val="100000"/>
                        </a:lnSpc>
                        <a:spcAft>
                          <a:spcPts val="0"/>
                        </a:spcAft>
                      </a:pPr>
                      <a:r>
                        <a:rPr lang="es-MX" sz="1600" b="1" dirty="0">
                          <a:effectLst/>
                        </a:rPr>
                        <a:t>Acceso a mercado locales</a:t>
                      </a:r>
                      <a:endParaRPr lang="es-PE" sz="1600" b="1" dirty="0">
                        <a:effectLst/>
                        <a:latin typeface="Calibri"/>
                        <a:ea typeface="Calibri"/>
                        <a:cs typeface="Times New Roman"/>
                      </a:endParaRPr>
                    </a:p>
                  </a:txBody>
                  <a:tcPr marL="30859" marR="30859" marT="0" marB="0" anchor="ctr"/>
                </a:tc>
                <a:tc>
                  <a:txBody>
                    <a:bodyPr/>
                    <a:lstStyle/>
                    <a:p>
                      <a:pPr algn="l">
                        <a:lnSpc>
                          <a:spcPct val="100000"/>
                        </a:lnSpc>
                        <a:spcAft>
                          <a:spcPts val="0"/>
                        </a:spcAft>
                      </a:pPr>
                      <a:r>
                        <a:rPr lang="es-MX" sz="1600" b="0" dirty="0">
                          <a:effectLst/>
                        </a:rPr>
                        <a:t>Determinación de principales formas y canales de comercialización de la producción pecuaria y secundaria.</a:t>
                      </a:r>
                      <a:endParaRPr lang="es-PE" sz="1600" b="0" dirty="0">
                        <a:effectLst/>
                      </a:endParaRPr>
                    </a:p>
                    <a:p>
                      <a:pPr algn="l">
                        <a:lnSpc>
                          <a:spcPct val="100000"/>
                        </a:lnSpc>
                        <a:spcAft>
                          <a:spcPts val="0"/>
                        </a:spcAft>
                      </a:pPr>
                      <a:r>
                        <a:rPr lang="es-MX" sz="1600" b="0" dirty="0">
                          <a:effectLst/>
                        </a:rPr>
                        <a:t>Comercialización, precios de venta de producción pecuaria primaria y secundaria (precio de fibra, carne cuero)</a:t>
                      </a:r>
                      <a:endParaRPr lang="es-PE" sz="1600" b="0" dirty="0">
                        <a:effectLst/>
                        <a:latin typeface="Calibri"/>
                        <a:ea typeface="Calibri"/>
                        <a:cs typeface="Times New Roman"/>
                      </a:endParaRPr>
                    </a:p>
                  </a:txBody>
                  <a:tcPr marL="30859" marR="30859" marT="0" marB="0" anchor="ctr"/>
                </a:tc>
              </a:tr>
              <a:tr h="887862">
                <a:tc>
                  <a:txBody>
                    <a:bodyPr/>
                    <a:lstStyle/>
                    <a:p>
                      <a:pPr algn="l">
                        <a:lnSpc>
                          <a:spcPct val="100000"/>
                        </a:lnSpc>
                        <a:spcAft>
                          <a:spcPts val="0"/>
                        </a:spcAft>
                      </a:pPr>
                      <a:r>
                        <a:rPr lang="es-MX" sz="1600" b="1" dirty="0">
                          <a:effectLst/>
                        </a:rPr>
                        <a:t>Insumos pecuarios</a:t>
                      </a:r>
                      <a:endParaRPr lang="es-PE" sz="1600" b="1" dirty="0">
                        <a:effectLst/>
                        <a:latin typeface="Calibri"/>
                        <a:ea typeface="Calibri"/>
                        <a:cs typeface="Times New Roman"/>
                      </a:endParaRPr>
                    </a:p>
                  </a:txBody>
                  <a:tcPr marL="30859" marR="30859" marT="0" marB="0" anchor="ctr"/>
                </a:tc>
                <a:tc>
                  <a:txBody>
                    <a:bodyPr/>
                    <a:lstStyle/>
                    <a:p>
                      <a:pPr algn="l">
                        <a:lnSpc>
                          <a:spcPct val="100000"/>
                        </a:lnSpc>
                        <a:spcAft>
                          <a:spcPts val="0"/>
                        </a:spcAft>
                      </a:pPr>
                      <a:r>
                        <a:rPr lang="es-MX" sz="1600" b="0" dirty="0">
                          <a:effectLst/>
                        </a:rPr>
                        <a:t>Alimentos, pastos naturales y cultivados, asociación de vegetales, cultivo de forraje (área y rendimiento por ha.), instalación y mantenimientos de pastos.</a:t>
                      </a:r>
                      <a:endParaRPr lang="es-PE" sz="1600" b="0" dirty="0">
                        <a:effectLst/>
                        <a:latin typeface="Calibri"/>
                        <a:ea typeface="Calibri"/>
                        <a:cs typeface="Times New Roman"/>
                      </a:endParaRPr>
                    </a:p>
                  </a:txBody>
                  <a:tcPr marL="30859" marR="30859" marT="0" marB="0" anchor="ctr"/>
                </a:tc>
              </a:tr>
              <a:tr h="591908">
                <a:tc>
                  <a:txBody>
                    <a:bodyPr/>
                    <a:lstStyle/>
                    <a:p>
                      <a:pPr algn="l">
                        <a:lnSpc>
                          <a:spcPct val="100000"/>
                        </a:lnSpc>
                        <a:spcAft>
                          <a:spcPts val="0"/>
                        </a:spcAft>
                      </a:pPr>
                      <a:r>
                        <a:rPr lang="es-MX" sz="1600" b="1" dirty="0">
                          <a:effectLst/>
                        </a:rPr>
                        <a:t>Infraestructura y equipamiento pecuario</a:t>
                      </a:r>
                      <a:endParaRPr lang="es-PE" sz="1600" b="1" dirty="0">
                        <a:effectLst/>
                        <a:latin typeface="Calibri"/>
                        <a:ea typeface="Calibri"/>
                        <a:cs typeface="Times New Roman"/>
                      </a:endParaRPr>
                    </a:p>
                  </a:txBody>
                  <a:tcPr marL="30859" marR="30859" marT="0" marB="0" anchor="ctr"/>
                </a:tc>
                <a:tc>
                  <a:txBody>
                    <a:bodyPr/>
                    <a:lstStyle/>
                    <a:p>
                      <a:pPr algn="l">
                        <a:lnSpc>
                          <a:spcPct val="100000"/>
                        </a:lnSpc>
                        <a:spcAft>
                          <a:spcPts val="0"/>
                        </a:spcAft>
                      </a:pPr>
                      <a:r>
                        <a:rPr lang="es-MX" sz="1600" b="0" dirty="0">
                          <a:effectLst/>
                        </a:rPr>
                        <a:t>Establos, cobertizos, galpones, equipos (esquila y otros). Cercos y mallas ganaderas</a:t>
                      </a:r>
                      <a:endParaRPr lang="es-PE" sz="1600" b="0" dirty="0">
                        <a:effectLst/>
                        <a:latin typeface="Calibri"/>
                        <a:ea typeface="Calibri"/>
                        <a:cs typeface="Times New Roman"/>
                      </a:endParaRPr>
                    </a:p>
                  </a:txBody>
                  <a:tcPr marL="30859" marR="30859" marT="0" marB="0" anchor="ctr"/>
                </a:tc>
              </a:tr>
              <a:tr h="1002187">
                <a:tc>
                  <a:txBody>
                    <a:bodyPr/>
                    <a:lstStyle/>
                    <a:p>
                      <a:pPr algn="l">
                        <a:lnSpc>
                          <a:spcPct val="100000"/>
                        </a:lnSpc>
                        <a:spcAft>
                          <a:spcPts val="0"/>
                        </a:spcAft>
                      </a:pPr>
                      <a:r>
                        <a:rPr lang="es-MX" sz="1600" b="1" dirty="0">
                          <a:effectLst/>
                        </a:rPr>
                        <a:t>Mano de obra para actividades pecuarias</a:t>
                      </a:r>
                      <a:endParaRPr lang="es-PE" sz="1600" b="1" dirty="0">
                        <a:effectLst/>
                        <a:latin typeface="Calibri"/>
                        <a:ea typeface="Calibri"/>
                        <a:cs typeface="Times New Roman"/>
                      </a:endParaRPr>
                    </a:p>
                  </a:txBody>
                  <a:tcPr marL="30859" marR="30859" marT="0" marB="0" anchor="ctr"/>
                </a:tc>
                <a:tc>
                  <a:txBody>
                    <a:bodyPr/>
                    <a:lstStyle/>
                    <a:p>
                      <a:pPr algn="l">
                        <a:lnSpc>
                          <a:spcPct val="100000"/>
                        </a:lnSpc>
                        <a:spcAft>
                          <a:spcPts val="0"/>
                        </a:spcAft>
                      </a:pPr>
                      <a:r>
                        <a:rPr lang="es-MX" sz="1600" b="0" dirty="0">
                          <a:effectLst/>
                        </a:rPr>
                        <a:t>Trabajo remunerado y no remunerado, horas de trabajo, jornales, género de la mano de obra, estructura de edad de la mano de obra. Grado de conocimiento y capacitaciones para el manejo pecuario, prestadores de asistencia técnica en el distrito.</a:t>
                      </a:r>
                      <a:endParaRPr lang="es-PE" sz="1600" b="0" dirty="0">
                        <a:effectLst/>
                        <a:latin typeface="Calibri"/>
                        <a:ea typeface="Calibri"/>
                        <a:cs typeface="Times New Roman"/>
                      </a:endParaRPr>
                    </a:p>
                  </a:txBody>
                  <a:tcPr marL="30859" marR="30859" marT="0" marB="0" anchor="ctr"/>
                </a:tc>
              </a:tr>
            </a:tbl>
          </a:graphicData>
        </a:graphic>
      </p:graphicFrame>
    </p:spTree>
    <p:extLst>
      <p:ext uri="{BB962C8B-B14F-4D97-AF65-F5344CB8AC3E}">
        <p14:creationId xmlns:p14="http://schemas.microsoft.com/office/powerpoint/2010/main" val="1219594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052025045"/>
              </p:ext>
            </p:extLst>
          </p:nvPr>
        </p:nvGraphicFramePr>
        <p:xfrm>
          <a:off x="323528" y="1101303"/>
          <a:ext cx="8424936" cy="4991994"/>
        </p:xfrm>
        <a:graphic>
          <a:graphicData uri="http://schemas.openxmlformats.org/drawingml/2006/table">
            <a:tbl>
              <a:tblPr firstRow="1" firstCol="1" bandRow="1">
                <a:tableStyleId>{5C22544A-7EE6-4342-B048-85BDC9FD1C3A}</a:tableStyleId>
              </a:tblPr>
              <a:tblGrid>
                <a:gridCol w="2203157"/>
                <a:gridCol w="6221779"/>
              </a:tblGrid>
              <a:tr h="278335">
                <a:tc>
                  <a:txBody>
                    <a:bodyPr/>
                    <a:lstStyle/>
                    <a:p>
                      <a:pPr algn="ctr">
                        <a:lnSpc>
                          <a:spcPct val="100000"/>
                        </a:lnSpc>
                        <a:spcAft>
                          <a:spcPts val="0"/>
                        </a:spcAft>
                      </a:pPr>
                      <a:r>
                        <a:rPr lang="es-MX" sz="1800" b="1" dirty="0">
                          <a:effectLst/>
                        </a:rPr>
                        <a:t>Variables</a:t>
                      </a:r>
                      <a:endParaRPr lang="es-PE" sz="1800" b="1" dirty="0">
                        <a:effectLst/>
                        <a:latin typeface="Calibri"/>
                        <a:ea typeface="Calibri"/>
                        <a:cs typeface="Times New Roman"/>
                      </a:endParaRPr>
                    </a:p>
                  </a:txBody>
                  <a:tcPr marL="30859" marR="30859" marT="0" marB="0" anchor="ctr"/>
                </a:tc>
                <a:tc>
                  <a:txBody>
                    <a:bodyPr/>
                    <a:lstStyle/>
                    <a:p>
                      <a:pPr algn="ctr">
                        <a:lnSpc>
                          <a:spcPct val="100000"/>
                        </a:lnSpc>
                        <a:spcAft>
                          <a:spcPts val="0"/>
                        </a:spcAft>
                      </a:pPr>
                      <a:r>
                        <a:rPr lang="es-MX" sz="1800" b="1" dirty="0">
                          <a:effectLst/>
                        </a:rPr>
                        <a:t>Indicadores</a:t>
                      </a:r>
                      <a:endParaRPr lang="es-PE" sz="1800" b="1" dirty="0">
                        <a:effectLst/>
                        <a:latin typeface="Calibri"/>
                        <a:ea typeface="Calibri"/>
                        <a:cs typeface="Times New Roman"/>
                      </a:endParaRPr>
                    </a:p>
                  </a:txBody>
                  <a:tcPr marL="30859" marR="30859" marT="0" marB="0" anchor="ctr"/>
                </a:tc>
              </a:tr>
              <a:tr h="817594">
                <a:tc>
                  <a:txBody>
                    <a:bodyPr/>
                    <a:lstStyle/>
                    <a:p>
                      <a:pPr algn="l">
                        <a:lnSpc>
                          <a:spcPct val="100000"/>
                        </a:lnSpc>
                        <a:spcAft>
                          <a:spcPts val="0"/>
                        </a:spcAft>
                      </a:pPr>
                      <a:r>
                        <a:rPr lang="es-MX" sz="1600" b="1" dirty="0">
                          <a:effectLst/>
                        </a:rPr>
                        <a:t>Tecnología productiva</a:t>
                      </a:r>
                      <a:endParaRPr lang="es-PE" sz="1600" b="1" dirty="0">
                        <a:effectLst/>
                        <a:latin typeface="Calibri"/>
                        <a:ea typeface="Calibri"/>
                        <a:cs typeface="Times New Roman"/>
                      </a:endParaRPr>
                    </a:p>
                  </a:txBody>
                  <a:tcPr marL="30859" marR="30859" marT="0" marB="0" anchor="ctr"/>
                </a:tc>
                <a:tc>
                  <a:txBody>
                    <a:bodyPr/>
                    <a:lstStyle/>
                    <a:p>
                      <a:pPr algn="l">
                        <a:lnSpc>
                          <a:spcPct val="100000"/>
                        </a:lnSpc>
                        <a:spcAft>
                          <a:spcPts val="0"/>
                        </a:spcAft>
                      </a:pPr>
                      <a:r>
                        <a:rPr lang="es-MX" sz="1600" b="0" dirty="0">
                          <a:effectLst/>
                        </a:rPr>
                        <a:t>Tipos de inseminación (artificial, monta natural); sanidad (dosificaciones, golpes vitamínicos, antibióticos), mejora genética</a:t>
                      </a:r>
                      <a:r>
                        <a:rPr lang="es-MX" sz="1600" b="0" dirty="0" smtClean="0">
                          <a:effectLst/>
                        </a:rPr>
                        <a:t>. </a:t>
                      </a:r>
                      <a:endParaRPr lang="es-PE" sz="1600" b="1" dirty="0">
                        <a:solidFill>
                          <a:schemeClr val="dk1"/>
                        </a:solidFill>
                        <a:effectLst/>
                        <a:latin typeface="+mn-lt"/>
                        <a:ea typeface="+mn-ea"/>
                        <a:cs typeface="+mn-cs"/>
                      </a:endParaRPr>
                    </a:p>
                    <a:p>
                      <a:pPr algn="l">
                        <a:lnSpc>
                          <a:spcPct val="100000"/>
                        </a:lnSpc>
                        <a:spcAft>
                          <a:spcPts val="0"/>
                        </a:spcAft>
                      </a:pPr>
                      <a:r>
                        <a:rPr lang="es-MX" sz="1600" b="0" dirty="0">
                          <a:effectLst/>
                        </a:rPr>
                        <a:t>Tipo de riego para el manejo de pasturas y la alimentación del ganado</a:t>
                      </a:r>
                      <a:endParaRPr lang="es-PE" sz="1600" b="0" dirty="0">
                        <a:effectLst/>
                        <a:latin typeface="Calibri"/>
                        <a:ea typeface="Calibri"/>
                        <a:cs typeface="Times New Roman"/>
                      </a:endParaRPr>
                    </a:p>
                  </a:txBody>
                  <a:tcPr marL="30859" marR="30859" marT="0" marB="0" anchor="ctr"/>
                </a:tc>
              </a:tr>
              <a:tr h="876743">
                <a:tc>
                  <a:txBody>
                    <a:bodyPr/>
                    <a:lstStyle/>
                    <a:p>
                      <a:pPr algn="l">
                        <a:lnSpc>
                          <a:spcPct val="100000"/>
                        </a:lnSpc>
                        <a:spcAft>
                          <a:spcPts val="0"/>
                        </a:spcAft>
                      </a:pPr>
                      <a:r>
                        <a:rPr lang="es-MX" sz="1600" b="1" dirty="0">
                          <a:effectLst/>
                        </a:rPr>
                        <a:t>Institucionalidad</a:t>
                      </a:r>
                      <a:endParaRPr lang="es-PE" sz="1600" b="1" dirty="0">
                        <a:effectLst/>
                        <a:latin typeface="Calibri"/>
                        <a:ea typeface="Calibri"/>
                        <a:cs typeface="Times New Roman"/>
                      </a:endParaRPr>
                    </a:p>
                  </a:txBody>
                  <a:tcPr marL="30859" marR="30859" marT="0" marB="0" anchor="ctr"/>
                </a:tc>
                <a:tc>
                  <a:txBody>
                    <a:bodyPr/>
                    <a:lstStyle/>
                    <a:p>
                      <a:pPr algn="l">
                        <a:lnSpc>
                          <a:spcPct val="100000"/>
                        </a:lnSpc>
                        <a:spcAft>
                          <a:spcPts val="0"/>
                        </a:spcAft>
                      </a:pPr>
                      <a:r>
                        <a:rPr lang="es-MX" sz="1600" b="0" dirty="0">
                          <a:effectLst/>
                        </a:rPr>
                        <a:t>Tipo de tenencia de la tierra, </a:t>
                      </a:r>
                      <a:r>
                        <a:rPr lang="es-MX" sz="1600" b="0" dirty="0" err="1">
                          <a:effectLst/>
                        </a:rPr>
                        <a:t>asociatividad</a:t>
                      </a:r>
                      <a:r>
                        <a:rPr lang="es-MX" sz="1600" b="0" dirty="0">
                          <a:effectLst/>
                        </a:rPr>
                        <a:t> productiva, formalidad, acceso al crédito, cobertura de programas sociales </a:t>
                      </a:r>
                      <a:r>
                        <a:rPr lang="es-MX" sz="1600" b="0" dirty="0" smtClean="0">
                          <a:effectLst/>
                        </a:rPr>
                        <a:t>(</a:t>
                      </a:r>
                      <a:r>
                        <a:rPr lang="es-MX" sz="1600" b="0" dirty="0" err="1" smtClean="0">
                          <a:effectLst/>
                        </a:rPr>
                        <a:t>Midis</a:t>
                      </a:r>
                      <a:r>
                        <a:rPr lang="es-MX" sz="1600" b="0" dirty="0" smtClean="0">
                          <a:effectLst/>
                        </a:rPr>
                        <a:t>) </a:t>
                      </a:r>
                      <a:r>
                        <a:rPr lang="es-MX" sz="1600" b="0" dirty="0">
                          <a:effectLst/>
                        </a:rPr>
                        <a:t>y proyectos de promoción productiva.</a:t>
                      </a:r>
                      <a:endParaRPr lang="es-PE" sz="1600" b="0" dirty="0">
                        <a:effectLst/>
                        <a:latin typeface="Calibri"/>
                        <a:ea typeface="Calibri"/>
                        <a:cs typeface="Times New Roman"/>
                      </a:endParaRPr>
                    </a:p>
                  </a:txBody>
                  <a:tcPr marL="30859" marR="30859" marT="0" marB="0" anchor="ctr"/>
                </a:tc>
              </a:tr>
              <a:tr h="876743">
                <a:tc>
                  <a:txBody>
                    <a:bodyPr/>
                    <a:lstStyle/>
                    <a:p>
                      <a:pPr algn="l">
                        <a:lnSpc>
                          <a:spcPct val="100000"/>
                        </a:lnSpc>
                        <a:spcAft>
                          <a:spcPts val="0"/>
                        </a:spcAft>
                      </a:pPr>
                      <a:r>
                        <a:rPr lang="es-MX" sz="1600" b="1" dirty="0">
                          <a:effectLst/>
                        </a:rPr>
                        <a:t>Gestión ambiental pecuaria</a:t>
                      </a:r>
                      <a:endParaRPr lang="es-PE" sz="1600" b="1" dirty="0">
                        <a:effectLst/>
                        <a:latin typeface="Calibri"/>
                        <a:ea typeface="Calibri"/>
                        <a:cs typeface="Times New Roman"/>
                      </a:endParaRPr>
                    </a:p>
                  </a:txBody>
                  <a:tcPr marL="30859" marR="30859" marT="0" marB="0" anchor="ctr"/>
                </a:tc>
                <a:tc>
                  <a:txBody>
                    <a:bodyPr/>
                    <a:lstStyle/>
                    <a:p>
                      <a:pPr algn="l">
                        <a:lnSpc>
                          <a:spcPct val="100000"/>
                        </a:lnSpc>
                        <a:spcAft>
                          <a:spcPts val="0"/>
                        </a:spcAft>
                      </a:pPr>
                      <a:r>
                        <a:rPr lang="es-MX" sz="1600" b="0" dirty="0">
                          <a:effectLst/>
                        </a:rPr>
                        <a:t>Disposición de desechos pecuarios, tipo de fertilizantes para el cultivo y mantenimiento de los pastos y el forraje, tipo de manejo de pasturas, disponibilidad de agua para la producción pecuaria.</a:t>
                      </a:r>
                      <a:endParaRPr lang="es-PE" sz="1600" b="0" dirty="0">
                        <a:effectLst/>
                        <a:latin typeface="Calibri"/>
                        <a:ea typeface="Calibri"/>
                        <a:cs typeface="Times New Roman"/>
                      </a:endParaRPr>
                    </a:p>
                  </a:txBody>
                  <a:tcPr marL="30859" marR="30859" marT="0" marB="0" anchor="ctr"/>
                </a:tc>
              </a:tr>
              <a:tr h="657557">
                <a:tc>
                  <a:txBody>
                    <a:bodyPr/>
                    <a:lstStyle/>
                    <a:p>
                      <a:pPr algn="l">
                        <a:lnSpc>
                          <a:spcPct val="100000"/>
                        </a:lnSpc>
                        <a:spcAft>
                          <a:spcPts val="0"/>
                        </a:spcAft>
                      </a:pPr>
                      <a:r>
                        <a:rPr lang="es-MX" sz="1600" b="1" dirty="0">
                          <a:effectLst/>
                        </a:rPr>
                        <a:t>Datos espaciales a nivel comunal e individual</a:t>
                      </a:r>
                      <a:endParaRPr lang="es-PE" sz="1600" b="1" dirty="0">
                        <a:effectLst/>
                        <a:latin typeface="Calibri"/>
                        <a:ea typeface="Calibri"/>
                        <a:cs typeface="Times New Roman"/>
                      </a:endParaRPr>
                    </a:p>
                  </a:txBody>
                  <a:tcPr marL="30859" marR="30859" marT="0" marB="0" anchor="ctr"/>
                </a:tc>
                <a:tc>
                  <a:txBody>
                    <a:bodyPr/>
                    <a:lstStyle/>
                    <a:p>
                      <a:pPr algn="l">
                        <a:lnSpc>
                          <a:spcPct val="100000"/>
                        </a:lnSpc>
                        <a:spcAft>
                          <a:spcPts val="0"/>
                        </a:spcAft>
                      </a:pPr>
                      <a:r>
                        <a:rPr lang="es-MX" sz="1600" b="0" dirty="0">
                          <a:effectLst/>
                        </a:rPr>
                        <a:t>Localización, altitud</a:t>
                      </a:r>
                      <a:endParaRPr lang="es-PE" sz="1600" b="0" dirty="0">
                        <a:effectLst/>
                        <a:latin typeface="Calibri"/>
                        <a:ea typeface="Calibri"/>
                        <a:cs typeface="Times New Roman"/>
                      </a:endParaRPr>
                    </a:p>
                  </a:txBody>
                  <a:tcPr marL="30859" marR="30859" marT="0" marB="0" anchor="ctr"/>
                </a:tc>
              </a:tr>
              <a:tr h="742796">
                <a:tc>
                  <a:txBody>
                    <a:bodyPr/>
                    <a:lstStyle/>
                    <a:p>
                      <a:pPr algn="l">
                        <a:lnSpc>
                          <a:spcPct val="100000"/>
                        </a:lnSpc>
                        <a:spcAft>
                          <a:spcPts val="0"/>
                        </a:spcAft>
                      </a:pPr>
                      <a:r>
                        <a:rPr lang="es-MX" sz="1600" b="1" dirty="0">
                          <a:effectLst/>
                        </a:rPr>
                        <a:t>Características socioeconómicas</a:t>
                      </a:r>
                      <a:endParaRPr lang="es-PE" sz="1600" b="1" dirty="0">
                        <a:effectLst/>
                        <a:latin typeface="Calibri"/>
                        <a:ea typeface="Calibri"/>
                        <a:cs typeface="Times New Roman"/>
                      </a:endParaRPr>
                    </a:p>
                  </a:txBody>
                  <a:tcPr marL="30859" marR="30859" marT="0" marB="0" anchor="ctr"/>
                </a:tc>
                <a:tc>
                  <a:txBody>
                    <a:bodyPr/>
                    <a:lstStyle/>
                    <a:p>
                      <a:pPr algn="l">
                        <a:lnSpc>
                          <a:spcPct val="100000"/>
                        </a:lnSpc>
                        <a:spcAft>
                          <a:spcPts val="0"/>
                        </a:spcAft>
                      </a:pPr>
                      <a:r>
                        <a:rPr lang="es-MX" sz="1600" b="0" dirty="0">
                          <a:effectLst/>
                        </a:rPr>
                        <a:t>Nivel educativo, tamaño familiar, edad del productor pecuario, tenencia de activos, estructura laboral y de ingresos.</a:t>
                      </a:r>
                      <a:endParaRPr lang="es-PE" sz="1600" b="0" dirty="0">
                        <a:effectLst/>
                        <a:latin typeface="Calibri"/>
                        <a:ea typeface="Calibri"/>
                        <a:cs typeface="Times New Roman"/>
                      </a:endParaRPr>
                    </a:p>
                  </a:txBody>
                  <a:tcPr marL="30859" marR="30859" marT="0" marB="0" anchor="ctr"/>
                </a:tc>
              </a:tr>
              <a:tr h="742226">
                <a:tc>
                  <a:txBody>
                    <a:bodyPr/>
                    <a:lstStyle/>
                    <a:p>
                      <a:pPr algn="l">
                        <a:lnSpc>
                          <a:spcPct val="100000"/>
                        </a:lnSpc>
                        <a:spcAft>
                          <a:spcPts val="0"/>
                        </a:spcAft>
                      </a:pPr>
                      <a:r>
                        <a:rPr lang="es-MX" sz="1600" b="1" dirty="0">
                          <a:effectLst/>
                        </a:rPr>
                        <a:t>Inversión pública productiva pecuaria</a:t>
                      </a:r>
                      <a:endParaRPr lang="es-PE" sz="1600" b="1" dirty="0">
                        <a:effectLst/>
                        <a:latin typeface="Calibri"/>
                        <a:ea typeface="Calibri"/>
                        <a:cs typeface="Times New Roman"/>
                      </a:endParaRPr>
                    </a:p>
                  </a:txBody>
                  <a:tcPr marL="30859" marR="30859" marT="0" marB="0" anchor="ctr"/>
                </a:tc>
                <a:tc>
                  <a:txBody>
                    <a:bodyPr/>
                    <a:lstStyle/>
                    <a:p>
                      <a:pPr algn="l">
                        <a:lnSpc>
                          <a:spcPct val="100000"/>
                        </a:lnSpc>
                        <a:spcAft>
                          <a:spcPts val="0"/>
                        </a:spcAft>
                      </a:pPr>
                      <a:r>
                        <a:rPr lang="es-MX" sz="1600" b="0" dirty="0">
                          <a:effectLst/>
                        </a:rPr>
                        <a:t>Tipo de proyecto de inversión, montos de inversión ejecutados en el distrito por la Municipalidad Distrital de Oropesa; Municipalidad Provincial de </a:t>
                      </a:r>
                      <a:r>
                        <a:rPr lang="es-MX" sz="1600" b="0" dirty="0" err="1">
                          <a:effectLst/>
                        </a:rPr>
                        <a:t>Antabamba</a:t>
                      </a:r>
                      <a:r>
                        <a:rPr lang="es-MX" sz="1600" b="0" dirty="0">
                          <a:effectLst/>
                        </a:rPr>
                        <a:t>, el Gobierno Regional de Apurímac y el Gobierno Central.</a:t>
                      </a:r>
                      <a:endParaRPr lang="es-PE" sz="1600" b="0" dirty="0">
                        <a:effectLst/>
                        <a:latin typeface="Calibri"/>
                        <a:ea typeface="Calibri"/>
                        <a:cs typeface="Times New Roman"/>
                      </a:endParaRPr>
                    </a:p>
                  </a:txBody>
                  <a:tcPr marL="30859" marR="30859" marT="0" marB="0" anchor="ctr"/>
                </a:tc>
              </a:tr>
            </a:tbl>
          </a:graphicData>
        </a:graphic>
      </p:graphicFrame>
      <p:sp>
        <p:nvSpPr>
          <p:cNvPr id="5" name="1 Rectángulo"/>
          <p:cNvSpPr/>
          <p:nvPr/>
        </p:nvSpPr>
        <p:spPr>
          <a:xfrm>
            <a:off x="4110446" y="260648"/>
            <a:ext cx="5033554" cy="461665"/>
          </a:xfrm>
          <a:prstGeom prst="rect">
            <a:avLst/>
          </a:prstGeom>
        </p:spPr>
        <p:txBody>
          <a:bodyPr wrap="square">
            <a:spAutoFit/>
          </a:bodyPr>
          <a:lstStyle/>
          <a:p>
            <a:pPr algn="ctr"/>
            <a:r>
              <a:rPr lang="es-PE" sz="2400" b="1" dirty="0" smtClean="0">
                <a:solidFill>
                  <a:srgbClr val="C00000"/>
                </a:solidFill>
                <a:latin typeface="Meiryo" pitchFamily="34" charset="-128"/>
                <a:ea typeface="Meiryo" pitchFamily="34" charset="-128"/>
                <a:cs typeface="Meiryo" pitchFamily="34" charset="-128"/>
              </a:rPr>
              <a:t>VARIABLES DE ESTUDIO </a:t>
            </a:r>
            <a:r>
              <a:rPr lang="es-PE" b="1" dirty="0" smtClean="0">
                <a:solidFill>
                  <a:srgbClr val="C00000"/>
                </a:solidFill>
                <a:latin typeface="Meiryo" pitchFamily="34" charset="-128"/>
                <a:ea typeface="Meiryo" pitchFamily="34" charset="-128"/>
                <a:cs typeface="Meiryo" pitchFamily="34" charset="-128"/>
              </a:rPr>
              <a:t>(2/2)</a:t>
            </a:r>
            <a:endParaRPr lang="es-PE" sz="2400" b="1" dirty="0">
              <a:solidFill>
                <a:srgbClr val="C00000"/>
              </a:solidFill>
            </a:endParaRPr>
          </a:p>
        </p:txBody>
      </p:sp>
    </p:spTree>
    <p:extLst>
      <p:ext uri="{BB962C8B-B14F-4D97-AF65-F5344CB8AC3E}">
        <p14:creationId xmlns:p14="http://schemas.microsoft.com/office/powerpoint/2010/main" val="930445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1 Título"/>
          <p:cNvSpPr txBox="1">
            <a:spLocks noGrp="1"/>
          </p:cNvSpPr>
          <p:nvPr>
            <p:ph type="title"/>
          </p:nvPr>
        </p:nvSpPr>
        <p:spPr>
          <a:xfrm>
            <a:off x="323523" y="764703"/>
            <a:ext cx="8496943" cy="580927"/>
          </a:xfrm>
          <a:prstGeom prst="rect">
            <a:avLst/>
          </a:prstGeom>
          <a:noFill/>
          <a:ln>
            <a:noFill/>
          </a:ln>
        </p:spPr>
        <p:txBody>
          <a:bodyPr vert="horz" wrap="square" lIns="91440" tIns="45720" rIns="91440" bIns="45720" anchor="ctr" anchorCtr="1" compatLnSpc="1"/>
          <a:lstStyle/>
          <a:p>
            <a:pPr lvl="0"/>
            <a:r>
              <a:rPr lang="es-PE" dirty="0" smtClean="0"/>
              <a:t>METODOLOGÍA </a:t>
            </a:r>
            <a:r>
              <a:rPr lang="es-PE" sz="1800" dirty="0" smtClean="0"/>
              <a:t>(1/5)</a:t>
            </a:r>
            <a:endParaRPr lang="es-PE" dirty="0"/>
          </a:p>
        </p:txBody>
      </p:sp>
      <p:sp>
        <p:nvSpPr>
          <p:cNvPr id="3" name="2 Marcador de contenido"/>
          <p:cNvSpPr txBox="1">
            <a:spLocks noGrp="1"/>
          </p:cNvSpPr>
          <p:nvPr>
            <p:ph idx="1"/>
          </p:nvPr>
        </p:nvSpPr>
        <p:spPr>
          <a:xfrm>
            <a:off x="251520" y="1124744"/>
            <a:ext cx="8424936" cy="5328592"/>
          </a:xfrm>
          <a:prstGeom prst="rect">
            <a:avLst/>
          </a:prstGeom>
          <a:noFill/>
          <a:ln>
            <a:noFill/>
          </a:ln>
        </p:spPr>
        <p:txBody>
          <a:bodyPr vert="horz" wrap="square" lIns="91440" tIns="45720" rIns="91440" bIns="45720" anchor="t" anchorCtr="0" compatLnSpc="1"/>
          <a:lstStyle/>
          <a:p>
            <a:pPr marL="0" lvl="0" indent="0">
              <a:spcBef>
                <a:spcPts val="400"/>
              </a:spcBef>
              <a:buNone/>
            </a:pPr>
            <a:endParaRPr lang="es-ES" sz="1600" dirty="0" smtClean="0"/>
          </a:p>
          <a:p>
            <a:pPr marL="0" lvl="0" indent="0">
              <a:spcBef>
                <a:spcPts val="400"/>
              </a:spcBef>
              <a:buNone/>
            </a:pPr>
            <a:r>
              <a:rPr lang="es-ES" sz="1600" dirty="0" smtClean="0"/>
              <a:t>La </a:t>
            </a:r>
            <a:r>
              <a:rPr lang="es-ES" sz="1600" dirty="0"/>
              <a:t>metodológica de elaboración de la línea de base implica los siguientes pasos.</a:t>
            </a:r>
          </a:p>
          <a:p>
            <a:pPr marL="0" lvl="0" indent="0">
              <a:spcBef>
                <a:spcPts val="400"/>
              </a:spcBef>
              <a:buNone/>
            </a:pPr>
            <a:endParaRPr lang="es-ES" sz="1600" b="1" dirty="0" smtClean="0"/>
          </a:p>
          <a:p>
            <a:pPr marL="0" lvl="0" indent="0" algn="just">
              <a:spcBef>
                <a:spcPts val="400"/>
              </a:spcBef>
              <a:buNone/>
            </a:pPr>
            <a:r>
              <a:rPr lang="es-ES" sz="1600" dirty="0"/>
              <a:t>	</a:t>
            </a:r>
          </a:p>
          <a:p>
            <a:pPr marL="0" lvl="0" indent="0" algn="just">
              <a:spcBef>
                <a:spcPts val="400"/>
              </a:spcBef>
              <a:buNone/>
            </a:pPr>
            <a:endParaRPr lang="es-ES" sz="1600" dirty="0"/>
          </a:p>
          <a:p>
            <a:pPr marL="0" lvl="0" indent="0">
              <a:spcBef>
                <a:spcPts val="400"/>
              </a:spcBef>
              <a:buNone/>
            </a:pPr>
            <a:endParaRPr lang="es-ES" sz="1600" dirty="0"/>
          </a:p>
          <a:p>
            <a:pPr marL="0" lvl="0" indent="0">
              <a:spcBef>
                <a:spcPts val="400"/>
              </a:spcBef>
              <a:buNone/>
            </a:pPr>
            <a:endParaRPr lang="es-ES" sz="1600" dirty="0"/>
          </a:p>
          <a:p>
            <a:pPr marL="0" lvl="0" indent="0">
              <a:spcBef>
                <a:spcPts val="400"/>
              </a:spcBef>
              <a:buNone/>
            </a:pPr>
            <a:endParaRPr lang="es-ES" sz="1600" dirty="0"/>
          </a:p>
          <a:p>
            <a:pPr marL="0" lvl="0" indent="0">
              <a:spcBef>
                <a:spcPts val="400"/>
              </a:spcBef>
              <a:buNone/>
            </a:pPr>
            <a:endParaRPr lang="es-PE" sz="1600" dirty="0"/>
          </a:p>
        </p:txBody>
      </p:sp>
      <p:graphicFrame>
        <p:nvGraphicFramePr>
          <p:cNvPr id="4" name="Tabla 3"/>
          <p:cNvGraphicFramePr>
            <a:graphicFrameLocks noGrp="1"/>
          </p:cNvGraphicFramePr>
          <p:nvPr>
            <p:extLst>
              <p:ext uri="{D42A27DB-BD31-4B8C-83A1-F6EECF244321}">
                <p14:modId xmlns:p14="http://schemas.microsoft.com/office/powerpoint/2010/main" val="1631454026"/>
              </p:ext>
            </p:extLst>
          </p:nvPr>
        </p:nvGraphicFramePr>
        <p:xfrm>
          <a:off x="348228" y="1844824"/>
          <a:ext cx="8328228" cy="2520280"/>
        </p:xfrm>
        <a:graphic>
          <a:graphicData uri="http://schemas.openxmlformats.org/drawingml/2006/table">
            <a:tbl>
              <a:tblPr firstRow="1" firstCol="1" bandRow="1">
                <a:tableStyleId>{5C22544A-7EE6-4342-B048-85BDC9FD1C3A}</a:tableStyleId>
              </a:tblPr>
              <a:tblGrid>
                <a:gridCol w="1106966"/>
                <a:gridCol w="7221262"/>
              </a:tblGrid>
              <a:tr h="2520280">
                <a:tc>
                  <a:txBody>
                    <a:bodyPr/>
                    <a:lstStyle/>
                    <a:p>
                      <a:pPr algn="just">
                        <a:lnSpc>
                          <a:spcPct val="150000"/>
                        </a:lnSpc>
                        <a:spcAft>
                          <a:spcPts val="0"/>
                        </a:spcAft>
                      </a:pPr>
                      <a:r>
                        <a:rPr lang="es-MX" sz="1400" b="1" dirty="0">
                          <a:solidFill>
                            <a:schemeClr val="tx1"/>
                          </a:solidFill>
                          <a:effectLst/>
                        </a:rPr>
                        <a:t>Paso 1</a:t>
                      </a:r>
                      <a:endParaRPr lang="es-PE"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just">
                        <a:lnSpc>
                          <a:spcPct val="150000"/>
                        </a:lnSpc>
                        <a:spcAft>
                          <a:spcPts val="0"/>
                        </a:spcAft>
                      </a:pPr>
                      <a:r>
                        <a:rPr lang="es-MX" sz="1400" b="0" u="sng" dirty="0">
                          <a:solidFill>
                            <a:schemeClr val="tx1"/>
                          </a:solidFill>
                          <a:effectLst/>
                        </a:rPr>
                        <a:t>Diseño general del estudio: protocolos de ingreso a zonas rurales en el </a:t>
                      </a:r>
                      <a:r>
                        <a:rPr lang="es-MX" sz="1400" b="0" u="sng" dirty="0" smtClean="0">
                          <a:solidFill>
                            <a:schemeClr val="tx1"/>
                          </a:solidFill>
                          <a:effectLst/>
                        </a:rPr>
                        <a:t>distrito </a:t>
                      </a:r>
                      <a:r>
                        <a:rPr lang="es-MX" sz="1400" b="0" u="sng" dirty="0">
                          <a:solidFill>
                            <a:schemeClr val="tx1"/>
                          </a:solidFill>
                          <a:effectLst/>
                        </a:rPr>
                        <a:t>de </a:t>
                      </a:r>
                      <a:r>
                        <a:rPr lang="es-MX" sz="1400" b="0" u="sng" dirty="0" smtClean="0">
                          <a:solidFill>
                            <a:schemeClr val="tx1"/>
                          </a:solidFill>
                          <a:effectLst/>
                        </a:rPr>
                        <a:t>Oropesa</a:t>
                      </a:r>
                      <a:r>
                        <a:rPr lang="es-MX" sz="1400" b="0" u="sng" dirty="0">
                          <a:solidFill>
                            <a:schemeClr val="tx1"/>
                          </a:solidFill>
                          <a:effectLst/>
                        </a:rPr>
                        <a:t>; definición de la logística del trabajo de campo</a:t>
                      </a:r>
                      <a:r>
                        <a:rPr lang="es-MX" sz="1400" b="0" u="sng" dirty="0" smtClean="0">
                          <a:solidFill>
                            <a:schemeClr val="tx1"/>
                          </a:solidFill>
                          <a:effectLst/>
                        </a:rPr>
                        <a:t>.</a:t>
                      </a:r>
                    </a:p>
                    <a:p>
                      <a:pPr algn="l">
                        <a:lnSpc>
                          <a:spcPct val="150000"/>
                        </a:lnSpc>
                        <a:spcAft>
                          <a:spcPts val="0"/>
                        </a:spcAft>
                      </a:pPr>
                      <a:r>
                        <a:rPr lang="es-MX" sz="1400" b="0" dirty="0" smtClean="0">
                          <a:solidFill>
                            <a:schemeClr val="tx1"/>
                          </a:solidFill>
                          <a:effectLst/>
                        </a:rPr>
                        <a:t>El </a:t>
                      </a:r>
                      <a:r>
                        <a:rPr lang="es-MX" sz="1400" b="0" dirty="0">
                          <a:solidFill>
                            <a:schemeClr val="tx1"/>
                          </a:solidFill>
                          <a:effectLst/>
                        </a:rPr>
                        <a:t>protocolo de ingreso implica solicitar el consentimiento informado de los presidentes comunales y de la comunidad en su conjunto, para llevar a cabo el estudio; se informará sobre los objetivos del estudio, que implican las entrevistas y como serán llevadas a cabo; así mismo, se solicitarán los permisos necesarios para la captura de puntos de georreferenciación a nivel comunal. El cual será solicitado previo al inicio del levantamiento de información </a:t>
                      </a:r>
                      <a:r>
                        <a:rPr lang="es-MX" sz="1400" b="0" dirty="0" smtClean="0">
                          <a:solidFill>
                            <a:schemeClr val="tx1"/>
                          </a:solidFill>
                          <a:effectLst/>
                        </a:rPr>
                        <a:t>primaria.</a:t>
                      </a:r>
                      <a:endParaRPr lang="es-P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655795424"/>
              </p:ext>
            </p:extLst>
          </p:nvPr>
        </p:nvGraphicFramePr>
        <p:xfrm>
          <a:off x="395536" y="4581128"/>
          <a:ext cx="8280920" cy="1512168"/>
        </p:xfrm>
        <a:graphic>
          <a:graphicData uri="http://schemas.openxmlformats.org/drawingml/2006/table">
            <a:tbl>
              <a:tblPr firstRow="1" firstCol="1" bandRow="1">
                <a:tableStyleId>{5C22544A-7EE6-4342-B048-85BDC9FD1C3A}</a:tableStyleId>
              </a:tblPr>
              <a:tblGrid>
                <a:gridCol w="1100678"/>
                <a:gridCol w="7180242"/>
              </a:tblGrid>
              <a:tr h="1512168">
                <a:tc>
                  <a:txBody>
                    <a:bodyPr/>
                    <a:lstStyle/>
                    <a:p>
                      <a:pPr algn="just">
                        <a:lnSpc>
                          <a:spcPct val="150000"/>
                        </a:lnSpc>
                        <a:spcAft>
                          <a:spcPts val="0"/>
                        </a:spcAft>
                      </a:pPr>
                      <a:r>
                        <a:rPr lang="es-MX" sz="1400" b="1" dirty="0">
                          <a:solidFill>
                            <a:schemeClr val="tx1"/>
                          </a:solidFill>
                          <a:effectLst/>
                        </a:rPr>
                        <a:t>Paso 2</a:t>
                      </a:r>
                      <a:endParaRPr lang="es-PE"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50000"/>
                        </a:lnSpc>
                        <a:spcAft>
                          <a:spcPts val="0"/>
                        </a:spcAft>
                      </a:pPr>
                      <a:r>
                        <a:rPr lang="es-MX" sz="1400" b="0" u="sng" dirty="0">
                          <a:solidFill>
                            <a:schemeClr val="tx1"/>
                          </a:solidFill>
                          <a:effectLst/>
                        </a:rPr>
                        <a:t>Levantamiento de información secundaria</a:t>
                      </a:r>
                      <a:r>
                        <a:rPr lang="es-MX" sz="1400" b="0" dirty="0">
                          <a:solidFill>
                            <a:schemeClr val="tx1"/>
                          </a:solidFill>
                          <a:effectLst/>
                        </a:rPr>
                        <a:t>, con base en CENAGRO, los datos censales agropecuarios entre 1994 y 2012 servirán para la proyección de los indicadores pecuarios a 5 años.</a:t>
                      </a:r>
                      <a:endParaRPr lang="es-P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595939986"/>
              </p:ext>
            </p:extLst>
          </p:nvPr>
        </p:nvGraphicFramePr>
        <p:xfrm>
          <a:off x="323523" y="1345630"/>
          <a:ext cx="8352933" cy="5120640"/>
        </p:xfrm>
        <a:graphic>
          <a:graphicData uri="http://schemas.openxmlformats.org/drawingml/2006/table">
            <a:tbl>
              <a:tblPr firstRow="1" firstCol="1" bandRow="1">
                <a:tableStyleId>{5C22544A-7EE6-4342-B048-85BDC9FD1C3A}</a:tableStyleId>
              </a:tblPr>
              <a:tblGrid>
                <a:gridCol w="1110250"/>
                <a:gridCol w="7242683"/>
              </a:tblGrid>
              <a:tr h="4151999">
                <a:tc>
                  <a:txBody>
                    <a:bodyPr/>
                    <a:lstStyle/>
                    <a:p>
                      <a:pPr algn="just">
                        <a:lnSpc>
                          <a:spcPct val="150000"/>
                        </a:lnSpc>
                        <a:spcAft>
                          <a:spcPts val="0"/>
                        </a:spcAft>
                      </a:pPr>
                      <a:r>
                        <a:rPr lang="es-MX" sz="1400" b="1" dirty="0">
                          <a:solidFill>
                            <a:schemeClr val="tx1"/>
                          </a:solidFill>
                          <a:effectLst/>
                        </a:rPr>
                        <a:t>Paso 3</a:t>
                      </a:r>
                      <a:endParaRPr lang="es-PE"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66" marR="64966" marT="0" marB="0">
                    <a:solidFill>
                      <a:schemeClr val="bg1"/>
                    </a:solidFill>
                  </a:tcPr>
                </a:tc>
                <a:tc>
                  <a:txBody>
                    <a:bodyPr/>
                    <a:lstStyle/>
                    <a:p>
                      <a:pPr algn="just">
                        <a:lnSpc>
                          <a:spcPct val="150000"/>
                        </a:lnSpc>
                        <a:spcAft>
                          <a:spcPts val="0"/>
                        </a:spcAft>
                      </a:pPr>
                      <a:r>
                        <a:rPr lang="es-MX" sz="1400" b="0" u="sng" dirty="0">
                          <a:solidFill>
                            <a:schemeClr val="tx1"/>
                          </a:solidFill>
                          <a:effectLst/>
                        </a:rPr>
                        <a:t>Diseño y validación de instrumentos cuantitativos y cualitativos.</a:t>
                      </a:r>
                      <a:endParaRPr lang="es-PE" sz="1400" b="0" u="sng" dirty="0">
                        <a:solidFill>
                          <a:schemeClr val="tx1"/>
                        </a:solidFill>
                        <a:effectLst/>
                      </a:endParaRPr>
                    </a:p>
                    <a:p>
                      <a:pPr algn="just">
                        <a:lnSpc>
                          <a:spcPct val="150000"/>
                        </a:lnSpc>
                        <a:spcAft>
                          <a:spcPts val="0"/>
                        </a:spcAft>
                      </a:pPr>
                      <a:r>
                        <a:rPr lang="es-MX" sz="1400" b="0" dirty="0">
                          <a:solidFill>
                            <a:schemeClr val="tx1"/>
                          </a:solidFill>
                          <a:effectLst/>
                        </a:rPr>
                        <a:t>Se propone aplicar un instrumento cuantitativo para el recojo de información primaria, el cual recabará información primaria a nivel de cada unidad productiva pecuaria en el ámbito del estudio. Se propone recabar información de al menos 300 hogares rurales en el distrito, de acuerdo con el listado de variables de estudio y la cantidad de familias por comunidad. La encuesta será aplicada en reuniones comunales que serán convocadas en coordinación con los presidentes comunales y los representantes de la MDO.</a:t>
                      </a:r>
                      <a:endParaRPr lang="es-PE" sz="1400" b="0" dirty="0">
                        <a:solidFill>
                          <a:schemeClr val="tx1"/>
                        </a:solidFill>
                        <a:effectLst/>
                      </a:endParaRPr>
                    </a:p>
                    <a:p>
                      <a:pPr marL="342900" lvl="0" indent="-342900" algn="just">
                        <a:lnSpc>
                          <a:spcPct val="150000"/>
                        </a:lnSpc>
                        <a:spcAft>
                          <a:spcPts val="0"/>
                        </a:spcAft>
                        <a:buFont typeface="Symbol" panose="05050102010706020507" pitchFamily="18" charset="2"/>
                        <a:buChar char=""/>
                      </a:pPr>
                      <a:r>
                        <a:rPr lang="es-MX" sz="1400" b="0" dirty="0">
                          <a:solidFill>
                            <a:schemeClr val="tx1"/>
                          </a:solidFill>
                          <a:effectLst/>
                        </a:rPr>
                        <a:t>Se propone aplicar un instrumento cuantitativo para el recojo de localización </a:t>
                      </a:r>
                      <a:r>
                        <a:rPr lang="es-MX" sz="1400" b="0" dirty="0" err="1">
                          <a:solidFill>
                            <a:schemeClr val="tx1"/>
                          </a:solidFill>
                          <a:effectLst/>
                        </a:rPr>
                        <a:t>georeferenciada</a:t>
                      </a:r>
                      <a:r>
                        <a:rPr lang="es-MX" sz="1400" b="0" dirty="0">
                          <a:solidFill>
                            <a:schemeClr val="tx1"/>
                          </a:solidFill>
                          <a:effectLst/>
                        </a:rPr>
                        <a:t> de los predios pecuarios a nivel comunal, lo cual implicará determinar polígonos geográficos.</a:t>
                      </a:r>
                      <a:endParaRPr lang="es-PE" sz="1400" b="0" dirty="0">
                        <a:solidFill>
                          <a:schemeClr val="tx1"/>
                        </a:solidFill>
                        <a:effectLst/>
                      </a:endParaRPr>
                    </a:p>
                    <a:p>
                      <a:pPr marL="342900" lvl="0" indent="-342900" algn="just">
                        <a:lnSpc>
                          <a:spcPct val="150000"/>
                        </a:lnSpc>
                        <a:spcAft>
                          <a:spcPts val="0"/>
                        </a:spcAft>
                        <a:buFont typeface="Symbol" panose="05050102010706020507" pitchFamily="18" charset="2"/>
                        <a:buChar char=""/>
                      </a:pPr>
                      <a:r>
                        <a:rPr lang="es-MX" sz="1400" b="0" dirty="0">
                          <a:solidFill>
                            <a:schemeClr val="tx1"/>
                          </a:solidFill>
                          <a:effectLst/>
                        </a:rPr>
                        <a:t>Se propone aplicar instrumentos cualitativos, a través de talleres participativos, para determinar los siguientes aspectos:</a:t>
                      </a:r>
                      <a:endParaRPr lang="es-PE" sz="1400" b="0" dirty="0">
                        <a:solidFill>
                          <a:schemeClr val="tx1"/>
                        </a:solidFill>
                        <a:effectLst/>
                      </a:endParaRPr>
                    </a:p>
                    <a:p>
                      <a:pPr marL="342900" lvl="0" indent="-342900" algn="just">
                        <a:lnSpc>
                          <a:spcPct val="150000"/>
                        </a:lnSpc>
                        <a:spcAft>
                          <a:spcPts val="0"/>
                        </a:spcAft>
                        <a:buFont typeface="Symbol" panose="05050102010706020507" pitchFamily="18" charset="2"/>
                        <a:buChar char=""/>
                      </a:pPr>
                      <a:r>
                        <a:rPr lang="es-MX" sz="1400" b="0" dirty="0">
                          <a:solidFill>
                            <a:schemeClr val="tx1"/>
                          </a:solidFill>
                          <a:effectLst/>
                        </a:rPr>
                        <a:t>Mapa de actores y relaciones en temas productivos y pecuarios en el Distrito de Oropesa</a:t>
                      </a:r>
                      <a:endParaRPr lang="es-PE" sz="1400" b="0" dirty="0">
                        <a:solidFill>
                          <a:schemeClr val="tx1"/>
                        </a:solidFill>
                        <a:effectLst/>
                      </a:endParaRPr>
                    </a:p>
                    <a:p>
                      <a:pPr marL="342900" lvl="0" indent="-342900" algn="just">
                        <a:lnSpc>
                          <a:spcPct val="150000"/>
                        </a:lnSpc>
                        <a:spcAft>
                          <a:spcPts val="0"/>
                        </a:spcAft>
                        <a:buFont typeface="Symbol" panose="05050102010706020507" pitchFamily="18" charset="2"/>
                        <a:buChar char=""/>
                      </a:pPr>
                      <a:r>
                        <a:rPr lang="es-MX" sz="1400" b="0" dirty="0">
                          <a:solidFill>
                            <a:schemeClr val="tx1"/>
                          </a:solidFill>
                          <a:effectLst/>
                        </a:rPr>
                        <a:t>Formulación y validación propuestas de intervenciones concretas y viables para la habilitación y promoción de la productividad de las actividades pecuarias en el Distrito de Oropesa.</a:t>
                      </a:r>
                      <a:endParaRPr lang="es-P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66" marR="64966" marT="0" marB="0">
                    <a:solidFill>
                      <a:schemeClr val="bg1"/>
                    </a:solidFill>
                  </a:tcPr>
                </a:tc>
              </a:tr>
            </a:tbl>
          </a:graphicData>
        </a:graphic>
      </p:graphicFrame>
      <p:sp>
        <p:nvSpPr>
          <p:cNvPr id="5" name="1 Título"/>
          <p:cNvSpPr txBox="1">
            <a:spLocks/>
          </p:cNvSpPr>
          <p:nvPr/>
        </p:nvSpPr>
        <p:spPr>
          <a:xfrm>
            <a:off x="323523" y="764703"/>
            <a:ext cx="8496943" cy="580927"/>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s-ES" sz="2800" b="1" i="0" u="none" strike="noStrike" kern="1200" cap="none" spc="0" baseline="0">
                <a:solidFill>
                  <a:srgbClr val="D43118"/>
                </a:solidFill>
                <a:uFillTx/>
                <a:latin typeface="Myriad Pro" pitchFamily="34"/>
              </a:defRPr>
            </a:lvl1pPr>
          </a:lstStyle>
          <a:p>
            <a:r>
              <a:rPr lang="es-PE" dirty="0" smtClean="0"/>
              <a:t>METODOLOGÍA </a:t>
            </a:r>
            <a:r>
              <a:rPr lang="es-PE" sz="1800" dirty="0" smtClean="0"/>
              <a:t>(2/5)</a:t>
            </a:r>
            <a:endParaRPr lang="es-PE" dirty="0"/>
          </a:p>
        </p:txBody>
      </p:sp>
    </p:spTree>
    <p:extLst>
      <p:ext uri="{BB962C8B-B14F-4D97-AF65-F5344CB8AC3E}">
        <p14:creationId xmlns:p14="http://schemas.microsoft.com/office/powerpoint/2010/main" val="1912341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331119213"/>
              </p:ext>
            </p:extLst>
          </p:nvPr>
        </p:nvGraphicFramePr>
        <p:xfrm>
          <a:off x="611560" y="1345630"/>
          <a:ext cx="7776864" cy="1464176"/>
        </p:xfrm>
        <a:graphic>
          <a:graphicData uri="http://schemas.openxmlformats.org/drawingml/2006/table">
            <a:tbl>
              <a:tblPr firstRow="1" firstCol="1" bandRow="1">
                <a:tableStyleId>{5C22544A-7EE6-4342-B048-85BDC9FD1C3A}</a:tableStyleId>
              </a:tblPr>
              <a:tblGrid>
                <a:gridCol w="1033680"/>
                <a:gridCol w="6743184"/>
              </a:tblGrid>
              <a:tr h="643210">
                <a:tc>
                  <a:txBody>
                    <a:bodyPr/>
                    <a:lstStyle/>
                    <a:p>
                      <a:pPr algn="just">
                        <a:lnSpc>
                          <a:spcPct val="150000"/>
                        </a:lnSpc>
                        <a:spcAft>
                          <a:spcPts val="0"/>
                        </a:spcAft>
                      </a:pPr>
                      <a:r>
                        <a:rPr lang="es-MX" sz="1400" b="1" dirty="0">
                          <a:solidFill>
                            <a:schemeClr val="tx1"/>
                          </a:solidFill>
                          <a:effectLst/>
                        </a:rPr>
                        <a:t>Paso 4</a:t>
                      </a:r>
                      <a:endParaRPr lang="es-PE"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just">
                        <a:lnSpc>
                          <a:spcPct val="150000"/>
                        </a:lnSpc>
                        <a:spcAft>
                          <a:spcPts val="0"/>
                        </a:spcAft>
                      </a:pPr>
                      <a:r>
                        <a:rPr lang="es-MX" sz="1400" b="0" dirty="0" smtClean="0">
                          <a:solidFill>
                            <a:schemeClr val="tx1"/>
                          </a:solidFill>
                          <a:effectLst/>
                        </a:rPr>
                        <a:t>:</a:t>
                      </a:r>
                      <a:r>
                        <a:rPr lang="es-MX" sz="1400" b="0" u="sng" dirty="0" smtClean="0">
                          <a:solidFill>
                            <a:schemeClr val="tx1"/>
                          </a:solidFill>
                          <a:effectLst/>
                        </a:rPr>
                        <a:t>Diseño </a:t>
                      </a:r>
                      <a:r>
                        <a:rPr lang="es-MX" sz="1400" b="0" u="sng" dirty="0" err="1" smtClean="0">
                          <a:solidFill>
                            <a:schemeClr val="tx1"/>
                          </a:solidFill>
                          <a:effectLst/>
                        </a:rPr>
                        <a:t>muestral</a:t>
                      </a:r>
                      <a:r>
                        <a:rPr lang="es-MX" sz="1400" b="0" u="sng" dirty="0" smtClean="0">
                          <a:solidFill>
                            <a:schemeClr val="tx1"/>
                          </a:solidFill>
                          <a:effectLst/>
                        </a:rPr>
                        <a:t>:</a:t>
                      </a:r>
                    </a:p>
                    <a:p>
                      <a:pPr algn="just">
                        <a:lnSpc>
                          <a:spcPct val="150000"/>
                        </a:lnSpc>
                        <a:spcAft>
                          <a:spcPts val="0"/>
                        </a:spcAft>
                      </a:pPr>
                      <a:r>
                        <a:rPr lang="es-MX" sz="1400" b="0" dirty="0" smtClean="0">
                          <a:solidFill>
                            <a:schemeClr val="tx1"/>
                          </a:solidFill>
                          <a:effectLst/>
                        </a:rPr>
                        <a:t>Definición </a:t>
                      </a:r>
                      <a:r>
                        <a:rPr lang="es-MX" sz="1400" b="0" dirty="0">
                          <a:solidFill>
                            <a:schemeClr val="tx1"/>
                          </a:solidFill>
                          <a:effectLst/>
                        </a:rPr>
                        <a:t>de muestras, capacitación de encuestadores, pruebas piloto de los instrumentos.</a:t>
                      </a:r>
                      <a:endParaRPr lang="es-P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504056">
                <a:tc>
                  <a:txBody>
                    <a:bodyPr/>
                    <a:lstStyle/>
                    <a:p>
                      <a:pPr algn="just">
                        <a:lnSpc>
                          <a:spcPct val="150000"/>
                        </a:lnSpc>
                        <a:spcAft>
                          <a:spcPts val="0"/>
                        </a:spcAft>
                      </a:pPr>
                      <a:r>
                        <a:rPr lang="es-MX" sz="1400" b="1" dirty="0">
                          <a:solidFill>
                            <a:schemeClr val="tx1"/>
                          </a:solidFill>
                          <a:effectLst/>
                        </a:rPr>
                        <a:t>Paso 5</a:t>
                      </a:r>
                      <a:endParaRPr lang="es-PE"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just">
                        <a:lnSpc>
                          <a:spcPct val="150000"/>
                        </a:lnSpc>
                        <a:spcAft>
                          <a:spcPts val="0"/>
                        </a:spcAft>
                      </a:pPr>
                      <a:r>
                        <a:rPr lang="es-MX" sz="1400" b="0" u="sng" dirty="0">
                          <a:solidFill>
                            <a:schemeClr val="tx1"/>
                          </a:solidFill>
                          <a:effectLst/>
                        </a:rPr>
                        <a:t>Levantamiento de información primaria </a:t>
                      </a:r>
                      <a:r>
                        <a:rPr lang="es-MX" sz="1400" b="0" dirty="0">
                          <a:solidFill>
                            <a:schemeClr val="tx1"/>
                          </a:solidFill>
                          <a:effectLst/>
                        </a:rPr>
                        <a:t>o trabajo de campo: encuesta y </a:t>
                      </a:r>
                      <a:r>
                        <a:rPr lang="es-MX" sz="1400" b="0" dirty="0" err="1">
                          <a:solidFill>
                            <a:schemeClr val="tx1"/>
                          </a:solidFill>
                          <a:effectLst/>
                        </a:rPr>
                        <a:t>georeferenciación</a:t>
                      </a:r>
                      <a:r>
                        <a:rPr lang="es-MX" sz="1400" b="0" dirty="0">
                          <a:solidFill>
                            <a:schemeClr val="tx1"/>
                          </a:solidFill>
                          <a:effectLst/>
                        </a:rPr>
                        <a:t>.</a:t>
                      </a:r>
                      <a:endParaRPr lang="es-P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graphicFrame>
        <p:nvGraphicFramePr>
          <p:cNvPr id="5" name="Objeto 4"/>
          <p:cNvGraphicFramePr>
            <a:graphicFrameLocks noChangeAspect="1"/>
          </p:cNvGraphicFramePr>
          <p:nvPr>
            <p:extLst>
              <p:ext uri="{D42A27DB-BD31-4B8C-83A1-F6EECF244321}">
                <p14:modId xmlns:p14="http://schemas.microsoft.com/office/powerpoint/2010/main" val="4284712092"/>
              </p:ext>
            </p:extLst>
          </p:nvPr>
        </p:nvGraphicFramePr>
        <p:xfrm>
          <a:off x="683561" y="3284984"/>
          <a:ext cx="7776864" cy="2952328"/>
        </p:xfrm>
        <a:graphic>
          <a:graphicData uri="http://schemas.openxmlformats.org/presentationml/2006/ole">
            <mc:AlternateContent xmlns:mc="http://schemas.openxmlformats.org/markup-compatibility/2006">
              <mc:Choice xmlns:v="urn:schemas-microsoft-com:vml" Requires="v">
                <p:oleObj spid="_x0000_s4114" name="Documento" r:id="rId5" imgW="5401235" imgH="2624056" progId="Word.Document.12">
                  <p:embed/>
                </p:oleObj>
              </mc:Choice>
              <mc:Fallback>
                <p:oleObj name="Documento" r:id="rId5" imgW="5401235" imgH="2624056" progId="Word.Document.12">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1" y="3284984"/>
                        <a:ext cx="7776864" cy="2952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1 Título"/>
          <p:cNvSpPr txBox="1">
            <a:spLocks/>
          </p:cNvSpPr>
          <p:nvPr/>
        </p:nvSpPr>
        <p:spPr>
          <a:xfrm>
            <a:off x="323522" y="764704"/>
            <a:ext cx="8496943" cy="580927"/>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s-ES" sz="2800" b="1" i="0" u="none" strike="noStrike" kern="1200" cap="none" spc="0" baseline="0">
                <a:solidFill>
                  <a:srgbClr val="D43118"/>
                </a:solidFill>
                <a:uFillTx/>
                <a:latin typeface="Myriad Pro" pitchFamily="34"/>
              </a:defRPr>
            </a:lvl1pPr>
          </a:lstStyle>
          <a:p>
            <a:r>
              <a:rPr lang="es-PE" dirty="0" smtClean="0"/>
              <a:t>METODOLOGÍA </a:t>
            </a:r>
            <a:r>
              <a:rPr lang="es-PE" sz="1800" dirty="0" smtClean="0"/>
              <a:t>(3/5)</a:t>
            </a:r>
            <a:endParaRPr lang="es-PE" dirty="0"/>
          </a:p>
        </p:txBody>
      </p:sp>
    </p:spTree>
    <p:extLst>
      <p:ext uri="{BB962C8B-B14F-4D97-AF65-F5344CB8AC3E}">
        <p14:creationId xmlns:p14="http://schemas.microsoft.com/office/powerpoint/2010/main" val="699205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694251569"/>
              </p:ext>
            </p:extLst>
          </p:nvPr>
        </p:nvGraphicFramePr>
        <p:xfrm>
          <a:off x="611560" y="1379572"/>
          <a:ext cx="8208906" cy="4071511"/>
        </p:xfrm>
        <a:graphic>
          <a:graphicData uri="http://schemas.openxmlformats.org/drawingml/2006/table">
            <a:tbl>
              <a:tblPr firstRow="1" firstCol="1" bandRow="1">
                <a:tableStyleId>{5C22544A-7EE6-4342-B048-85BDC9FD1C3A}</a:tableStyleId>
              </a:tblPr>
              <a:tblGrid>
                <a:gridCol w="1091106"/>
                <a:gridCol w="7117800"/>
              </a:tblGrid>
              <a:tr h="3431431">
                <a:tc>
                  <a:txBody>
                    <a:bodyPr/>
                    <a:lstStyle/>
                    <a:p>
                      <a:pPr algn="just">
                        <a:lnSpc>
                          <a:spcPct val="150000"/>
                        </a:lnSpc>
                        <a:spcAft>
                          <a:spcPts val="0"/>
                        </a:spcAft>
                      </a:pPr>
                      <a:r>
                        <a:rPr lang="es-MX" sz="1400" b="1" dirty="0">
                          <a:solidFill>
                            <a:schemeClr val="tx1"/>
                          </a:solidFill>
                          <a:effectLst/>
                        </a:rPr>
                        <a:t>Paso 6</a:t>
                      </a:r>
                      <a:endParaRPr lang="es-PE"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just">
                        <a:lnSpc>
                          <a:spcPct val="150000"/>
                        </a:lnSpc>
                        <a:spcAft>
                          <a:spcPts val="0"/>
                        </a:spcAft>
                      </a:pPr>
                      <a:r>
                        <a:rPr lang="es-MX" sz="1400" b="0" u="sng" dirty="0">
                          <a:solidFill>
                            <a:schemeClr val="tx1"/>
                          </a:solidFill>
                          <a:effectLst/>
                        </a:rPr>
                        <a:t>Sistematización de información</a:t>
                      </a:r>
                      <a:r>
                        <a:rPr lang="es-MX" sz="1400" b="0" dirty="0">
                          <a:solidFill>
                            <a:schemeClr val="tx1"/>
                          </a:solidFill>
                          <a:effectLst/>
                        </a:rPr>
                        <a:t>: </a:t>
                      </a:r>
                      <a:endParaRPr lang="es-MX" sz="1400" b="0" dirty="0" smtClean="0">
                        <a:solidFill>
                          <a:schemeClr val="tx1"/>
                        </a:solidFill>
                        <a:effectLst/>
                      </a:endParaRPr>
                    </a:p>
                    <a:p>
                      <a:pPr algn="just">
                        <a:lnSpc>
                          <a:spcPct val="150000"/>
                        </a:lnSpc>
                        <a:spcAft>
                          <a:spcPts val="0"/>
                        </a:spcAft>
                      </a:pPr>
                      <a:r>
                        <a:rPr lang="es-MX" sz="1400" b="0" dirty="0" smtClean="0">
                          <a:solidFill>
                            <a:schemeClr val="tx1"/>
                          </a:solidFill>
                          <a:effectLst/>
                        </a:rPr>
                        <a:t>Codificación </a:t>
                      </a:r>
                      <a:r>
                        <a:rPr lang="es-MX" sz="1400" b="0" dirty="0">
                          <a:solidFill>
                            <a:schemeClr val="tx1"/>
                          </a:solidFill>
                          <a:effectLst/>
                        </a:rPr>
                        <a:t>de variables, digitación de datos, limpieza de la base de datos (consistencia y control de calidad), generación de estadísticas, gráficos e imputación al SIG</a:t>
                      </a:r>
                      <a:r>
                        <a:rPr lang="es-MX" sz="1400" b="0" dirty="0" smtClean="0">
                          <a:solidFill>
                            <a:schemeClr val="tx1"/>
                          </a:solidFill>
                          <a:effectLst/>
                        </a:rPr>
                        <a:t>.</a:t>
                      </a:r>
                    </a:p>
                    <a:p>
                      <a:pPr algn="just">
                        <a:lnSpc>
                          <a:spcPct val="150000"/>
                        </a:lnSpc>
                        <a:spcAft>
                          <a:spcPts val="0"/>
                        </a:spcAft>
                      </a:pPr>
                      <a:r>
                        <a:rPr lang="es-MX" sz="1400" b="0" dirty="0" smtClean="0">
                          <a:solidFill>
                            <a:schemeClr val="tx1"/>
                          </a:solidFill>
                          <a:effectLst/>
                        </a:rPr>
                        <a:t>La </a:t>
                      </a:r>
                      <a:r>
                        <a:rPr lang="es-MX" sz="1400" b="0" dirty="0">
                          <a:solidFill>
                            <a:schemeClr val="tx1"/>
                          </a:solidFill>
                          <a:effectLst/>
                        </a:rPr>
                        <a:t>utilidad de información </a:t>
                      </a:r>
                      <a:r>
                        <a:rPr lang="es-MX" sz="1400" b="0" dirty="0" err="1">
                          <a:solidFill>
                            <a:schemeClr val="tx1"/>
                          </a:solidFill>
                          <a:effectLst/>
                        </a:rPr>
                        <a:t>georeferenciada</a:t>
                      </a:r>
                      <a:r>
                        <a:rPr lang="es-MX" sz="1400" b="0" dirty="0">
                          <a:solidFill>
                            <a:schemeClr val="tx1"/>
                          </a:solidFill>
                          <a:effectLst/>
                        </a:rPr>
                        <a:t> consiste, fundamentalmente, en tener una referencia visible de donde específicamente se encuentran las principales limitantes o mayores cuellos de botella para el desarrollo de las actividades pecuarias</a:t>
                      </a:r>
                      <a:r>
                        <a:rPr lang="es-MX" sz="1400" b="0" dirty="0" smtClean="0">
                          <a:solidFill>
                            <a:schemeClr val="tx1"/>
                          </a:solidFill>
                          <a:effectLst/>
                        </a:rPr>
                        <a:t>.</a:t>
                      </a:r>
                    </a:p>
                    <a:p>
                      <a:pPr algn="just">
                        <a:lnSpc>
                          <a:spcPct val="150000"/>
                        </a:lnSpc>
                        <a:spcAft>
                          <a:spcPts val="0"/>
                        </a:spcAft>
                      </a:pPr>
                      <a:r>
                        <a:rPr lang="es-MX" sz="1400" b="0" dirty="0" smtClean="0">
                          <a:solidFill>
                            <a:schemeClr val="tx1"/>
                          </a:solidFill>
                          <a:effectLst/>
                        </a:rPr>
                        <a:t>Así </a:t>
                      </a:r>
                      <a:r>
                        <a:rPr lang="es-MX" sz="1400" b="0" dirty="0">
                          <a:solidFill>
                            <a:schemeClr val="tx1"/>
                          </a:solidFill>
                          <a:effectLst/>
                        </a:rPr>
                        <a:t>mismo, la información geográfica le podría permitir a la MDO contar con criterios adicionales para la focalización y/o priorización de las intervenciones públicas en materia de desarrollo productivo pecuario en el distrito.</a:t>
                      </a:r>
                      <a:endParaRPr lang="es-P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490204">
                <a:tc>
                  <a:txBody>
                    <a:bodyPr/>
                    <a:lstStyle/>
                    <a:p>
                      <a:pPr algn="just">
                        <a:lnSpc>
                          <a:spcPct val="150000"/>
                        </a:lnSpc>
                        <a:spcAft>
                          <a:spcPts val="0"/>
                        </a:spcAft>
                      </a:pPr>
                      <a:r>
                        <a:rPr lang="es-MX" sz="1400" b="1" dirty="0">
                          <a:solidFill>
                            <a:schemeClr val="tx1"/>
                          </a:solidFill>
                          <a:effectLst/>
                        </a:rPr>
                        <a:t>Paso 7</a:t>
                      </a:r>
                      <a:endParaRPr lang="es-PE"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just">
                        <a:lnSpc>
                          <a:spcPct val="150000"/>
                        </a:lnSpc>
                        <a:spcAft>
                          <a:spcPts val="0"/>
                        </a:spcAft>
                      </a:pPr>
                      <a:r>
                        <a:rPr lang="es-MX" sz="1400" b="0" u="sng" dirty="0">
                          <a:solidFill>
                            <a:schemeClr val="tx1"/>
                          </a:solidFill>
                          <a:effectLst/>
                        </a:rPr>
                        <a:t>Generación de informes estadísticos, mapas. </a:t>
                      </a:r>
                      <a:endParaRPr lang="es-MX" sz="1400" b="0" u="sng" dirty="0" smtClean="0">
                        <a:solidFill>
                          <a:schemeClr val="tx1"/>
                        </a:solidFill>
                        <a:effectLst/>
                      </a:endParaRPr>
                    </a:p>
                    <a:p>
                      <a:pPr algn="just">
                        <a:lnSpc>
                          <a:spcPct val="150000"/>
                        </a:lnSpc>
                        <a:spcAft>
                          <a:spcPts val="0"/>
                        </a:spcAft>
                      </a:pPr>
                      <a:r>
                        <a:rPr lang="es-MX" sz="1400" b="0" dirty="0" smtClean="0">
                          <a:solidFill>
                            <a:schemeClr val="tx1"/>
                          </a:solidFill>
                          <a:effectLst/>
                        </a:rPr>
                        <a:t>De </a:t>
                      </a:r>
                      <a:r>
                        <a:rPr lang="es-MX" sz="1400" b="0" dirty="0">
                          <a:solidFill>
                            <a:schemeClr val="tx1"/>
                          </a:solidFill>
                          <a:effectLst/>
                        </a:rPr>
                        <a:t>acuerdo con la información cuantitativa y cualitativa obtenida.</a:t>
                      </a:r>
                      <a:endParaRPr lang="es-P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
        <p:nvSpPr>
          <p:cNvPr id="5" name="1 Título"/>
          <p:cNvSpPr txBox="1">
            <a:spLocks/>
          </p:cNvSpPr>
          <p:nvPr/>
        </p:nvSpPr>
        <p:spPr>
          <a:xfrm>
            <a:off x="323523" y="764703"/>
            <a:ext cx="8496943" cy="580927"/>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s-ES" sz="2800" b="1" i="0" u="none" strike="noStrike" kern="1200" cap="none" spc="0" baseline="0">
                <a:solidFill>
                  <a:srgbClr val="D43118"/>
                </a:solidFill>
                <a:uFillTx/>
                <a:latin typeface="Myriad Pro" pitchFamily="34"/>
              </a:defRPr>
            </a:lvl1pPr>
          </a:lstStyle>
          <a:p>
            <a:r>
              <a:rPr lang="es-PE" dirty="0" smtClean="0"/>
              <a:t>METODOLOGÍA </a:t>
            </a:r>
            <a:r>
              <a:rPr lang="es-PE" sz="1800" dirty="0" smtClean="0"/>
              <a:t>(4/5)</a:t>
            </a:r>
            <a:endParaRPr lang="es-PE" dirty="0"/>
          </a:p>
        </p:txBody>
      </p:sp>
    </p:spTree>
    <p:extLst>
      <p:ext uri="{BB962C8B-B14F-4D97-AF65-F5344CB8AC3E}">
        <p14:creationId xmlns:p14="http://schemas.microsoft.com/office/powerpoint/2010/main" val="3017592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2810</TotalTime>
  <Words>1832</Words>
  <Application>Microsoft Office PowerPoint</Application>
  <PresentationFormat>Presentación en pantalla (4:3)</PresentationFormat>
  <Paragraphs>183</Paragraphs>
  <Slides>15</Slides>
  <Notes>12</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15</vt:i4>
      </vt:variant>
    </vt:vector>
  </HeadingPairs>
  <TitlesOfParts>
    <vt:vector size="25" baseType="lpstr">
      <vt:lpstr>Meiryo</vt:lpstr>
      <vt:lpstr>Arial</vt:lpstr>
      <vt:lpstr>Calibri</vt:lpstr>
      <vt:lpstr>Candara</vt:lpstr>
      <vt:lpstr>Myriad Pro</vt:lpstr>
      <vt:lpstr>Symbol</vt:lpstr>
      <vt:lpstr>Times New Roman</vt:lpstr>
      <vt:lpstr>Wingdings</vt:lpstr>
      <vt:lpstr>Tema de Office</vt:lpstr>
      <vt:lpstr>Documento</vt:lpstr>
      <vt:lpstr> Estudio: Línea de Base de la Actividad Pecuaria del Distrito de Oropesa, Provincia de Antabamba, Departamento del Apurímac, Mayo, 2015</vt:lpstr>
      <vt:lpstr>DISTRIBUCIÓN DE RESPONSABILIDADES </vt:lpstr>
      <vt:lpstr>OBJETIVOS</vt:lpstr>
      <vt:lpstr>Presentación de PowerPoint</vt:lpstr>
      <vt:lpstr>Presentación de PowerPoint</vt:lpstr>
      <vt:lpstr>METODOLOGÍA (1/5)</vt:lpstr>
      <vt:lpstr>Presentación de PowerPoint</vt:lpstr>
      <vt:lpstr>Presentación de PowerPoint</vt:lpstr>
      <vt:lpstr>Presentación de PowerPoint</vt:lpstr>
      <vt:lpstr>Presentación de PowerPoint</vt:lpstr>
      <vt:lpstr>CRONOGRAMA DE TRABAJO</vt:lpstr>
      <vt:lpstr>Presentación de PowerPoint</vt:lpstr>
      <vt:lpstr>CRONOGRAMA DE TRABAJO</vt:lpstr>
      <vt:lpstr> ¡ Gracias!</vt:lpstr>
      <vt:lpstr>Anexo: Recorrido una vez en Oropesa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usuario</cp:lastModifiedBy>
  <cp:revision>179</cp:revision>
  <cp:lastPrinted>2015-05-21T20:15:42Z</cp:lastPrinted>
  <dcterms:created xsi:type="dcterms:W3CDTF">2014-02-07T00:34:07Z</dcterms:created>
  <dcterms:modified xsi:type="dcterms:W3CDTF">2015-10-28T21:24:37Z</dcterms:modified>
</cp:coreProperties>
</file>