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394" r:id="rId5"/>
    <p:sldId id="428" r:id="rId6"/>
    <p:sldId id="429" r:id="rId7"/>
    <p:sldId id="444" r:id="rId8"/>
    <p:sldId id="443" r:id="rId9"/>
    <p:sldId id="445" r:id="rId10"/>
    <p:sldId id="446" r:id="rId11"/>
    <p:sldId id="447" r:id="rId12"/>
    <p:sldId id="404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30" r:id="rId24"/>
    <p:sldId id="415" r:id="rId25"/>
    <p:sldId id="434" r:id="rId26"/>
    <p:sldId id="436" r:id="rId27"/>
    <p:sldId id="438" r:id="rId28"/>
    <p:sldId id="442" r:id="rId29"/>
    <p:sldId id="441" r:id="rId30"/>
    <p:sldId id="440" r:id="rId31"/>
    <p:sldId id="439" r:id="rId32"/>
    <p:sldId id="397" r:id="rId33"/>
    <p:sldId id="431" r:id="rId34"/>
    <p:sldId id="432" r:id="rId35"/>
  </p:sldIdLst>
  <p:sldSz cx="9144000" cy="6858000" type="screen4x3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3" autoAdjust="0"/>
    <p:restoredTop sz="94660"/>
  </p:normalViewPr>
  <p:slideViewPr>
    <p:cSldViewPr>
      <p:cViewPr varScale="1">
        <p:scale>
          <a:sx n="58" d="100"/>
          <a:sy n="58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46" tIns="45518" rIns="91046" bIns="45518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3850446" y="0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46" tIns="45518" rIns="91046" bIns="45518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CE74E0-E4D4-4DF3-95CD-ECFFC4F4E692}" type="datetime1"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05/10/2015</a:t>
            </a:fld>
            <a:endParaRPr lang="es-PE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9428579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46" tIns="45518" rIns="91046" bIns="45518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3850446" y="9428579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46" tIns="45518" rIns="91046" bIns="45518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1DDCBA-A55C-4914-8A94-0FE016E4B43D}" type="slidenum">
              <a:t>‹Nº›</a:t>
            </a:fld>
            <a:endParaRPr lang="es-PE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442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046" tIns="45518" rIns="91046" bIns="4551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PE" dirty="0"/>
          </a:p>
        </p:txBody>
      </p:sp>
      <p:sp>
        <p:nvSpPr>
          <p:cNvPr id="3" name="Marcador de fecha 2"/>
          <p:cNvSpPr txBox="1">
            <a:spLocks noGrp="1"/>
          </p:cNvSpPr>
          <p:nvPr>
            <p:ph type="dt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046" tIns="45518" rIns="91046" bIns="45518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B7EDEF5-DCB6-4A1E-91FF-74B988781C29}" type="datetime1">
              <a:rPr lang="es-PE"/>
              <a:pPr lvl="0"/>
              <a:t>05/10/2015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0" y="1241426"/>
            <a:ext cx="4464045" cy="334962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/>
          <p:cNvSpPr txBox="1">
            <a:spLocks noGrp="1"/>
          </p:cNvSpPr>
          <p:nvPr>
            <p:ph type="body" sz="quarter" idx="3"/>
          </p:nvPr>
        </p:nvSpPr>
        <p:spPr>
          <a:xfrm>
            <a:off x="679764" y="4777191"/>
            <a:ext cx="5438137" cy="39086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046" tIns="45518" rIns="91046" bIns="45518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046" tIns="45518" rIns="91046" bIns="45518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PE" dirty="0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046" tIns="45518" rIns="91046" bIns="45518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3C4167B-31E2-46AC-938F-F52CC98F12B9}" type="slidenum"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643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BA09641-E655-4453-8039-FC894B873348}" type="slidenum"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139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992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71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48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556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589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994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290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595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287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53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014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15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737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5ACCF8C-43EE-4C72-B7B9-87C6A3C0A34C}" type="slidenum"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73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5ACCF8C-43EE-4C72-B7B9-87C6A3C0A34C}" type="slidenum"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4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80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E3BA7D-1A36-4B9E-B35C-9A6503D85B5C}" type="slidenum"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498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16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657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021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6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56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56ECC51-78B3-4FD2-AB82-A7324F11EAC4}" type="slidenum"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99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1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D6D6AB6-9FDC-4E12-85C2-111CD22BF606}" type="slidenum"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5911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8D0AB1-A52E-47FC-8CA2-961FE75920DE}" type="slidenum"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15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573D931-2ECE-4E61-9FE9-00B5F6DEF451}" type="slidenum"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4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08692A3-A955-437D-A244-D4291F9CE278}" type="slidenum"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526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pie de página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PE" dirty="0"/>
          </a:p>
        </p:txBody>
      </p:sp>
      <p:sp>
        <p:nvSpPr>
          <p:cNvPr id="3" name="6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87F4CA7-9EB5-4920-A7DB-747C108C490F}" type="slidenum"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3725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contenido"/>
          <p:cNvSpPr txBox="1">
            <a:spLocks noGrp="1"/>
          </p:cNvSpPr>
          <p:nvPr>
            <p:ph idx="2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3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5013CC-3FF0-4BC7-8178-1EE7EAA3272C}" type="datetime1">
              <a:rPr lang="es-PE"/>
              <a:pPr lvl="0"/>
              <a:t>05/10/2015</a:t>
            </a:fld>
            <a:endParaRPr lang="es-PE" dirty="0"/>
          </a:p>
        </p:txBody>
      </p:sp>
      <p:sp>
        <p:nvSpPr>
          <p:cNvPr id="4" name="7 Marcador de pie de página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PE" dirty="0"/>
          </a:p>
        </p:txBody>
      </p:sp>
      <p:sp>
        <p:nvSpPr>
          <p:cNvPr id="5" name="8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B849BE9-AFA4-42C5-95AE-B98CB12A3EC0}" type="slidenum"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485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pie de página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PE" dirty="0"/>
          </a:p>
        </p:txBody>
      </p:sp>
      <p:sp>
        <p:nvSpPr>
          <p:cNvPr id="3" name="6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B9E7635-1F5F-452C-AABB-ED6CF4FD65FC}" type="slidenum"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662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pie de página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PE" dirty="0"/>
          </a:p>
        </p:txBody>
      </p:sp>
      <p:sp>
        <p:nvSpPr>
          <p:cNvPr id="3" name="6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C305DE8-0504-475A-848D-5FA1C9CF0521}" type="slidenum"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64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 Imagen"/>
          <p:cNvPicPr>
            <a:picLocks noChangeAspect="1"/>
          </p:cNvPicPr>
          <p:nvPr/>
        </p:nvPicPr>
        <p:blipFill>
          <a:blip r:embed="rId13"/>
          <a:srcRect t="18067" b="861"/>
          <a:stretch>
            <a:fillRect/>
          </a:stretch>
        </p:blipFill>
        <p:spPr>
          <a:xfrm>
            <a:off x="0" y="1268757"/>
            <a:ext cx="9144000" cy="55892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Marcador de título"/>
          <p:cNvSpPr txBox="1">
            <a:spLocks noGrp="1"/>
          </p:cNvSpPr>
          <p:nvPr>
            <p:ph type="title"/>
          </p:nvPr>
        </p:nvSpPr>
        <p:spPr>
          <a:xfrm>
            <a:off x="323523" y="903856"/>
            <a:ext cx="8496943" cy="5809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556793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3A4C476-7627-4D48-B416-F8B903571CC5}" type="datetime1">
              <a:rPr lang="es-PE"/>
              <a:pPr lvl="0"/>
              <a:t>05/10/2015</a:t>
            </a:fld>
            <a:endParaRPr lang="es-PE" dirty="0"/>
          </a:p>
        </p:txBody>
      </p:sp>
      <p:pic>
        <p:nvPicPr>
          <p:cNvPr id="6" name="9 Imagen"/>
          <p:cNvPicPr>
            <a:picLocks noChangeAspect="1"/>
          </p:cNvPicPr>
          <p:nvPr/>
        </p:nvPicPr>
        <p:blipFill>
          <a:blip r:embed="rId13"/>
          <a:srcRect l="23039" t="93398" r="53137" b="2918"/>
          <a:stretch>
            <a:fillRect/>
          </a:stretch>
        </p:blipFill>
        <p:spPr>
          <a:xfrm>
            <a:off x="4060969" y="6506623"/>
            <a:ext cx="4903524" cy="2371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Marcador de título"/>
          <p:cNvSpPr txBox="1"/>
          <p:nvPr/>
        </p:nvSpPr>
        <p:spPr>
          <a:xfrm>
            <a:off x="4211964" y="6453332"/>
            <a:ext cx="4778242" cy="2904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FFFFFF"/>
                </a:solidFill>
                <a:uFillTx/>
                <a:latin typeface="Myriad Pro" pitchFamily="34"/>
              </a:rPr>
              <a:t>Construyendo conocimiento para mejores políticas</a:t>
            </a:r>
            <a:endParaRPr lang="es-PE" sz="1400" b="0" i="0" u="none" strike="noStrike" kern="1200" cap="none" spc="0" baseline="0" dirty="0">
              <a:solidFill>
                <a:srgbClr val="FFFFFF"/>
              </a:solidFill>
              <a:uFillTx/>
              <a:latin typeface="Myriad Pro" pitchFamily="34"/>
            </a:endParaRP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907" y="85176"/>
            <a:ext cx="3456002" cy="7515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2800" b="1" i="0" u="none" strike="noStrike" kern="1200" cap="none" spc="0" baseline="0">
          <a:solidFill>
            <a:srgbClr val="D43118"/>
          </a:solidFill>
          <a:uFillTx/>
          <a:latin typeface="Myriad Pro" pitchFamily="34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Myriad Pro" pitchFamily="34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–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Myriad Pro" pitchFamily="34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Myriad Pro" pitchFamily="34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–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Myriad Pro" pitchFamily="34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»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Myriad Pro" pitchFamily="34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package" Target="../embeddings/Hoja_de_c_lculo_de_Microsoft_Excel2.xlsx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package" Target="../embeddings/Hoja_de_c_lculo_de_Microsoft_Excel3.xlsx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package" Target="../embeddings/Hoja_de_c_lculo_de_Microsoft_Excel4.xlsx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package" Target="../embeddings/Hoja_de_c_lculo_de_Microsoft_Excel5.xlsx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5" Type="http://schemas.openxmlformats.org/officeDocument/2006/relationships/package" Target="../embeddings/Hoja_de_c_lculo_de_Microsoft_Excel6.xlsx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package" Target="../embeddings/Hoja_de_c_lculo_de_Microsoft_Excel7.xlsx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5" Type="http://schemas.openxmlformats.org/officeDocument/2006/relationships/package" Target="../embeddings/Hoja_de_c_lculo_de_Microsoft_Excel8.xlsx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package" Target="../embeddings/Hoja_de_c_lculo_de_Microsoft_Excel9.xlsx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emf"/><Relationship Id="rId4" Type="http://schemas.openxmlformats.org/officeDocument/2006/relationships/package" Target="../embeddings/Hoja_de_c_lculo_de_Microsoft_Excel10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emf"/><Relationship Id="rId5" Type="http://schemas.openxmlformats.org/officeDocument/2006/relationships/package" Target="../embeddings/Hoja_de_c_lculo_de_Microsoft_Excel11.xlsx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emf"/><Relationship Id="rId5" Type="http://schemas.openxmlformats.org/officeDocument/2006/relationships/package" Target="../embeddings/Hoja_de_c_lculo_de_Microsoft_Excel12.xlsx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emf"/><Relationship Id="rId4" Type="http://schemas.openxmlformats.org/officeDocument/2006/relationships/package" Target="../embeddings/Hoja_de_c_lculo_de_Microsoft_Excel13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5.emf"/><Relationship Id="rId4" Type="http://schemas.openxmlformats.org/officeDocument/2006/relationships/package" Target="../embeddings/Hoja_de_c_lculo_de_Microsoft_Excel14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6.emf"/><Relationship Id="rId4" Type="http://schemas.openxmlformats.org/officeDocument/2006/relationships/package" Target="../embeddings/Hoja_de_c_lculo_de_Microsoft_Excel15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7.emf"/><Relationship Id="rId4" Type="http://schemas.openxmlformats.org/officeDocument/2006/relationships/package" Target="../embeddings/Hoja_de_c_lculo_de_Microsoft_Excel16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8.emf"/><Relationship Id="rId4" Type="http://schemas.openxmlformats.org/officeDocument/2006/relationships/package" Target="../embeddings/Hoja_de_c_lculo_de_Microsoft_Excel17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emf"/><Relationship Id="rId4" Type="http://schemas.openxmlformats.org/officeDocument/2006/relationships/package" Target="../embeddings/Hoja_de_c_lculo_de_Microsoft_Excel18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0.emf"/><Relationship Id="rId4" Type="http://schemas.openxmlformats.org/officeDocument/2006/relationships/package" Target="../embeddings/Hoja_de_c_lculo_de_Microsoft_Excel19.xls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21.xlsx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2.emf"/><Relationship Id="rId11" Type="http://schemas.openxmlformats.org/officeDocument/2006/relationships/package" Target="../embeddings/Hoja_de_c_lculo_de_Microsoft_Excel22.xlsx"/><Relationship Id="rId5" Type="http://schemas.openxmlformats.org/officeDocument/2006/relationships/package" Target="../embeddings/Hoja_de_c_lculo_de_Microsoft_Excel20.xlsx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Documento_de_Microsoft_Word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591397" y="1052736"/>
            <a:ext cx="7772400" cy="29523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s-PE" dirty="0"/>
              <a:t/>
            </a:r>
            <a:br>
              <a:rPr lang="es-PE" dirty="0"/>
            </a:br>
            <a:r>
              <a:rPr lang="es-PE" dirty="0"/>
              <a:t>Estudio: Línea de Base de la Actividad Pecuaria del Distrito de Oropesa, Provincia de </a:t>
            </a:r>
            <a:r>
              <a:rPr lang="es-PE" dirty="0" err="1"/>
              <a:t>Antabamba</a:t>
            </a:r>
            <a:r>
              <a:rPr lang="es-PE" dirty="0"/>
              <a:t>, Departamento del Apurímac, </a:t>
            </a:r>
            <a:r>
              <a:rPr lang="es-PE" b="0" dirty="0" smtClean="0"/>
              <a:t/>
            </a:r>
            <a:br>
              <a:rPr lang="es-PE" b="0" dirty="0" smtClean="0"/>
            </a:br>
            <a:r>
              <a:rPr lang="es-PE" b="0" dirty="0" smtClean="0"/>
              <a:t/>
            </a:r>
            <a:br>
              <a:rPr lang="es-PE" b="0" dirty="0" smtClean="0"/>
            </a:br>
            <a:r>
              <a:rPr lang="es-PE" sz="1800" dirty="0" smtClean="0"/>
              <a:t>INFORME FINAL</a:t>
            </a:r>
            <a:br>
              <a:rPr lang="es-PE" sz="1800" dirty="0" smtClean="0"/>
            </a:br>
            <a:r>
              <a:rPr lang="es-PE" sz="1800" dirty="0" smtClean="0"/>
              <a:t>MESA DE TRABAJO PARA LA VALIDACIÓN DE PROPUESTAS</a:t>
            </a:r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sz="1800" b="0" i="1" dirty="0" smtClean="0"/>
              <a:t>Septiembre, </a:t>
            </a:r>
            <a:r>
              <a:rPr lang="es-PE" sz="1800" b="0" i="1" dirty="0"/>
              <a:t>2015</a:t>
            </a:r>
            <a:endParaRPr lang="es-PE" i="1" dirty="0"/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857030" y="4221088"/>
            <a:ext cx="6400800" cy="1312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1" algn="just">
              <a:lnSpc>
                <a:spcPct val="90000"/>
              </a:lnSpc>
              <a:spcBef>
                <a:spcPts val="400"/>
              </a:spcBef>
            </a:pPr>
            <a:r>
              <a:rPr lang="es-PE" sz="1600" dirty="0"/>
              <a:t>Equipo: </a:t>
            </a:r>
          </a:p>
          <a:p>
            <a:pPr lvl="1" algn="just">
              <a:lnSpc>
                <a:spcPct val="90000"/>
              </a:lnSpc>
              <a:spcBef>
                <a:spcPts val="400"/>
              </a:spcBef>
            </a:pPr>
            <a:r>
              <a:rPr lang="es-PE" sz="1600" dirty="0"/>
              <a:t>Ing. Agrónomo Wilfredo  Fernandez </a:t>
            </a:r>
          </a:p>
          <a:p>
            <a:pPr lvl="1" algn="just">
              <a:lnSpc>
                <a:spcPct val="90000"/>
              </a:lnSpc>
              <a:spcBef>
                <a:spcPts val="400"/>
              </a:spcBef>
            </a:pPr>
            <a:r>
              <a:rPr lang="es-PE" sz="1600" dirty="0"/>
              <a:t>Ing. Zootecnista Martha Huamán</a:t>
            </a:r>
            <a:endParaRPr lang="es-ES" sz="1600" dirty="0"/>
          </a:p>
          <a:p>
            <a:pPr lvl="1" algn="just">
              <a:lnSpc>
                <a:spcPct val="90000"/>
              </a:lnSpc>
              <a:spcBef>
                <a:spcPts val="400"/>
              </a:spcBef>
            </a:pPr>
            <a:r>
              <a:rPr lang="es-PE" sz="1600" dirty="0"/>
              <a:t>Econ. Cesar Del Pozo</a:t>
            </a:r>
          </a:p>
          <a:p>
            <a:pPr marL="457200" lvl="1" indent="0" algn="just">
              <a:lnSpc>
                <a:spcPct val="90000"/>
              </a:lnSpc>
              <a:spcBef>
                <a:spcPts val="400"/>
              </a:spcBef>
              <a:buNone/>
            </a:pPr>
            <a:endParaRPr lang="es-PE" sz="2400" dirty="0"/>
          </a:p>
        </p:txBody>
      </p:sp>
      <p:pic>
        <p:nvPicPr>
          <p:cNvPr id="4" name="3 Imagen" descr="image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8705" y="5870475"/>
            <a:ext cx="2243142" cy="4683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3 CuadroTexto"/>
          <p:cNvSpPr txBox="1"/>
          <p:nvPr/>
        </p:nvSpPr>
        <p:spPr>
          <a:xfrm>
            <a:off x="3155630" y="5618192"/>
            <a:ext cx="1785932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1" i="0" u="none" strike="noStrike" kern="1200" cap="none" spc="0" baseline="0">
                <a:solidFill>
                  <a:srgbClr val="000000"/>
                </a:solidFill>
                <a:uFillTx/>
                <a:latin typeface="Candara" pitchFamily="16"/>
              </a:rPr>
              <a:t>Con la participación de:</a:t>
            </a:r>
          </a:p>
        </p:txBody>
      </p:sp>
      <p:pic>
        <p:nvPicPr>
          <p:cNvPr id="6" name="0 Imagen" descr="Logo CTB + Definición - 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4009" y="5876748"/>
            <a:ext cx="1419221" cy="46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s://twimg0-a.akamaihd.net/profile_images/2600190447/LOGO.jpg"/>
          <p:cNvPicPr>
            <a:picLocks noChangeAspect="1"/>
          </p:cNvPicPr>
          <p:nvPr/>
        </p:nvPicPr>
        <p:blipFill>
          <a:blip r:embed="rId5"/>
          <a:srcRect t="27217" b="38226"/>
          <a:stretch>
            <a:fillRect/>
          </a:stretch>
        </p:blipFill>
        <p:spPr>
          <a:xfrm>
            <a:off x="3275856" y="5913013"/>
            <a:ext cx="1393829" cy="4683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16 CuadroTexto"/>
          <p:cNvSpPr txBox="1"/>
          <p:nvPr/>
        </p:nvSpPr>
        <p:spPr>
          <a:xfrm>
            <a:off x="6203070" y="5540550"/>
            <a:ext cx="1785942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1" i="0" u="none" strike="noStrike" kern="1200" cap="none" spc="0" baseline="0">
                <a:solidFill>
                  <a:srgbClr val="000000"/>
                </a:solidFill>
                <a:uFillTx/>
                <a:latin typeface="Candara" pitchFamily="16"/>
              </a:rPr>
              <a:t>Operado por:</a:t>
            </a:r>
          </a:p>
        </p:txBody>
      </p:sp>
      <p:pic>
        <p:nvPicPr>
          <p:cNvPr id="9" name="17 Imagen" descr="CIE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65951" y="5841324"/>
            <a:ext cx="2232251" cy="4936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1 CuadroTexto"/>
          <p:cNvSpPr txBox="1"/>
          <p:nvPr/>
        </p:nvSpPr>
        <p:spPr>
          <a:xfrm>
            <a:off x="35497" y="5618192"/>
            <a:ext cx="1643067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1" i="0" u="none" strike="noStrike" kern="1200" cap="none" spc="0" baseline="0">
                <a:solidFill>
                  <a:srgbClr val="000000"/>
                </a:solidFill>
                <a:uFillTx/>
                <a:latin typeface="Candara" pitchFamily="16"/>
              </a:rPr>
              <a:t>Financiado por:</a:t>
            </a:r>
          </a:p>
        </p:txBody>
      </p:sp>
      <p:pic>
        <p:nvPicPr>
          <p:cNvPr id="11" name="Imagen 11"/>
          <p:cNvPicPr>
            <a:picLocks noChangeAspect="1"/>
          </p:cNvPicPr>
          <p:nvPr/>
        </p:nvPicPr>
        <p:blipFill>
          <a:blip r:embed="rId7"/>
          <a:srcRect l="12201" t="13710" r="12201" b="13710"/>
          <a:stretch>
            <a:fillRect/>
          </a:stretch>
        </p:blipFill>
        <p:spPr>
          <a:xfrm>
            <a:off x="287587" y="5841324"/>
            <a:ext cx="539998" cy="53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8"/>
          <a:srcRect t="20187" b="14652"/>
          <a:stretch>
            <a:fillRect/>
          </a:stretch>
        </p:blipFill>
        <p:spPr>
          <a:xfrm>
            <a:off x="7739609" y="5000551"/>
            <a:ext cx="958583" cy="53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59" y="1025764"/>
            <a:ext cx="16450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Cantidad promedio de especies de ganado por familia</a:t>
            </a:r>
            <a:endParaRPr kumimoji="0" lang="es-PE" alt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7105" name="Imagen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408712" cy="46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59" y="4022625"/>
            <a:ext cx="16450170" cy="73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8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419475"/>
            <a:ext cx="17688362" cy="8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1019286"/>
            <a:ext cx="4682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Cantidad total de especies de ganado a nivel distrital</a:t>
            </a:r>
            <a:endParaRPr kumimoji="0" lang="es-PE" alt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8132" name="Imagen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1673"/>
            <a:ext cx="7056784" cy="51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2" y="49762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47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8" y="908720"/>
            <a:ext cx="8496943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Indicadores de Línea de Base (</a:t>
            </a:r>
            <a:r>
              <a:rPr lang="es-PE" sz="2000" i="1" dirty="0" smtClean="0"/>
              <a:t>Metas al 2020?</a:t>
            </a:r>
            <a:r>
              <a:rPr lang="es-PE" sz="2000" dirty="0" smtClean="0"/>
              <a:t>)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93526"/>
              </p:ext>
            </p:extLst>
          </p:nvPr>
        </p:nvGraphicFramePr>
        <p:xfrm>
          <a:off x="333927" y="1412776"/>
          <a:ext cx="8448675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Hoja de cálculo" r:id="rId5" imgW="8448826" imgH="4581670" progId="Excel.Sheet.12">
                  <p:embed/>
                </p:oleObj>
              </mc:Choice>
              <mc:Fallback>
                <p:oleObj name="Hoja de cálculo" r:id="rId5" imgW="8448826" imgH="4581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927" y="1412776"/>
                        <a:ext cx="8448675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6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8" y="908720"/>
            <a:ext cx="8496943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Indicadores de Línea de Base (</a:t>
            </a:r>
            <a:r>
              <a:rPr lang="es-PE" sz="2000" i="1" dirty="0" smtClean="0"/>
              <a:t>Metas al 2020?</a:t>
            </a:r>
            <a:r>
              <a:rPr lang="es-PE" sz="2000" dirty="0" smtClean="0"/>
              <a:t>)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5162"/>
              </p:ext>
            </p:extLst>
          </p:nvPr>
        </p:nvGraphicFramePr>
        <p:xfrm>
          <a:off x="468313" y="1308100"/>
          <a:ext cx="8351837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Hoja de cálculo" r:id="rId5" imgW="7020126" imgH="2485907" progId="Excel.Sheet.12">
                  <p:embed/>
                </p:oleObj>
              </mc:Choice>
              <mc:Fallback>
                <p:oleObj name="Hoja de cálculo" r:id="rId5" imgW="7020126" imgH="24859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313" y="1308100"/>
                        <a:ext cx="8351837" cy="445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8" y="908720"/>
            <a:ext cx="8496943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Indicadores de Línea de Base (</a:t>
            </a:r>
            <a:r>
              <a:rPr lang="es-PE" sz="2000" i="1" dirty="0" smtClean="0"/>
              <a:t>Metas al 2020?</a:t>
            </a:r>
            <a:r>
              <a:rPr lang="es-PE" sz="2000" dirty="0" smtClean="0"/>
              <a:t>)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6050"/>
              </p:ext>
            </p:extLst>
          </p:nvPr>
        </p:nvGraphicFramePr>
        <p:xfrm>
          <a:off x="293936" y="1330286"/>
          <a:ext cx="8705850" cy="483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Hoja de cálculo" r:id="rId5" imgW="8705680" imgH="2914729" progId="Excel.Sheet.12">
                  <p:embed/>
                </p:oleObj>
              </mc:Choice>
              <mc:Fallback>
                <p:oleObj name="Hoja de cálculo" r:id="rId5" imgW="8705680" imgH="29147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936" y="1330286"/>
                        <a:ext cx="8705850" cy="4835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1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8" y="908720"/>
            <a:ext cx="8496943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Indicadores de Línea de Base (</a:t>
            </a:r>
            <a:r>
              <a:rPr lang="es-PE" sz="2000" i="1" dirty="0" smtClean="0"/>
              <a:t>Metas al 2020?</a:t>
            </a:r>
            <a:r>
              <a:rPr lang="es-PE" sz="2000" dirty="0" smtClean="0"/>
              <a:t>)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665977"/>
              </p:ext>
            </p:extLst>
          </p:nvPr>
        </p:nvGraphicFramePr>
        <p:xfrm>
          <a:off x="358361" y="1484784"/>
          <a:ext cx="8462109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Hoja de cálculo" r:id="rId5" imgW="8325031" imgH="1885976" progId="Excel.Sheet.12">
                  <p:embed/>
                </p:oleObj>
              </mc:Choice>
              <mc:Fallback>
                <p:oleObj name="Hoja de cálculo" r:id="rId5" imgW="8325031" imgH="18859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361" y="1484784"/>
                        <a:ext cx="8462109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3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8" y="908720"/>
            <a:ext cx="8496943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Indicadores de Línea de Base (</a:t>
            </a:r>
            <a:r>
              <a:rPr lang="es-PE" sz="2000" i="1" dirty="0" smtClean="0"/>
              <a:t>Metas al 2020?</a:t>
            </a:r>
            <a:r>
              <a:rPr lang="es-PE" sz="2000" dirty="0" smtClean="0"/>
              <a:t>)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13029"/>
              </p:ext>
            </p:extLst>
          </p:nvPr>
        </p:nvGraphicFramePr>
        <p:xfrm>
          <a:off x="1187624" y="1556792"/>
          <a:ext cx="7488832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7" name="Hoja de cálculo" r:id="rId5" imgW="7039074" imgH="1628683" progId="Excel.Sheet.12">
                  <p:embed/>
                </p:oleObj>
              </mc:Choice>
              <mc:Fallback>
                <p:oleObj name="Hoja de cálculo" r:id="rId5" imgW="7039074" imgH="16286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1556792"/>
                        <a:ext cx="7488832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9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8" y="908720"/>
            <a:ext cx="8496943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Indicadores de Línea de Base (</a:t>
            </a:r>
            <a:r>
              <a:rPr lang="es-PE" sz="2000" i="1" dirty="0" smtClean="0"/>
              <a:t>Metas al 2020?</a:t>
            </a:r>
            <a:r>
              <a:rPr lang="es-PE" sz="2000" dirty="0" smtClean="0"/>
              <a:t>)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789664"/>
              </p:ext>
            </p:extLst>
          </p:nvPr>
        </p:nvGraphicFramePr>
        <p:xfrm>
          <a:off x="755577" y="1628800"/>
          <a:ext cx="7776864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Hoja de cálculo" r:id="rId5" imgW="6315105" imgH="1314344" progId="Excel.Sheet.12">
                  <p:embed/>
                </p:oleObj>
              </mc:Choice>
              <mc:Fallback>
                <p:oleObj name="Hoja de cálculo" r:id="rId5" imgW="6315105" imgH="13143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7" y="1628800"/>
                        <a:ext cx="7776864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8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995936" y="34752"/>
            <a:ext cx="5040559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Indicadores de Línea de Base (</a:t>
            </a:r>
            <a:r>
              <a:rPr lang="es-PE" sz="2000" i="1" dirty="0" smtClean="0"/>
              <a:t>Metas al 2020?</a:t>
            </a:r>
            <a:r>
              <a:rPr lang="es-PE" sz="2000" dirty="0" smtClean="0"/>
              <a:t>)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15060"/>
              </p:ext>
            </p:extLst>
          </p:nvPr>
        </p:nvGraphicFramePr>
        <p:xfrm>
          <a:off x="899592" y="980728"/>
          <a:ext cx="7632848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Hoja de cálculo" r:id="rId5" imgW="7505623" imgH="5286283" progId="Excel.Sheet.12">
                  <p:embed/>
                </p:oleObj>
              </mc:Choice>
              <mc:Fallback>
                <p:oleObj name="Hoja de cálculo" r:id="rId5" imgW="7505623" imgH="52862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980728"/>
                        <a:ext cx="7632848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8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8" y="908720"/>
            <a:ext cx="8496943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Indicadores de Línea de Base (</a:t>
            </a:r>
            <a:r>
              <a:rPr lang="es-PE" sz="2000" i="1" dirty="0" smtClean="0"/>
              <a:t>Metas al 2020?</a:t>
            </a:r>
            <a:r>
              <a:rPr lang="es-PE" sz="2000" dirty="0" smtClean="0"/>
              <a:t>)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74895"/>
              </p:ext>
            </p:extLst>
          </p:nvPr>
        </p:nvGraphicFramePr>
        <p:xfrm>
          <a:off x="1115616" y="1484784"/>
          <a:ext cx="7056784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Hoja de cálculo" r:id="rId5" imgW="6257984" imgH="1323883" progId="Excel.Sheet.12">
                  <p:embed/>
                </p:oleObj>
              </mc:Choice>
              <mc:Fallback>
                <p:oleObj name="Hoja de cálculo" r:id="rId5" imgW="6257984" imgH="13238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6" y="1484784"/>
                        <a:ext cx="7056784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4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261864" y="908720"/>
            <a:ext cx="8496943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dirty="0" smtClean="0"/>
              <a:t>OBJETIVOS DEL ESTUDIO</a:t>
            </a:r>
            <a:endParaRPr lang="es-PE" dirty="0">
              <a:solidFill>
                <a:srgbClr val="FFFFFF"/>
              </a:solidFill>
            </a:endParaRPr>
          </a:p>
        </p:txBody>
      </p:sp>
      <p:sp>
        <p:nvSpPr>
          <p:cNvPr id="3" name="6 Marcador de contenido"/>
          <p:cNvSpPr txBox="1">
            <a:spLocks noGrp="1"/>
          </p:cNvSpPr>
          <p:nvPr>
            <p:ph idx="1"/>
          </p:nvPr>
        </p:nvSpPr>
        <p:spPr>
          <a:xfrm>
            <a:off x="395535" y="1628800"/>
            <a:ext cx="8229600" cy="46085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indent="0">
              <a:buNone/>
            </a:pPr>
            <a:r>
              <a:rPr lang="es-PE" sz="1800" b="1" dirty="0" smtClean="0"/>
              <a:t>Objetivo </a:t>
            </a:r>
            <a:r>
              <a:rPr lang="es-PE" sz="1800" b="1" dirty="0"/>
              <a:t>general</a:t>
            </a:r>
            <a:endParaRPr lang="es-PE" sz="1800" dirty="0"/>
          </a:p>
          <a:p>
            <a:r>
              <a:rPr lang="es-PE" sz="1800" dirty="0"/>
              <a:t>G</a:t>
            </a:r>
            <a:r>
              <a:rPr lang="es-PE" sz="1800" dirty="0" smtClean="0"/>
              <a:t>enerar </a:t>
            </a:r>
            <a:r>
              <a:rPr lang="es-PE" sz="1800" dirty="0"/>
              <a:t>información pecuaria relevante y pertinente del Distrito de Totora-Oropesa (Provincia de </a:t>
            </a:r>
            <a:r>
              <a:rPr lang="es-PE" sz="1800" dirty="0" err="1"/>
              <a:t>Antabamba</a:t>
            </a:r>
            <a:r>
              <a:rPr lang="es-PE" sz="1800" dirty="0"/>
              <a:t>, Región Apurímac), para la toma de decisiones de política y gestión pública a escala local y regional.</a:t>
            </a:r>
          </a:p>
          <a:p>
            <a:pPr marL="0" indent="0">
              <a:buNone/>
            </a:pPr>
            <a:r>
              <a:rPr lang="es-PE" sz="1800" b="1" dirty="0" smtClean="0"/>
              <a:t>Objetivos específicos</a:t>
            </a:r>
            <a:r>
              <a:rPr lang="es-PE" sz="1800" b="1" dirty="0"/>
              <a:t> </a:t>
            </a:r>
            <a:endParaRPr lang="es-PE" sz="1800" dirty="0"/>
          </a:p>
          <a:p>
            <a:pPr lvl="0"/>
            <a:r>
              <a:rPr lang="es-PE" sz="1800" dirty="0"/>
              <a:t>Elaborar un mapeo de los principales actores relevantes (</a:t>
            </a:r>
            <a:r>
              <a:rPr lang="es-PE" sz="1800" dirty="0" err="1"/>
              <a:t>stakeholders</a:t>
            </a:r>
            <a:r>
              <a:rPr lang="es-PE" sz="1800" dirty="0"/>
              <a:t>).</a:t>
            </a:r>
          </a:p>
          <a:p>
            <a:pPr lvl="0"/>
            <a:r>
              <a:rPr lang="es-PE" sz="1800" dirty="0"/>
              <a:t>Definir variables y construir indicadores relevantes sobre la actividad pecuaria.</a:t>
            </a:r>
          </a:p>
          <a:p>
            <a:pPr lvl="0"/>
            <a:r>
              <a:rPr lang="es-PE" sz="1800" dirty="0"/>
              <a:t>Construir indicadores socioeconómicos relevantes de los productores pecuarios. </a:t>
            </a:r>
          </a:p>
          <a:p>
            <a:pPr lvl="0"/>
            <a:r>
              <a:rPr lang="es-PE" sz="1800" dirty="0"/>
              <a:t>Formular una matriz de monitoreo, que incluya los indicadores de la línea de </a:t>
            </a:r>
            <a:r>
              <a:rPr lang="es-PE" sz="1800" dirty="0" smtClean="0"/>
              <a:t>base.</a:t>
            </a:r>
          </a:p>
          <a:p>
            <a:pPr lvl="0"/>
            <a:r>
              <a:rPr lang="es-PE" sz="1800" dirty="0" smtClean="0"/>
              <a:t>Formular </a:t>
            </a:r>
            <a:r>
              <a:rPr lang="es-PE" sz="1800" dirty="0"/>
              <a:t>propuestas de intervenciones concretas y viables para la habilitación y promoción de la productividad de las actividades pecuarias.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8" y="908720"/>
            <a:ext cx="8496943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Indicadores de Línea de Base (</a:t>
            </a:r>
            <a:r>
              <a:rPr lang="es-PE" sz="2000" i="1" dirty="0" smtClean="0"/>
              <a:t>Metas al 2020?</a:t>
            </a:r>
            <a:r>
              <a:rPr lang="es-PE" sz="2000" dirty="0" smtClean="0"/>
              <a:t>)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796211"/>
              </p:ext>
            </p:extLst>
          </p:nvPr>
        </p:nvGraphicFramePr>
        <p:xfrm>
          <a:off x="638175" y="1457325"/>
          <a:ext cx="786765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Hoja de cálculo" r:id="rId4" imgW="7867746" imgH="3943481" progId="Excel.Sheet.12">
                  <p:embed/>
                </p:oleObj>
              </mc:Choice>
              <mc:Fallback>
                <p:oleObj name="Hoja de cálculo" r:id="rId4" imgW="7867746" imgH="39434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175" y="1457325"/>
                        <a:ext cx="7867650" cy="394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5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8" y="908720"/>
            <a:ext cx="8496943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Indicadores de Línea de Base (</a:t>
            </a:r>
            <a:r>
              <a:rPr lang="es-PE" sz="2000" i="1" dirty="0" smtClean="0"/>
              <a:t>Metas al 2020?</a:t>
            </a:r>
            <a:r>
              <a:rPr lang="es-PE" sz="2000" dirty="0" smtClean="0"/>
              <a:t>)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9790"/>
              </p:ext>
            </p:extLst>
          </p:nvPr>
        </p:nvGraphicFramePr>
        <p:xfrm>
          <a:off x="343869" y="1628800"/>
          <a:ext cx="8496942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Hoja de cálculo" r:id="rId5" imgW="10039250" imgH="1723910" progId="Excel.Sheet.12">
                  <p:embed/>
                </p:oleObj>
              </mc:Choice>
              <mc:Fallback>
                <p:oleObj name="Hoja de cálculo" r:id="rId5" imgW="10039250" imgH="1723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3869" y="1628800"/>
                        <a:ext cx="8496942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85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8" y="908720"/>
            <a:ext cx="8496943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Indicadores de Línea de Base (</a:t>
            </a:r>
            <a:r>
              <a:rPr lang="es-PE" sz="2000" i="1" dirty="0" smtClean="0"/>
              <a:t>Metas al 2020?</a:t>
            </a:r>
            <a:r>
              <a:rPr lang="es-PE" sz="2000" dirty="0" smtClean="0"/>
              <a:t>)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936911"/>
              </p:ext>
            </p:extLst>
          </p:nvPr>
        </p:nvGraphicFramePr>
        <p:xfrm>
          <a:off x="395535" y="1556792"/>
          <a:ext cx="8424936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Hoja de cálculo" r:id="rId5" imgW="5429430" imgH="1857402" progId="Excel.Sheet.12">
                  <p:embed/>
                </p:oleObj>
              </mc:Choice>
              <mc:Fallback>
                <p:oleObj name="Hoja de cálculo" r:id="rId5" imgW="5429430" imgH="18574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5" y="1556792"/>
                        <a:ext cx="8424936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5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8 Título"/>
          <p:cNvSpPr txBox="1">
            <a:spLocks/>
          </p:cNvSpPr>
          <p:nvPr/>
        </p:nvSpPr>
        <p:spPr>
          <a:xfrm>
            <a:off x="899592" y="908720"/>
            <a:ext cx="7200800" cy="1008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800" b="1" i="0" u="none" strike="noStrike" kern="1200" cap="none" spc="0" baseline="0">
                <a:solidFill>
                  <a:srgbClr val="D43118"/>
                </a:solidFill>
                <a:uFillTx/>
                <a:latin typeface="Myriad Pro" pitchFamily="34"/>
              </a:defRPr>
            </a:lvl1pPr>
          </a:lstStyle>
          <a:p>
            <a:r>
              <a:rPr lang="es-PE" dirty="0" smtClean="0">
                <a:latin typeface="Calibri"/>
              </a:rPr>
              <a:t>Mesa de trabajo para la validación de propuestas de políticas públicas</a:t>
            </a:r>
            <a:endParaRPr lang="es-PE" dirty="0">
              <a:latin typeface="Calibri"/>
            </a:endParaRPr>
          </a:p>
        </p:txBody>
      </p:sp>
      <p:sp>
        <p:nvSpPr>
          <p:cNvPr id="4" name="28 Título"/>
          <p:cNvSpPr txBox="1">
            <a:spLocks/>
          </p:cNvSpPr>
          <p:nvPr/>
        </p:nvSpPr>
        <p:spPr>
          <a:xfrm>
            <a:off x="467544" y="2348880"/>
            <a:ext cx="8064896" cy="3744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800" b="1" i="0" u="none" strike="noStrike" kern="1200" cap="none" spc="0" baseline="0">
                <a:solidFill>
                  <a:srgbClr val="D43118"/>
                </a:solidFill>
                <a:uFillTx/>
                <a:latin typeface="Myriad Pro" pitchFamily="34"/>
              </a:defRPr>
            </a:lvl1pPr>
          </a:lstStyle>
          <a:p>
            <a:pPr marL="457200" indent="-457200" algn="l">
              <a:buAutoNum type="arabicPeriod"/>
            </a:pPr>
            <a:r>
              <a:rPr lang="es-PE" sz="4000" dirty="0" smtClean="0">
                <a:solidFill>
                  <a:schemeClr val="tx1"/>
                </a:solidFill>
                <a:latin typeface="Calibri"/>
              </a:rPr>
              <a:t>Árbol de problemas/objetivos</a:t>
            </a:r>
          </a:p>
          <a:p>
            <a:pPr marL="457200" indent="-457200" algn="l">
              <a:buAutoNum type="arabicPeriod"/>
            </a:pPr>
            <a:r>
              <a:rPr lang="es-PE" sz="4000" dirty="0" smtClean="0">
                <a:solidFill>
                  <a:schemeClr val="tx1"/>
                </a:solidFill>
                <a:latin typeface="Calibri"/>
              </a:rPr>
              <a:t>Marco lógico</a:t>
            </a:r>
          </a:p>
          <a:p>
            <a:pPr marL="457200" indent="-457200" algn="l">
              <a:buAutoNum type="arabicPeriod"/>
            </a:pPr>
            <a:r>
              <a:rPr lang="es-PE" sz="4000" dirty="0" smtClean="0">
                <a:solidFill>
                  <a:schemeClr val="tx1"/>
                </a:solidFill>
                <a:latin typeface="Calibri"/>
              </a:rPr>
              <a:t>Definición de acciones de intervención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4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8 Título"/>
          <p:cNvSpPr txBox="1">
            <a:spLocks/>
          </p:cNvSpPr>
          <p:nvPr/>
        </p:nvSpPr>
        <p:spPr>
          <a:xfrm>
            <a:off x="4680012" y="5760"/>
            <a:ext cx="3888432" cy="288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800" b="1" i="0" u="none" strike="noStrike" kern="1200" cap="none" spc="0" baseline="0">
                <a:solidFill>
                  <a:srgbClr val="D43118"/>
                </a:solidFill>
                <a:uFillTx/>
                <a:latin typeface="Myriad Pro" pitchFamily="34"/>
              </a:defRPr>
            </a:lvl1pPr>
          </a:lstStyle>
          <a:p>
            <a:pPr algn="l"/>
            <a:r>
              <a:rPr lang="es-PE" sz="2000" dirty="0">
                <a:solidFill>
                  <a:schemeClr val="tx1"/>
                </a:solidFill>
                <a:latin typeface="Calibri"/>
              </a:rPr>
              <a:t>1</a:t>
            </a:r>
            <a:r>
              <a:rPr lang="es-PE" sz="2000" dirty="0" smtClean="0">
                <a:solidFill>
                  <a:schemeClr val="tx1"/>
                </a:solidFill>
                <a:latin typeface="Calibri"/>
              </a:rPr>
              <a:t>. Árbol de problemas/objetivos</a:t>
            </a:r>
            <a:endParaRPr lang="es-PE" sz="2000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15573"/>
              </p:ext>
            </p:extLst>
          </p:nvPr>
        </p:nvGraphicFramePr>
        <p:xfrm>
          <a:off x="611560" y="404664"/>
          <a:ext cx="8136904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Hoja de cálculo" r:id="rId4" imgW="10753779" imgH="7972307" progId="Excel.Sheet.12">
                  <p:embed/>
                </p:oleObj>
              </mc:Choice>
              <mc:Fallback>
                <p:oleObj name="Hoja de cálculo" r:id="rId4" imgW="10753779" imgH="79723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404664"/>
                        <a:ext cx="8136904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2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8 Título"/>
          <p:cNvSpPr txBox="1">
            <a:spLocks/>
          </p:cNvSpPr>
          <p:nvPr/>
        </p:nvSpPr>
        <p:spPr>
          <a:xfrm>
            <a:off x="3419872" y="260648"/>
            <a:ext cx="5616624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800" b="1" i="0" u="none" strike="noStrike" kern="1200" cap="none" spc="0" baseline="0">
                <a:solidFill>
                  <a:srgbClr val="D43118"/>
                </a:solidFill>
                <a:uFillTx/>
                <a:latin typeface="Myriad Pro" pitchFamily="34"/>
              </a:defRPr>
            </a:lvl1pPr>
          </a:lstStyle>
          <a:p>
            <a:pPr algn="l"/>
            <a:r>
              <a:rPr lang="es-PE" sz="2000" dirty="0">
                <a:solidFill>
                  <a:schemeClr val="tx1"/>
                </a:solidFill>
                <a:latin typeface="Calibri"/>
              </a:rPr>
              <a:t>2</a:t>
            </a:r>
            <a:r>
              <a:rPr lang="es-PE" sz="2000" dirty="0" smtClean="0">
                <a:solidFill>
                  <a:schemeClr val="tx1"/>
                </a:solidFill>
                <a:latin typeface="Calibri"/>
              </a:rPr>
              <a:t>. Marco lógico: Fin, propósito y resultados</a:t>
            </a:r>
            <a:endParaRPr lang="es-PE" sz="2000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885700"/>
              </p:ext>
            </p:extLst>
          </p:nvPr>
        </p:nvGraphicFramePr>
        <p:xfrm>
          <a:off x="250825" y="908050"/>
          <a:ext cx="8642350" cy="538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Hoja de cálculo" r:id="rId4" imgW="11792144" imgH="6610166" progId="Excel.Sheet.12">
                  <p:embed/>
                </p:oleObj>
              </mc:Choice>
              <mc:Fallback>
                <p:oleObj name="Hoja de cálculo" r:id="rId4" imgW="11792144" imgH="66101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908050"/>
                        <a:ext cx="8642350" cy="538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30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8 Título"/>
          <p:cNvSpPr txBox="1">
            <a:spLocks/>
          </p:cNvSpPr>
          <p:nvPr/>
        </p:nvSpPr>
        <p:spPr>
          <a:xfrm>
            <a:off x="3419872" y="260648"/>
            <a:ext cx="54006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800" b="1" i="0" u="none" strike="noStrike" kern="1200" cap="none" spc="0" baseline="0">
                <a:solidFill>
                  <a:srgbClr val="D43118"/>
                </a:solidFill>
                <a:uFillTx/>
                <a:latin typeface="Myriad Pro" pitchFamily="34"/>
              </a:defRPr>
            </a:lvl1pPr>
          </a:lstStyle>
          <a:p>
            <a:pPr algn="l"/>
            <a:r>
              <a:rPr lang="es-PE" sz="2000" dirty="0">
                <a:solidFill>
                  <a:schemeClr val="tx1"/>
                </a:solidFill>
                <a:latin typeface="Calibri"/>
              </a:rPr>
              <a:t>3</a:t>
            </a:r>
            <a:r>
              <a:rPr lang="es-PE" sz="2000" dirty="0" smtClean="0">
                <a:solidFill>
                  <a:schemeClr val="tx1"/>
                </a:solidFill>
                <a:latin typeface="Calibri"/>
              </a:rPr>
              <a:t>. Discusión de acciones de intervención</a:t>
            </a:r>
            <a:endParaRPr lang="es-PE" sz="2000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960690"/>
              </p:ext>
            </p:extLst>
          </p:nvPr>
        </p:nvGraphicFramePr>
        <p:xfrm>
          <a:off x="452438" y="1019174"/>
          <a:ext cx="8368034" cy="529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Hoja de cálculo" r:id="rId4" imgW="8239132" imgH="4819624" progId="Excel.Sheet.12">
                  <p:embed/>
                </p:oleObj>
              </mc:Choice>
              <mc:Fallback>
                <p:oleObj name="Hoja de cálculo" r:id="rId4" imgW="8239132" imgH="48196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438" y="1019174"/>
                        <a:ext cx="8368034" cy="5290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7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8 Título"/>
          <p:cNvSpPr txBox="1">
            <a:spLocks/>
          </p:cNvSpPr>
          <p:nvPr/>
        </p:nvSpPr>
        <p:spPr>
          <a:xfrm>
            <a:off x="3419872" y="260648"/>
            <a:ext cx="54006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800" b="1" i="0" u="none" strike="noStrike" kern="1200" cap="none" spc="0" baseline="0">
                <a:solidFill>
                  <a:srgbClr val="D43118"/>
                </a:solidFill>
                <a:uFillTx/>
                <a:latin typeface="Myriad Pro" pitchFamily="34"/>
              </a:defRPr>
            </a:lvl1pPr>
          </a:lstStyle>
          <a:p>
            <a:pPr algn="l"/>
            <a:r>
              <a:rPr lang="es-PE" sz="2000" dirty="0">
                <a:solidFill>
                  <a:schemeClr val="tx1"/>
                </a:solidFill>
                <a:latin typeface="Calibri"/>
              </a:rPr>
              <a:t>3</a:t>
            </a:r>
            <a:r>
              <a:rPr lang="es-PE" sz="2000" dirty="0" smtClean="0">
                <a:solidFill>
                  <a:schemeClr val="tx1"/>
                </a:solidFill>
                <a:latin typeface="Calibri"/>
              </a:rPr>
              <a:t>. Discusión de acciones de intervención</a:t>
            </a:r>
            <a:endParaRPr lang="es-PE" sz="2000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66537"/>
              </p:ext>
            </p:extLst>
          </p:nvPr>
        </p:nvGraphicFramePr>
        <p:xfrm>
          <a:off x="467544" y="1124744"/>
          <a:ext cx="8239125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Hoja de cálculo" r:id="rId4" imgW="8239132" imgH="4067083" progId="Excel.Sheet.12">
                  <p:embed/>
                </p:oleObj>
              </mc:Choice>
              <mc:Fallback>
                <p:oleObj name="Hoja de cálculo" r:id="rId4" imgW="8239132" imgH="40670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124744"/>
                        <a:ext cx="8239125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8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8 Título"/>
          <p:cNvSpPr txBox="1">
            <a:spLocks/>
          </p:cNvSpPr>
          <p:nvPr/>
        </p:nvSpPr>
        <p:spPr>
          <a:xfrm>
            <a:off x="3419872" y="260648"/>
            <a:ext cx="54006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800" b="1" i="0" u="none" strike="noStrike" kern="1200" cap="none" spc="0" baseline="0">
                <a:solidFill>
                  <a:srgbClr val="D43118"/>
                </a:solidFill>
                <a:uFillTx/>
                <a:latin typeface="Myriad Pro" pitchFamily="34"/>
              </a:defRPr>
            </a:lvl1pPr>
          </a:lstStyle>
          <a:p>
            <a:pPr algn="l"/>
            <a:r>
              <a:rPr lang="es-PE" sz="2000" dirty="0">
                <a:solidFill>
                  <a:schemeClr val="tx1"/>
                </a:solidFill>
                <a:latin typeface="Calibri"/>
              </a:rPr>
              <a:t>3</a:t>
            </a:r>
            <a:r>
              <a:rPr lang="es-PE" sz="2000" dirty="0" smtClean="0">
                <a:solidFill>
                  <a:schemeClr val="tx1"/>
                </a:solidFill>
                <a:latin typeface="Calibri"/>
              </a:rPr>
              <a:t>. Discusión de acciones de intervención</a:t>
            </a:r>
            <a:endParaRPr lang="es-PE" sz="2000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010295"/>
              </p:ext>
            </p:extLst>
          </p:nvPr>
        </p:nvGraphicFramePr>
        <p:xfrm>
          <a:off x="467544" y="1340768"/>
          <a:ext cx="8239125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Hoja de cálculo" r:id="rId4" imgW="8239132" imgH="3009742" progId="Excel.Sheet.12">
                  <p:embed/>
                </p:oleObj>
              </mc:Choice>
              <mc:Fallback>
                <p:oleObj name="Hoja de cálculo" r:id="rId4" imgW="8239132" imgH="30097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340768"/>
                        <a:ext cx="8239125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9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323523" y="903856"/>
            <a:ext cx="8496943" cy="5809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s-PE" dirty="0" smtClean="0"/>
              <a:t>Ámbito del estudio</a:t>
            </a:r>
            <a:endParaRPr lang="es-PE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 t="20187" b="14652"/>
          <a:stretch>
            <a:fillRect/>
          </a:stretch>
        </p:blipFill>
        <p:spPr>
          <a:xfrm>
            <a:off x="7164287" y="5391759"/>
            <a:ext cx="1512170" cy="851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95537" y="1484783"/>
            <a:ext cx="8280920" cy="473975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s-PE" b="1" dirty="0"/>
              <a:t/>
            </a:r>
            <a:br>
              <a:rPr lang="es-PE" b="1" dirty="0"/>
            </a:br>
            <a:r>
              <a:rPr lang="es-PE" sz="2400" b="1" dirty="0" smtClean="0">
                <a:latin typeface="Bookman Old Style" panose="02050604050505020204" pitchFamily="18" charset="0"/>
              </a:rPr>
              <a:t>Comunidades  </a:t>
            </a:r>
            <a:r>
              <a:rPr lang="es-PE" sz="2000" b="1" dirty="0" smtClean="0">
                <a:latin typeface="Bookman Old Style" panose="02050604050505020204" pitchFamily="18" charset="0"/>
              </a:rPr>
              <a:t>                               </a:t>
            </a:r>
          </a:p>
          <a:p>
            <a:pPr marL="342900" indent="-342900">
              <a:buAutoNum type="arabicParenR"/>
            </a:pPr>
            <a:r>
              <a:rPr lang="es-PE" sz="2000" dirty="0" err="1" smtClean="0">
                <a:latin typeface="Bookman Old Style" panose="02050604050505020204" pitchFamily="18" charset="0"/>
              </a:rPr>
              <a:t>Cascaña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r>
              <a:rPr lang="es-PE" sz="2000" dirty="0" err="1" smtClean="0">
                <a:latin typeface="Bookman Old Style" panose="02050604050505020204" pitchFamily="18" charset="0"/>
              </a:rPr>
              <a:t>Kilcata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r>
              <a:rPr lang="es-PE" sz="2000" dirty="0" err="1" smtClean="0">
                <a:latin typeface="Bookman Old Style" panose="02050604050505020204" pitchFamily="18" charset="0"/>
              </a:rPr>
              <a:t>Huaculllo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r>
              <a:rPr lang="es-PE" sz="2000" dirty="0" err="1" smtClean="0">
                <a:latin typeface="Bookman Old Style" panose="02050604050505020204" pitchFamily="18" charset="0"/>
              </a:rPr>
              <a:t>Sonccoccocha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endParaRPr lang="es-PE" sz="2000" b="1" dirty="0" smtClean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endParaRPr lang="es-PE" sz="2000" b="1" dirty="0">
              <a:latin typeface="Bookman Old Style" panose="02050604050505020204" pitchFamily="18" charset="0"/>
            </a:endParaRPr>
          </a:p>
          <a:p>
            <a:endParaRPr lang="es-PE" sz="2000" b="1" dirty="0" smtClean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endParaRPr lang="es-PE" sz="2000" b="1" dirty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endParaRPr lang="es-PE" sz="2000" b="1" dirty="0" smtClean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endParaRPr lang="es-PE" sz="2000" b="1" dirty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endParaRPr lang="es-PE" sz="2000" b="1" dirty="0" smtClean="0">
              <a:latin typeface="Bookman Old Style" panose="02050604050505020204" pitchFamily="18" charset="0"/>
            </a:endParaRPr>
          </a:p>
          <a:p>
            <a:pPr marL="342900" indent="-342900">
              <a:buAutoNum type="arabicParenR"/>
            </a:pPr>
            <a:endParaRPr lang="es-PE" sz="2000" b="1" dirty="0">
              <a:latin typeface="Bookman Old Style" panose="02050604050505020204" pitchFamily="18" charset="0"/>
            </a:endParaRPr>
          </a:p>
          <a:p>
            <a:endParaRPr lang="es-PE" sz="2000" b="1" dirty="0">
              <a:latin typeface="Bookman Old Style" panose="02050604050505020204" pitchFamily="18" charset="0"/>
            </a:endParaRPr>
          </a:p>
          <a:p>
            <a:r>
              <a:rPr lang="es-PE" sz="2400" b="1" dirty="0" smtClean="0">
                <a:latin typeface="Bookman Old Style" panose="02050604050505020204" pitchFamily="18" charset="0"/>
              </a:rPr>
              <a:t>Anexos</a:t>
            </a:r>
          </a:p>
          <a:p>
            <a:r>
              <a:rPr lang="es-PE" sz="2000" dirty="0" smtClean="0">
                <a:latin typeface="Bookman Old Style" panose="02050604050505020204" pitchFamily="18" charset="0"/>
              </a:rPr>
              <a:t>5) </a:t>
            </a:r>
            <a:r>
              <a:rPr lang="es-PE" sz="2000" dirty="0" err="1" smtClean="0">
                <a:latin typeface="Bookman Old Style" panose="02050604050505020204" pitchFamily="18" charset="0"/>
              </a:rPr>
              <a:t>Ampacho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r>
              <a:rPr lang="es-PE" sz="2000" dirty="0" smtClean="0">
                <a:latin typeface="Bookman Old Style" panose="02050604050505020204" pitchFamily="18" charset="0"/>
              </a:rPr>
              <a:t>6) </a:t>
            </a:r>
            <a:r>
              <a:rPr lang="es-PE" sz="2000" dirty="0" err="1" smtClean="0">
                <a:latin typeface="Bookman Old Style" panose="02050604050505020204" pitchFamily="18" charset="0"/>
              </a:rPr>
              <a:t>Yumire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r>
              <a:rPr lang="es-PE" sz="2000" dirty="0" smtClean="0">
                <a:latin typeface="Bookman Old Style" panose="02050604050505020204" pitchFamily="18" charset="0"/>
              </a:rPr>
              <a:t>7) San Juan de </a:t>
            </a:r>
            <a:r>
              <a:rPr lang="es-PE" sz="2000" dirty="0" err="1" smtClean="0">
                <a:latin typeface="Bookman Old Style" panose="02050604050505020204" pitchFamily="18" charset="0"/>
              </a:rPr>
              <a:t>Huillcarana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r>
              <a:rPr lang="es-PE" sz="2000" dirty="0" smtClean="0">
                <a:latin typeface="Bookman Old Style" panose="02050604050505020204" pitchFamily="18" charset="0"/>
              </a:rPr>
              <a:t>8) </a:t>
            </a:r>
            <a:r>
              <a:rPr lang="es-PE" sz="2000" dirty="0" err="1" smtClean="0">
                <a:latin typeface="Bookman Old Style" panose="02050604050505020204" pitchFamily="18" charset="0"/>
              </a:rPr>
              <a:t>Chiccllamarca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r>
              <a:rPr lang="es-PE" sz="2000" dirty="0" smtClean="0">
                <a:latin typeface="Bookman Old Style" panose="02050604050505020204" pitchFamily="18" charset="0"/>
              </a:rPr>
              <a:t>9) </a:t>
            </a:r>
            <a:r>
              <a:rPr lang="es-PE" sz="2000" dirty="0" err="1" smtClean="0">
                <a:latin typeface="Bookman Old Style" panose="02050604050505020204" pitchFamily="18" charset="0"/>
              </a:rPr>
              <a:t>Juntaya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r>
              <a:rPr lang="es-PE" sz="2000" dirty="0" smtClean="0">
                <a:latin typeface="Bookman Old Style" panose="02050604050505020204" pitchFamily="18" charset="0"/>
              </a:rPr>
              <a:t>10) </a:t>
            </a:r>
            <a:r>
              <a:rPr lang="es-PE" sz="2000" dirty="0" err="1" smtClean="0">
                <a:latin typeface="Bookman Old Style" panose="02050604050505020204" pitchFamily="18" charset="0"/>
              </a:rPr>
              <a:t>Ccoyllullo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r>
              <a:rPr lang="es-PE" sz="2000" dirty="0" smtClean="0">
                <a:latin typeface="Bookman Old Style" panose="02050604050505020204" pitchFamily="18" charset="0"/>
              </a:rPr>
              <a:t>11) </a:t>
            </a:r>
            <a:r>
              <a:rPr lang="es-PE" sz="2000" dirty="0" err="1" smtClean="0">
                <a:latin typeface="Bookman Old Style" panose="02050604050505020204" pitchFamily="18" charset="0"/>
              </a:rPr>
              <a:t>Itaña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r>
              <a:rPr lang="es-PE" sz="2000" b="1" dirty="0" smtClean="0">
                <a:latin typeface="Bookman Old Style" panose="02050604050505020204" pitchFamily="18" charset="0"/>
              </a:rPr>
              <a:t>Adicional al TDR</a:t>
            </a:r>
          </a:p>
          <a:p>
            <a:r>
              <a:rPr lang="es-PE" sz="2000" dirty="0" smtClean="0">
                <a:latin typeface="Bookman Old Style" panose="02050604050505020204" pitchFamily="18" charset="0"/>
              </a:rPr>
              <a:t>12) </a:t>
            </a:r>
            <a:r>
              <a:rPr lang="es-PE" sz="2000" dirty="0" err="1" smtClean="0">
                <a:latin typeface="Bookman Old Style" panose="02050604050505020204" pitchFamily="18" charset="0"/>
              </a:rPr>
              <a:t>Ancco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r>
              <a:rPr lang="es-PE" sz="2000" dirty="0" smtClean="0">
                <a:latin typeface="Bookman Old Style" panose="02050604050505020204" pitchFamily="18" charset="0"/>
              </a:rPr>
              <a:t>13) </a:t>
            </a:r>
            <a:r>
              <a:rPr lang="es-PE" sz="2000" dirty="0" err="1" smtClean="0">
                <a:latin typeface="Bookman Old Style" panose="02050604050505020204" pitchFamily="18" charset="0"/>
              </a:rPr>
              <a:t>Allahuca</a:t>
            </a:r>
            <a:endParaRPr lang="es-PE" sz="2000" dirty="0" smtClean="0">
              <a:latin typeface="Bookman Old Style" panose="02050604050505020204" pitchFamily="18" charset="0"/>
            </a:endParaRPr>
          </a:p>
          <a:p>
            <a:r>
              <a:rPr lang="es-PE" sz="2000" dirty="0" smtClean="0">
                <a:latin typeface="Bookman Old Style" panose="02050604050505020204" pitchFamily="18" charset="0"/>
              </a:rPr>
              <a:t>14) Comunidad de Totora Oropesa</a:t>
            </a:r>
            <a:endParaRPr lang="es-PE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8 Título"/>
          <p:cNvSpPr txBox="1">
            <a:spLocks/>
          </p:cNvSpPr>
          <p:nvPr/>
        </p:nvSpPr>
        <p:spPr>
          <a:xfrm>
            <a:off x="3419872" y="260648"/>
            <a:ext cx="54006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800" b="1" i="0" u="none" strike="noStrike" kern="1200" cap="none" spc="0" baseline="0">
                <a:solidFill>
                  <a:srgbClr val="D43118"/>
                </a:solidFill>
                <a:uFillTx/>
                <a:latin typeface="Myriad Pro" pitchFamily="34"/>
              </a:defRPr>
            </a:lvl1pPr>
          </a:lstStyle>
          <a:p>
            <a:pPr algn="l"/>
            <a:r>
              <a:rPr lang="es-PE" sz="2000" dirty="0">
                <a:solidFill>
                  <a:schemeClr val="tx1"/>
                </a:solidFill>
                <a:latin typeface="Calibri"/>
              </a:rPr>
              <a:t>3</a:t>
            </a:r>
            <a:r>
              <a:rPr lang="es-PE" sz="2000" dirty="0" smtClean="0">
                <a:solidFill>
                  <a:schemeClr val="tx1"/>
                </a:solidFill>
                <a:latin typeface="Calibri"/>
              </a:rPr>
              <a:t>. Discusión de acciones de intervención</a:t>
            </a:r>
            <a:endParaRPr lang="es-PE" sz="2000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38086"/>
              </p:ext>
            </p:extLst>
          </p:nvPr>
        </p:nvGraphicFramePr>
        <p:xfrm>
          <a:off x="539552" y="1124744"/>
          <a:ext cx="8239125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Hoja de cálculo" r:id="rId4" imgW="8239175" imgH="4314798" progId="Excel.Sheet.12">
                  <p:embed/>
                </p:oleObj>
              </mc:Choice>
              <mc:Fallback>
                <p:oleObj name="Hoja de cálculo" r:id="rId4" imgW="8239175" imgH="4314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124744"/>
                        <a:ext cx="8239125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6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8 Título"/>
          <p:cNvSpPr txBox="1">
            <a:spLocks/>
          </p:cNvSpPr>
          <p:nvPr/>
        </p:nvSpPr>
        <p:spPr>
          <a:xfrm>
            <a:off x="3419872" y="260648"/>
            <a:ext cx="54006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800" b="1" i="0" u="none" strike="noStrike" kern="1200" cap="none" spc="0" baseline="0">
                <a:solidFill>
                  <a:srgbClr val="D43118"/>
                </a:solidFill>
                <a:uFillTx/>
                <a:latin typeface="Myriad Pro" pitchFamily="34"/>
              </a:defRPr>
            </a:lvl1pPr>
          </a:lstStyle>
          <a:p>
            <a:pPr algn="l"/>
            <a:r>
              <a:rPr lang="es-PE" sz="2000" dirty="0">
                <a:solidFill>
                  <a:schemeClr val="tx1"/>
                </a:solidFill>
                <a:latin typeface="Calibri"/>
              </a:rPr>
              <a:t>3</a:t>
            </a:r>
            <a:r>
              <a:rPr lang="es-PE" sz="2000" dirty="0" smtClean="0">
                <a:solidFill>
                  <a:schemeClr val="tx1"/>
                </a:solidFill>
                <a:latin typeface="Calibri"/>
              </a:rPr>
              <a:t>. Discusión de acciones de intervención</a:t>
            </a:r>
            <a:endParaRPr lang="es-PE" sz="2000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03178"/>
              </p:ext>
            </p:extLst>
          </p:nvPr>
        </p:nvGraphicFramePr>
        <p:xfrm>
          <a:off x="395288" y="1125538"/>
          <a:ext cx="8239125" cy="396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Hoja de cálculo" r:id="rId4" imgW="8239132" imgH="3419646" progId="Excel.Sheet.12">
                  <p:embed/>
                </p:oleObj>
              </mc:Choice>
              <mc:Fallback>
                <p:oleObj name="Hoja de cálculo" r:id="rId4" imgW="8239132" imgH="34196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1125538"/>
                        <a:ext cx="8239125" cy="396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2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8 Título"/>
          <p:cNvSpPr txBox="1">
            <a:spLocks noGrp="1"/>
          </p:cNvSpPr>
          <p:nvPr>
            <p:ph type="ctrTitle" idx="4294967295"/>
          </p:nvPr>
        </p:nvSpPr>
        <p:spPr>
          <a:xfrm>
            <a:off x="785789" y="2500307"/>
            <a:ext cx="7772400" cy="20717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s-PE" sz="4000" dirty="0">
                <a:latin typeface="Calibri"/>
              </a:rPr>
              <a:t/>
            </a:r>
            <a:br>
              <a:rPr lang="es-PE" sz="4000" dirty="0">
                <a:latin typeface="Calibri"/>
              </a:rPr>
            </a:br>
            <a:r>
              <a:rPr lang="es-PE" sz="4000" dirty="0">
                <a:latin typeface="Calibri"/>
              </a:rPr>
              <a:t>¡ Gracias!</a:t>
            </a:r>
          </a:p>
        </p:txBody>
      </p:sp>
      <p:pic>
        <p:nvPicPr>
          <p:cNvPr id="3" name="3 Imagen" descr="image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8705" y="5870475"/>
            <a:ext cx="2243142" cy="4683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3 CuadroTexto"/>
          <p:cNvSpPr txBox="1"/>
          <p:nvPr/>
        </p:nvSpPr>
        <p:spPr>
          <a:xfrm>
            <a:off x="3155630" y="5618192"/>
            <a:ext cx="1785932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1" i="0" u="none" strike="noStrike" kern="1200" cap="none" spc="0" baseline="0">
                <a:solidFill>
                  <a:srgbClr val="000000"/>
                </a:solidFill>
                <a:uFillTx/>
                <a:latin typeface="Candara" pitchFamily="16"/>
              </a:rPr>
              <a:t>Con la participación de:</a:t>
            </a:r>
          </a:p>
        </p:txBody>
      </p:sp>
      <p:pic>
        <p:nvPicPr>
          <p:cNvPr id="5" name="0 Imagen" descr="Logo CTB + Definición - 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4009" y="5876748"/>
            <a:ext cx="1419221" cy="46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s://twimg0-a.akamaihd.net/profile_images/2600190447/LOGO.jpg"/>
          <p:cNvPicPr>
            <a:picLocks noChangeAspect="1"/>
          </p:cNvPicPr>
          <p:nvPr/>
        </p:nvPicPr>
        <p:blipFill>
          <a:blip r:embed="rId5"/>
          <a:srcRect t="27217" b="38226"/>
          <a:stretch>
            <a:fillRect/>
          </a:stretch>
        </p:blipFill>
        <p:spPr>
          <a:xfrm>
            <a:off x="3275856" y="5913013"/>
            <a:ext cx="1393829" cy="468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6 CuadroTexto"/>
          <p:cNvSpPr txBox="1"/>
          <p:nvPr/>
        </p:nvSpPr>
        <p:spPr>
          <a:xfrm>
            <a:off x="6063230" y="5371688"/>
            <a:ext cx="1785942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1" i="0" u="none" strike="noStrike" kern="1200" cap="none" spc="0" baseline="0">
                <a:solidFill>
                  <a:srgbClr val="000000"/>
                </a:solidFill>
                <a:uFillTx/>
                <a:latin typeface="Candara" pitchFamily="16"/>
              </a:rPr>
              <a:t>Operado por:</a:t>
            </a:r>
          </a:p>
        </p:txBody>
      </p:sp>
      <p:pic>
        <p:nvPicPr>
          <p:cNvPr id="8" name="17 Imagen" descr="CIE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28179" y="5749262"/>
            <a:ext cx="2665997" cy="5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1 CuadroTexto"/>
          <p:cNvSpPr txBox="1"/>
          <p:nvPr/>
        </p:nvSpPr>
        <p:spPr>
          <a:xfrm>
            <a:off x="35497" y="5618192"/>
            <a:ext cx="1643067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1" i="0" u="none" strike="noStrike" kern="1200" cap="none" spc="0" baseline="0">
                <a:solidFill>
                  <a:srgbClr val="000000"/>
                </a:solidFill>
                <a:uFillTx/>
                <a:latin typeface="Candara" pitchFamily="16"/>
              </a:rPr>
              <a:t>Financiado por:</a:t>
            </a:r>
          </a:p>
        </p:txBody>
      </p:sp>
      <p:pic>
        <p:nvPicPr>
          <p:cNvPr id="10" name="Imagen 32"/>
          <p:cNvPicPr>
            <a:picLocks noChangeAspect="1"/>
          </p:cNvPicPr>
          <p:nvPr/>
        </p:nvPicPr>
        <p:blipFill>
          <a:blip r:embed="rId7"/>
          <a:srcRect l="12201" t="13710" r="12201" b="13710"/>
          <a:stretch>
            <a:fillRect/>
          </a:stretch>
        </p:blipFill>
        <p:spPr>
          <a:xfrm>
            <a:off x="287587" y="5841324"/>
            <a:ext cx="539998" cy="53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5" b="30018"/>
          <a:stretch/>
        </p:blipFill>
        <p:spPr bwMode="auto">
          <a:xfrm>
            <a:off x="2843808" y="1772816"/>
            <a:ext cx="3528392" cy="1584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64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8 Título"/>
          <p:cNvSpPr txBox="1">
            <a:spLocks noGrp="1"/>
          </p:cNvSpPr>
          <p:nvPr>
            <p:ph type="ctrTitle" idx="4294967295"/>
          </p:nvPr>
        </p:nvSpPr>
        <p:spPr>
          <a:xfrm>
            <a:off x="683568" y="1916832"/>
            <a:ext cx="7772400" cy="20717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s-PE" sz="6600" dirty="0" smtClean="0">
                <a:latin typeface="Calibri"/>
              </a:rPr>
              <a:t>Anexos</a:t>
            </a:r>
            <a:endParaRPr lang="es-PE" sz="6600" dirty="0">
              <a:latin typeface="Calibri"/>
            </a:endParaRPr>
          </a:p>
        </p:txBody>
      </p:sp>
      <p:pic>
        <p:nvPicPr>
          <p:cNvPr id="3" name="3 Imagen" descr="image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8705" y="5870475"/>
            <a:ext cx="2243142" cy="4683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3 CuadroTexto"/>
          <p:cNvSpPr txBox="1"/>
          <p:nvPr/>
        </p:nvSpPr>
        <p:spPr>
          <a:xfrm>
            <a:off x="3155630" y="5618192"/>
            <a:ext cx="1785932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1" i="0" u="none" strike="noStrike" kern="1200" cap="none" spc="0" baseline="0">
                <a:solidFill>
                  <a:srgbClr val="000000"/>
                </a:solidFill>
                <a:uFillTx/>
                <a:latin typeface="Candara" pitchFamily="16"/>
              </a:rPr>
              <a:t>Con la participación de:</a:t>
            </a:r>
          </a:p>
        </p:txBody>
      </p:sp>
      <p:pic>
        <p:nvPicPr>
          <p:cNvPr id="5" name="0 Imagen" descr="Logo CTB + Definición - 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4009" y="5876748"/>
            <a:ext cx="1419221" cy="46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s://twimg0-a.akamaihd.net/profile_images/2600190447/LOGO.jpg"/>
          <p:cNvPicPr>
            <a:picLocks noChangeAspect="1"/>
          </p:cNvPicPr>
          <p:nvPr/>
        </p:nvPicPr>
        <p:blipFill>
          <a:blip r:embed="rId5"/>
          <a:srcRect t="27217" b="38226"/>
          <a:stretch>
            <a:fillRect/>
          </a:stretch>
        </p:blipFill>
        <p:spPr>
          <a:xfrm>
            <a:off x="3275856" y="5913013"/>
            <a:ext cx="1393829" cy="468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6 CuadroTexto"/>
          <p:cNvSpPr txBox="1"/>
          <p:nvPr/>
        </p:nvSpPr>
        <p:spPr>
          <a:xfrm>
            <a:off x="6063230" y="5371688"/>
            <a:ext cx="1785942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1" i="0" u="none" strike="noStrike" kern="1200" cap="none" spc="0" baseline="0">
                <a:solidFill>
                  <a:srgbClr val="000000"/>
                </a:solidFill>
                <a:uFillTx/>
                <a:latin typeface="Candara" pitchFamily="16"/>
              </a:rPr>
              <a:t>Operado por:</a:t>
            </a:r>
          </a:p>
        </p:txBody>
      </p:sp>
      <p:pic>
        <p:nvPicPr>
          <p:cNvPr id="8" name="17 Imagen" descr="CIE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28179" y="5749262"/>
            <a:ext cx="2665997" cy="5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1 CuadroTexto"/>
          <p:cNvSpPr txBox="1"/>
          <p:nvPr/>
        </p:nvSpPr>
        <p:spPr>
          <a:xfrm>
            <a:off x="35497" y="5618192"/>
            <a:ext cx="1643067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200" b="1" i="0" u="none" strike="noStrike" kern="1200" cap="none" spc="0" baseline="0">
                <a:solidFill>
                  <a:srgbClr val="000000"/>
                </a:solidFill>
                <a:uFillTx/>
                <a:latin typeface="Candara" pitchFamily="16"/>
              </a:rPr>
              <a:t>Financiado por:</a:t>
            </a:r>
          </a:p>
        </p:txBody>
      </p:sp>
      <p:pic>
        <p:nvPicPr>
          <p:cNvPr id="10" name="Imagen 32"/>
          <p:cNvPicPr>
            <a:picLocks noChangeAspect="1"/>
          </p:cNvPicPr>
          <p:nvPr/>
        </p:nvPicPr>
        <p:blipFill>
          <a:blip r:embed="rId7"/>
          <a:srcRect l="12201" t="13710" r="12201" b="13710"/>
          <a:stretch>
            <a:fillRect/>
          </a:stretch>
        </p:blipFill>
        <p:spPr>
          <a:xfrm>
            <a:off x="287587" y="5841324"/>
            <a:ext cx="539998" cy="539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0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067944" y="188640"/>
            <a:ext cx="4536504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sz="2000" dirty="0" smtClean="0"/>
              <a:t>Cálculo de los ingresos: máximos, mínimos y promedio</a:t>
            </a:r>
            <a:endParaRPr lang="es-PE" sz="2000" dirty="0">
              <a:solidFill>
                <a:srgbClr val="FFFFFF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162749"/>
              </p:ext>
            </p:extLst>
          </p:nvPr>
        </p:nvGraphicFramePr>
        <p:xfrm>
          <a:off x="420363" y="877716"/>
          <a:ext cx="8208912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2" name="Hoja de cálculo" r:id="rId5" imgW="8734313" imgH="1857388" progId="Excel.Sheet.12">
                  <p:embed/>
                </p:oleObj>
              </mc:Choice>
              <mc:Fallback>
                <p:oleObj name="Hoja de cálculo" r:id="rId5" imgW="8734313" imgH="18573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363" y="877716"/>
                        <a:ext cx="8208912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000396"/>
              </p:ext>
            </p:extLst>
          </p:nvPr>
        </p:nvGraphicFramePr>
        <p:xfrm>
          <a:off x="420363" y="2750511"/>
          <a:ext cx="8219700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3" name="Hoja de cálculo" r:id="rId8" imgW="8734196" imgH="1857402" progId="Excel.Sheet.12">
                  <p:embed/>
                </p:oleObj>
              </mc:Choice>
              <mc:Fallback>
                <p:oleObj name="Hoja de cálculo" r:id="rId8" imgW="8734196" imgH="18574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0363" y="2750511"/>
                        <a:ext cx="8219700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271547"/>
              </p:ext>
            </p:extLst>
          </p:nvPr>
        </p:nvGraphicFramePr>
        <p:xfrm>
          <a:off x="436090" y="4725144"/>
          <a:ext cx="8193185" cy="164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4" name="Hoja de cálculo" r:id="rId11" imgW="8734196" imgH="1857402" progId="Excel.Sheet.12">
                  <p:embed/>
                </p:oleObj>
              </mc:Choice>
              <mc:Fallback>
                <p:oleObj name="Hoja de cálculo" r:id="rId11" imgW="8734196" imgH="18574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6090" y="4725144"/>
                        <a:ext cx="8193185" cy="1641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2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7" y="757833"/>
            <a:ext cx="8496943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dirty="0" smtClean="0"/>
              <a:t>Metodología de trabajo</a:t>
            </a:r>
            <a:endParaRPr lang="es-PE" dirty="0">
              <a:solidFill>
                <a:srgbClr val="FFFFFF"/>
              </a:solidFill>
            </a:endParaRPr>
          </a:p>
        </p:txBody>
      </p:sp>
      <p:sp>
        <p:nvSpPr>
          <p:cNvPr id="3" name="6 Marcador de contenido"/>
          <p:cNvSpPr txBox="1">
            <a:spLocks noGrp="1"/>
          </p:cNvSpPr>
          <p:nvPr>
            <p:ph idx="4294967295"/>
          </p:nvPr>
        </p:nvSpPr>
        <p:spPr>
          <a:xfrm>
            <a:off x="323527" y="1281052"/>
            <a:ext cx="8712969" cy="13558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lvl="0" indent="0">
              <a:buNone/>
            </a:pPr>
            <a:r>
              <a:rPr lang="es-PE" sz="1400" b="1" dirty="0" smtClean="0"/>
              <a:t>De lo general a lo particular:</a:t>
            </a:r>
          </a:p>
          <a:p>
            <a:pPr lvl="0"/>
            <a:r>
              <a:rPr lang="es-PE" sz="1400" dirty="0" smtClean="0"/>
              <a:t>General: contextualización de la actividad agropecuaria en el Distrito de Totora-Oropesa, dentro de la Provincia de </a:t>
            </a:r>
            <a:r>
              <a:rPr lang="es-PE" sz="1400" dirty="0" err="1" smtClean="0"/>
              <a:t>Antabamba</a:t>
            </a:r>
            <a:r>
              <a:rPr lang="es-PE" sz="1400" dirty="0" smtClean="0"/>
              <a:t>, Región Apurímac con base en el Censo Nacional Agropecuario 2012.</a:t>
            </a:r>
          </a:p>
          <a:p>
            <a:pPr lvl="0"/>
            <a:r>
              <a:rPr lang="es-PE" sz="1400" dirty="0" smtClean="0"/>
              <a:t>Particular: caracterización de los productores agropecuarios en el Distrito de Totora-Oropesa, con base en encuestas a productores; diagnósticos comunales; mediciones de fibra por productores.</a:t>
            </a:r>
            <a:endParaRPr lang="es-ES" sz="1400" dirty="0"/>
          </a:p>
          <a:p>
            <a:pPr lvl="1" algn="just"/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161632"/>
              </p:ext>
            </p:extLst>
          </p:nvPr>
        </p:nvGraphicFramePr>
        <p:xfrm>
          <a:off x="994641" y="2780928"/>
          <a:ext cx="7154714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name="Documento" r:id="rId5" imgW="8890172" imgH="4114125" progId="Word.Document.12">
                  <p:embed/>
                </p:oleObj>
              </mc:Choice>
              <mc:Fallback>
                <p:oleObj name="Documento" r:id="rId5" imgW="8890172" imgH="41141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4641" y="2780928"/>
                        <a:ext cx="7154714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0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7" y="757833"/>
            <a:ext cx="8496943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dirty="0" smtClean="0"/>
              <a:t>Trabajo de campo</a:t>
            </a:r>
            <a:endParaRPr lang="es-PE" dirty="0">
              <a:solidFill>
                <a:srgbClr val="FFFFFF"/>
              </a:solidFill>
            </a:endParaRPr>
          </a:p>
        </p:txBody>
      </p:sp>
      <p:sp>
        <p:nvSpPr>
          <p:cNvPr id="3" name="6 Marcador de contenido"/>
          <p:cNvSpPr txBox="1">
            <a:spLocks noGrp="1"/>
          </p:cNvSpPr>
          <p:nvPr>
            <p:ph idx="4294967295"/>
          </p:nvPr>
        </p:nvSpPr>
        <p:spPr>
          <a:xfrm>
            <a:off x="323527" y="1281052"/>
            <a:ext cx="8712969" cy="4197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lvl="0" indent="0">
              <a:buNone/>
            </a:pPr>
            <a:r>
              <a:rPr lang="es-PE" sz="1600" b="1" dirty="0" smtClean="0"/>
              <a:t>Encuestas a productores, diagnósticos comunales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0" y="1628800"/>
            <a:ext cx="2989470" cy="24482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86" y="4221088"/>
            <a:ext cx="3031898" cy="212919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18" y="1626366"/>
            <a:ext cx="3039566" cy="24507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0" y="4221088"/>
            <a:ext cx="2989470" cy="212919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18" y="4221087"/>
            <a:ext cx="2756377" cy="21291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62" y="1615781"/>
            <a:ext cx="2751534" cy="24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7" y="757833"/>
            <a:ext cx="8496943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dirty="0" smtClean="0"/>
              <a:t>Trabajo de campo</a:t>
            </a:r>
            <a:endParaRPr lang="es-PE" dirty="0">
              <a:solidFill>
                <a:srgbClr val="FFFFFF"/>
              </a:solidFill>
            </a:endParaRPr>
          </a:p>
        </p:txBody>
      </p:sp>
      <p:sp>
        <p:nvSpPr>
          <p:cNvPr id="3" name="6 Marcador de contenido"/>
          <p:cNvSpPr txBox="1">
            <a:spLocks noGrp="1"/>
          </p:cNvSpPr>
          <p:nvPr>
            <p:ph idx="4294967295"/>
          </p:nvPr>
        </p:nvSpPr>
        <p:spPr>
          <a:xfrm>
            <a:off x="323527" y="1281052"/>
            <a:ext cx="8712969" cy="4197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lvl="0" indent="0">
              <a:buNone/>
            </a:pPr>
            <a:r>
              <a:rPr lang="es-PE" sz="1600" b="1" dirty="0" smtClean="0"/>
              <a:t>Medición de calidad de fibra y pasturas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26" y="4077072"/>
            <a:ext cx="3115174" cy="22322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44" y="1700808"/>
            <a:ext cx="3079556" cy="21576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49" y="1679277"/>
            <a:ext cx="3168352" cy="217920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49" y="4077072"/>
            <a:ext cx="316835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7" y="757833"/>
            <a:ext cx="8496943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dirty="0" smtClean="0"/>
              <a:t>Mapa de actores</a:t>
            </a:r>
            <a:endParaRPr lang="es-PE" dirty="0">
              <a:solidFill>
                <a:srgbClr val="FFFFFF"/>
              </a:solidFill>
            </a:endParaRPr>
          </a:p>
        </p:txBody>
      </p:sp>
      <p:sp>
        <p:nvSpPr>
          <p:cNvPr id="3" name="6 Marcador de contenido"/>
          <p:cNvSpPr txBox="1">
            <a:spLocks noGrp="1"/>
          </p:cNvSpPr>
          <p:nvPr>
            <p:ph idx="4294967295"/>
          </p:nvPr>
        </p:nvSpPr>
        <p:spPr>
          <a:xfrm>
            <a:off x="323527" y="1281052"/>
            <a:ext cx="8712969" cy="48842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indent="0">
              <a:buNone/>
            </a:pPr>
            <a:r>
              <a:rPr lang="es-PE" sz="1600" b="1" dirty="0"/>
              <a:t>Actores con grado alto grado de influencia en la actividad </a:t>
            </a:r>
            <a:r>
              <a:rPr lang="es-PE" sz="1600" b="1" dirty="0" smtClean="0"/>
              <a:t>pecuaria </a:t>
            </a:r>
            <a:r>
              <a:rPr lang="es-PE" sz="1600" b="1" dirty="0" err="1" smtClean="0"/>
              <a:t>alpaquera</a:t>
            </a:r>
            <a:r>
              <a:rPr lang="es-PE" sz="1600" b="1" dirty="0" smtClean="0"/>
              <a:t>:</a:t>
            </a:r>
            <a:endParaRPr lang="es-PE" sz="1600" b="1" dirty="0"/>
          </a:p>
          <a:p>
            <a:pPr lvl="0"/>
            <a:r>
              <a:rPr lang="es-PE" sz="1600" b="1" i="1" u="sng" dirty="0"/>
              <a:t>Catorce comunidades campesinas, anexos y sectores</a:t>
            </a:r>
            <a:r>
              <a:rPr lang="es-PE" sz="1600" dirty="0"/>
              <a:t>: </a:t>
            </a:r>
            <a:r>
              <a:rPr lang="es-PE" sz="1600" dirty="0" err="1"/>
              <a:t>Ccascañña</a:t>
            </a:r>
            <a:r>
              <a:rPr lang="es-PE" sz="1600" dirty="0"/>
              <a:t>, </a:t>
            </a:r>
            <a:r>
              <a:rPr lang="es-PE" sz="1600" dirty="0" err="1"/>
              <a:t>Huacullo</a:t>
            </a:r>
            <a:r>
              <a:rPr lang="es-PE" sz="1600" dirty="0"/>
              <a:t>, </a:t>
            </a:r>
            <a:r>
              <a:rPr lang="es-PE" sz="1600" dirty="0" err="1"/>
              <a:t>Kilcata</a:t>
            </a:r>
            <a:r>
              <a:rPr lang="es-PE" sz="1600" dirty="0"/>
              <a:t>, </a:t>
            </a:r>
            <a:r>
              <a:rPr lang="es-PE" sz="1600" dirty="0" err="1"/>
              <a:t>Sonccoccocha</a:t>
            </a:r>
            <a:r>
              <a:rPr lang="es-PE" sz="1600" dirty="0"/>
              <a:t>, San Juan de </a:t>
            </a:r>
            <a:r>
              <a:rPr lang="es-PE" sz="1600" dirty="0" err="1" smtClean="0"/>
              <a:t>Vilcarana</a:t>
            </a:r>
            <a:r>
              <a:rPr lang="es-PE" sz="1600" dirty="0" smtClean="0"/>
              <a:t>, </a:t>
            </a:r>
            <a:r>
              <a:rPr lang="es-PE" sz="1600" dirty="0" err="1"/>
              <a:t>Itaña</a:t>
            </a:r>
            <a:r>
              <a:rPr lang="es-PE" sz="1600" dirty="0"/>
              <a:t>, </a:t>
            </a:r>
            <a:r>
              <a:rPr lang="es-PE" sz="1600" dirty="0" err="1"/>
              <a:t>Ampacho</a:t>
            </a:r>
            <a:r>
              <a:rPr lang="es-PE" sz="1600" dirty="0"/>
              <a:t>, </a:t>
            </a:r>
            <a:r>
              <a:rPr lang="es-PE" sz="1600" dirty="0" err="1"/>
              <a:t>Yumire</a:t>
            </a:r>
            <a:r>
              <a:rPr lang="es-PE" sz="1600" dirty="0"/>
              <a:t>, </a:t>
            </a:r>
            <a:r>
              <a:rPr lang="es-PE" sz="1600" dirty="0" err="1"/>
              <a:t>Ccoyllullo</a:t>
            </a:r>
            <a:r>
              <a:rPr lang="es-PE" sz="1600" dirty="0"/>
              <a:t>, </a:t>
            </a:r>
            <a:r>
              <a:rPr lang="es-PE" sz="1600" dirty="0" err="1"/>
              <a:t>Chicllamarca</a:t>
            </a:r>
            <a:r>
              <a:rPr lang="es-PE" sz="1600" dirty="0"/>
              <a:t>, </a:t>
            </a:r>
            <a:r>
              <a:rPr lang="es-PE" sz="1600" dirty="0" err="1"/>
              <a:t>Juntaya</a:t>
            </a:r>
            <a:r>
              <a:rPr lang="es-PE" sz="1600" dirty="0"/>
              <a:t>, </a:t>
            </a:r>
            <a:r>
              <a:rPr lang="es-PE" sz="1600" dirty="0" err="1" smtClean="0"/>
              <a:t>Ancco</a:t>
            </a:r>
            <a:r>
              <a:rPr lang="es-PE" sz="1600" dirty="0" smtClean="0"/>
              <a:t> y </a:t>
            </a:r>
            <a:r>
              <a:rPr lang="es-PE" sz="1600" dirty="0" err="1" smtClean="0"/>
              <a:t>Allauca</a:t>
            </a:r>
            <a:r>
              <a:rPr lang="es-PE" sz="1600" dirty="0" smtClean="0"/>
              <a:t> y Totora-Oropesa</a:t>
            </a:r>
            <a:r>
              <a:rPr lang="es-PE" sz="1600" dirty="0"/>
              <a:t>. Comunidades campesinas que constituyen la forma de organización colectiva más tradicional de la sociedad rural.</a:t>
            </a:r>
          </a:p>
          <a:p>
            <a:pPr lvl="0"/>
            <a:r>
              <a:rPr lang="es-PE" sz="1600" b="1" i="1" u="sng" dirty="0"/>
              <a:t>Cooperativas y asociaciones de productores </a:t>
            </a:r>
            <a:r>
              <a:rPr lang="es-PE" sz="1600" b="1" i="1" u="sng" dirty="0" err="1"/>
              <a:t>alpaqueros</a:t>
            </a:r>
            <a:r>
              <a:rPr lang="es-PE" sz="1600" dirty="0"/>
              <a:t>: Asociación de criadores de camélidos sudamericanos de </a:t>
            </a:r>
            <a:r>
              <a:rPr lang="es-PE" sz="1600" dirty="0" err="1"/>
              <a:t>Sonccoccocha</a:t>
            </a:r>
            <a:r>
              <a:rPr lang="es-PE" sz="1600" dirty="0"/>
              <a:t>; Asociación de criadores de camélidos sudamericanos </a:t>
            </a:r>
            <a:r>
              <a:rPr lang="es-PE" sz="1600" dirty="0" err="1"/>
              <a:t>Munay</a:t>
            </a:r>
            <a:r>
              <a:rPr lang="es-PE" sz="1600" dirty="0"/>
              <a:t> </a:t>
            </a:r>
            <a:r>
              <a:rPr lang="es-PE" sz="1600" dirty="0" err="1"/>
              <a:t>Paccocha</a:t>
            </a:r>
            <a:r>
              <a:rPr lang="es-PE" sz="1600" dirty="0"/>
              <a:t>; Asociación de criadores de camélidos sudamericanos </a:t>
            </a:r>
            <a:r>
              <a:rPr lang="es-PE" sz="1600" dirty="0" err="1"/>
              <a:t>Apu</a:t>
            </a:r>
            <a:r>
              <a:rPr lang="es-PE" sz="1600" dirty="0"/>
              <a:t> </a:t>
            </a:r>
            <a:r>
              <a:rPr lang="es-PE" sz="1600" dirty="0" err="1"/>
              <a:t>Allpa</a:t>
            </a:r>
            <a:r>
              <a:rPr lang="es-PE" sz="1600" dirty="0"/>
              <a:t>; Asociación de criadores de camélidos sudamericanos </a:t>
            </a:r>
            <a:r>
              <a:rPr lang="es-PE" sz="1600" dirty="0" err="1"/>
              <a:t>Apu</a:t>
            </a:r>
            <a:r>
              <a:rPr lang="es-PE" sz="1600" dirty="0"/>
              <a:t> </a:t>
            </a:r>
            <a:r>
              <a:rPr lang="es-PE" sz="1600" dirty="0" err="1"/>
              <a:t>Kilcata</a:t>
            </a:r>
            <a:r>
              <a:rPr lang="es-PE" sz="1600" dirty="0"/>
              <a:t>. Constituyen organizaciones económicas para la Asociatividad productiva rural.</a:t>
            </a:r>
          </a:p>
          <a:p>
            <a:pPr lvl="0"/>
            <a:r>
              <a:rPr lang="es-PE" sz="1600" b="1" i="1" u="sng" dirty="0"/>
              <a:t>Municipalidad Distrital de Oropesa</a:t>
            </a:r>
            <a:r>
              <a:rPr lang="es-PE" sz="1600" dirty="0"/>
              <a:t>. Constituye el gobierno local del </a:t>
            </a:r>
            <a:r>
              <a:rPr lang="es-PE" sz="1600" dirty="0" smtClean="0"/>
              <a:t>distrito</a:t>
            </a:r>
            <a:r>
              <a:rPr lang="es-PE" sz="1600" dirty="0"/>
              <a:t>, responsable de la promoción económica local</a:t>
            </a:r>
          </a:p>
          <a:p>
            <a:pPr lvl="0"/>
            <a:r>
              <a:rPr lang="es-PE" sz="1600" b="1" i="1" u="sng" dirty="0"/>
              <a:t>Grupo de Voluntariado Civil (GVC)</a:t>
            </a:r>
            <a:r>
              <a:rPr lang="es-PE" sz="1600" b="1" i="1" dirty="0"/>
              <a:t>. </a:t>
            </a:r>
            <a:r>
              <a:rPr lang="es-PE" sz="1600" dirty="0"/>
              <a:t>Organización de cooperación internacional, que busca promover el desarrollo económico a escala local en el distrito</a:t>
            </a:r>
            <a:r>
              <a:rPr lang="es-PE" sz="1600" dirty="0" smtClean="0"/>
              <a:t>.</a:t>
            </a:r>
          </a:p>
          <a:p>
            <a:pPr lvl="0"/>
            <a:r>
              <a:rPr lang="es-PE" sz="1600" b="1" i="1" u="sng" dirty="0"/>
              <a:t>Iglesia Evangélica Peruana</a:t>
            </a:r>
            <a:r>
              <a:rPr lang="es-PE" sz="1600" b="1" i="1" dirty="0"/>
              <a:t>. </a:t>
            </a:r>
            <a:r>
              <a:rPr lang="es-PE" sz="1600" dirty="0"/>
              <a:t>Organización religiosa.</a:t>
            </a:r>
          </a:p>
          <a:p>
            <a:pPr lvl="0"/>
            <a:r>
              <a:rPr lang="es-PE" sz="1600" b="1" i="1" u="sng" dirty="0"/>
              <a:t>Empresas mineras</a:t>
            </a:r>
            <a:r>
              <a:rPr lang="es-PE" sz="1600" b="1" i="1" dirty="0"/>
              <a:t>: </a:t>
            </a:r>
            <a:r>
              <a:rPr lang="es-PE" sz="1600" dirty="0"/>
              <a:t>Proyecto </a:t>
            </a:r>
            <a:r>
              <a:rPr lang="es-PE" sz="1600" dirty="0" err="1"/>
              <a:t>Anama</a:t>
            </a:r>
            <a:r>
              <a:rPr lang="es-PE" sz="1600" dirty="0"/>
              <a:t>. Empresa privada que busca la explotación de los recursos mineros disponibles en el distrito.</a:t>
            </a:r>
          </a:p>
          <a:p>
            <a:pPr lvl="0"/>
            <a:endParaRPr lang="es-PE" sz="1600" dirty="0"/>
          </a:p>
          <a:p>
            <a:pPr lvl="1"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421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7" y="757833"/>
            <a:ext cx="8496943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dirty="0" smtClean="0"/>
              <a:t>Mapa de actores</a:t>
            </a:r>
            <a:endParaRPr lang="es-PE" dirty="0">
              <a:solidFill>
                <a:srgbClr val="FFFFFF"/>
              </a:solidFill>
            </a:endParaRPr>
          </a:p>
        </p:txBody>
      </p:sp>
      <p:sp>
        <p:nvSpPr>
          <p:cNvPr id="3" name="6 Marcador de contenido"/>
          <p:cNvSpPr txBox="1">
            <a:spLocks noGrp="1"/>
          </p:cNvSpPr>
          <p:nvPr>
            <p:ph idx="4294967295"/>
          </p:nvPr>
        </p:nvSpPr>
        <p:spPr>
          <a:xfrm>
            <a:off x="323527" y="1281052"/>
            <a:ext cx="8712969" cy="4308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indent="0">
              <a:buNone/>
            </a:pPr>
            <a:r>
              <a:rPr lang="es-PE" sz="1800" b="1" dirty="0"/>
              <a:t>Actores con medio grado de influencia en la actividad </a:t>
            </a:r>
            <a:r>
              <a:rPr lang="es-PE" sz="1800" b="1" dirty="0" smtClean="0"/>
              <a:t>pecuaria </a:t>
            </a:r>
            <a:r>
              <a:rPr lang="es-PE" sz="1800" b="1" dirty="0" err="1" smtClean="0"/>
              <a:t>alpaquera</a:t>
            </a:r>
            <a:r>
              <a:rPr lang="es-PE" sz="1800" b="1" dirty="0" smtClean="0"/>
              <a:t>:</a:t>
            </a:r>
            <a:endParaRPr lang="es-PE" sz="1800" b="1" dirty="0"/>
          </a:p>
          <a:p>
            <a:pPr lvl="0"/>
            <a:r>
              <a:rPr lang="es-PE" sz="1800" b="1" i="1" u="sng" dirty="0"/>
              <a:t>Ministerio de Agricultura y Riego (MINAGRI)</a:t>
            </a:r>
            <a:r>
              <a:rPr lang="es-PE" sz="1800" b="1" i="1" dirty="0"/>
              <a:t>. </a:t>
            </a:r>
            <a:r>
              <a:rPr lang="es-PE" sz="1800" dirty="0"/>
              <a:t>Ente rector del sector agropecuario a nivel nacional, formula y ejecuta diversas políticas, programas y proyectos en el sector.</a:t>
            </a:r>
          </a:p>
          <a:p>
            <a:pPr lvl="0"/>
            <a:r>
              <a:rPr lang="es-PE" sz="1800" b="1" i="1" u="sng" dirty="0"/>
              <a:t>Instituto de Investigación para el Desarrollo (IRD)</a:t>
            </a:r>
            <a:r>
              <a:rPr lang="es-PE" sz="1800" b="1" i="1" dirty="0"/>
              <a:t>. </a:t>
            </a:r>
            <a:r>
              <a:rPr lang="es-PE" sz="1800" dirty="0"/>
              <a:t>Organización de cooperación internacional, que busca promover el desarrollo económico a escala local en el distrito.</a:t>
            </a:r>
          </a:p>
          <a:p>
            <a:pPr lvl="0"/>
            <a:r>
              <a:rPr lang="es-PE" sz="1800" b="1" i="1" u="sng" dirty="0"/>
              <a:t>Programas Sociales del Ministerio de Inclusión y Desarrollo Social (MIDIS)</a:t>
            </a:r>
            <a:r>
              <a:rPr lang="es-PE" sz="1800" b="1" i="1" dirty="0"/>
              <a:t>: </a:t>
            </a:r>
            <a:r>
              <a:rPr lang="es-PE" sz="1800" dirty="0"/>
              <a:t>Programa Juntos y Programa Pensión 65. Programas sociales de carácter protector que buscan contribuir a la reducción de la pobreza de grupos vulnerables a escala nacional.</a:t>
            </a:r>
          </a:p>
          <a:p>
            <a:pPr lvl="1" algn="just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2138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23527" y="757833"/>
            <a:ext cx="8496943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/>
            <a:r>
              <a:rPr lang="es-PE" dirty="0" smtClean="0"/>
              <a:t>Mapa de actores</a:t>
            </a:r>
            <a:endParaRPr lang="es-PE" dirty="0">
              <a:solidFill>
                <a:srgbClr val="FFFFFF"/>
              </a:solidFill>
            </a:endParaRPr>
          </a:p>
        </p:txBody>
      </p:sp>
      <p:sp>
        <p:nvSpPr>
          <p:cNvPr id="3" name="6 Marcador de contenido"/>
          <p:cNvSpPr txBox="1">
            <a:spLocks noGrp="1"/>
          </p:cNvSpPr>
          <p:nvPr>
            <p:ph idx="4294967295"/>
          </p:nvPr>
        </p:nvSpPr>
        <p:spPr>
          <a:xfrm>
            <a:off x="323527" y="1281052"/>
            <a:ext cx="8712969" cy="4308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indent="0">
              <a:buNone/>
            </a:pPr>
            <a:r>
              <a:rPr lang="es-PE" sz="1800" b="1" dirty="0"/>
              <a:t>Actores con bajo grado de influencia en la actividad </a:t>
            </a:r>
            <a:r>
              <a:rPr lang="es-PE" sz="1800" b="1" dirty="0" smtClean="0"/>
              <a:t>pecuaria </a:t>
            </a:r>
            <a:r>
              <a:rPr lang="es-PE" sz="1800" b="1" dirty="0" err="1" smtClean="0"/>
              <a:t>alpaquera</a:t>
            </a:r>
            <a:r>
              <a:rPr lang="es-PE" sz="1800" b="1" dirty="0" smtClean="0"/>
              <a:t>:</a:t>
            </a:r>
            <a:endParaRPr lang="es-PE" sz="1800" b="1" dirty="0"/>
          </a:p>
          <a:p>
            <a:pPr lvl="0"/>
            <a:r>
              <a:rPr lang="es-PE" sz="1800" b="1" i="1" u="sng" dirty="0"/>
              <a:t>Gobierno Regional Apurímac</a:t>
            </a:r>
            <a:r>
              <a:rPr lang="es-PE" sz="1800" b="1" i="1" dirty="0"/>
              <a:t>: </a:t>
            </a:r>
            <a:r>
              <a:rPr lang="es-PE" sz="1800" dirty="0"/>
              <a:t>Proyecto </a:t>
            </a:r>
            <a:r>
              <a:rPr lang="es-PE" sz="1800" dirty="0" err="1"/>
              <a:t>ProFibra</a:t>
            </a:r>
            <a:r>
              <a:rPr lang="es-PE" sz="1800" dirty="0"/>
              <a:t>. Institución gubernamental a nivel regional que busca promover el desarrollo económico; en particular, a través del Proyecto </a:t>
            </a:r>
            <a:r>
              <a:rPr lang="es-PE" sz="1800" dirty="0" err="1"/>
              <a:t>ProFibra</a:t>
            </a:r>
            <a:r>
              <a:rPr lang="es-PE" sz="1800" dirty="0"/>
              <a:t>, buscaría promover la mejora en la calidad de la fibra de la alpaca.</a:t>
            </a:r>
          </a:p>
          <a:p>
            <a:pPr lvl="0"/>
            <a:r>
              <a:rPr lang="es-PE" sz="1800" b="1" i="1" u="sng" dirty="0"/>
              <a:t>Cooperativas de Ahorro y Crédito</a:t>
            </a:r>
            <a:r>
              <a:rPr lang="es-PE" sz="1800" b="1" i="1" dirty="0"/>
              <a:t>. </a:t>
            </a:r>
            <a:r>
              <a:rPr lang="es-PE" sz="1800" dirty="0"/>
              <a:t>Instituciones de </a:t>
            </a:r>
            <a:r>
              <a:rPr lang="es-PE" sz="1800" dirty="0" err="1"/>
              <a:t>microfinanzas</a:t>
            </a:r>
            <a:r>
              <a:rPr lang="es-PE" sz="1800" dirty="0"/>
              <a:t> que promueven el acceso a servicios financieros, las cuales otorgan créditos a sus socios.</a:t>
            </a:r>
          </a:p>
          <a:p>
            <a:pPr lvl="0"/>
            <a:r>
              <a:rPr lang="es-PE" sz="1800" b="1" i="1" u="sng" dirty="0"/>
              <a:t>Cooperativas y asociaciones de productores de cuyes</a:t>
            </a:r>
            <a:r>
              <a:rPr lang="es-PE" sz="1800" b="1" i="1" dirty="0"/>
              <a:t>: </a:t>
            </a:r>
            <a:r>
              <a:rPr lang="es-PE" sz="1800" dirty="0"/>
              <a:t>Asociación San Marcos, Asociación </a:t>
            </a:r>
            <a:r>
              <a:rPr lang="es-PE" sz="1800" dirty="0" err="1"/>
              <a:t>Rikchary</a:t>
            </a:r>
            <a:r>
              <a:rPr lang="es-PE" sz="1800" dirty="0"/>
              <a:t> Huayna. Constituyen organizaciones económicas para la Asociatividad productiva rural.</a:t>
            </a:r>
          </a:p>
          <a:p>
            <a:pPr lvl="0"/>
            <a:r>
              <a:rPr lang="es-PE" sz="1800" b="1" i="1" u="sng" dirty="0"/>
              <a:t>Asociaciones de productores agrícolas</a:t>
            </a:r>
            <a:r>
              <a:rPr lang="es-PE" sz="1800" b="1" i="1" dirty="0"/>
              <a:t>: </a:t>
            </a:r>
            <a:r>
              <a:rPr lang="es-PE" sz="1800" dirty="0"/>
              <a:t>Asociación de productores de hortalizas y frutícola de Totora-Oropesa. Constituyen organizaciones económicas para la Asociatividad productiva rural.</a:t>
            </a:r>
          </a:p>
          <a:p>
            <a:pPr lvl="1" algn="just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4756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7004</TotalTime>
  <Words>853</Words>
  <Application>Microsoft Office PowerPoint</Application>
  <PresentationFormat>Presentación en pantalla (4:3)</PresentationFormat>
  <Paragraphs>128</Paragraphs>
  <Slides>34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Bookman Old Style</vt:lpstr>
      <vt:lpstr>Calibri</vt:lpstr>
      <vt:lpstr>Candara</vt:lpstr>
      <vt:lpstr>Myriad Pro</vt:lpstr>
      <vt:lpstr>Tema de Office</vt:lpstr>
      <vt:lpstr>Documento</vt:lpstr>
      <vt:lpstr>Hoja de cálculo</vt:lpstr>
      <vt:lpstr>Hoja de cálculo de Microsoft Excel</vt:lpstr>
      <vt:lpstr> Estudio: Línea de Base de la Actividad Pecuaria del Distrito de Oropesa, Provincia de Antabamba, Departamento del Apurímac,   INFORME FINAL MESA DE TRABAJO PARA LA VALIDACIÓN DE PROPUESTAS  Septiembre, 2015</vt:lpstr>
      <vt:lpstr>OBJETIVOS DEL ESTUDIO</vt:lpstr>
      <vt:lpstr>Ámbito del estudio</vt:lpstr>
      <vt:lpstr>Metodología de trabajo</vt:lpstr>
      <vt:lpstr>Trabajo de campo</vt:lpstr>
      <vt:lpstr>Trabajo de campo</vt:lpstr>
      <vt:lpstr>Mapa de actores</vt:lpstr>
      <vt:lpstr>Mapa de actores</vt:lpstr>
      <vt:lpstr>Mapa de actores</vt:lpstr>
      <vt:lpstr>Presentación de PowerPoint</vt:lpstr>
      <vt:lpstr>Presentación de PowerPoint</vt:lpstr>
      <vt:lpstr>Indicadores de Línea de Base (Metas al 2020?)</vt:lpstr>
      <vt:lpstr>Indicadores de Línea de Base (Metas al 2020?)</vt:lpstr>
      <vt:lpstr>Indicadores de Línea de Base (Metas al 2020?)</vt:lpstr>
      <vt:lpstr>Indicadores de Línea de Base (Metas al 2020?)</vt:lpstr>
      <vt:lpstr>Indicadores de Línea de Base (Metas al 2020?)</vt:lpstr>
      <vt:lpstr>Indicadores de Línea de Base (Metas al 2020?)</vt:lpstr>
      <vt:lpstr>Indicadores de Línea de Base (Metas al 2020?)</vt:lpstr>
      <vt:lpstr>Indicadores de Línea de Base (Metas al 2020?)</vt:lpstr>
      <vt:lpstr>Indicadores de Línea de Base (Metas al 2020?)</vt:lpstr>
      <vt:lpstr>Indicadores de Línea de Base (Metas al 2020?)</vt:lpstr>
      <vt:lpstr>Presentación de PowerPoint</vt:lpstr>
      <vt:lpstr>Indicadores de Línea de Base (Metas al 2020?)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¡ Gracias!</vt:lpstr>
      <vt:lpstr>Anexos</vt:lpstr>
      <vt:lpstr>Cálculo de los ingresos: máximos, mínimos y promedio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usuario</cp:lastModifiedBy>
  <cp:revision>295</cp:revision>
  <cp:lastPrinted>2015-05-13T17:28:33Z</cp:lastPrinted>
  <dcterms:created xsi:type="dcterms:W3CDTF">2014-02-07T00:34:07Z</dcterms:created>
  <dcterms:modified xsi:type="dcterms:W3CDTF">2015-10-05T13:17:11Z</dcterms:modified>
</cp:coreProperties>
</file>