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13" r:id="rId2"/>
    <p:sldId id="792" r:id="rId3"/>
    <p:sldId id="814" r:id="rId4"/>
    <p:sldId id="813" r:id="rId5"/>
    <p:sldId id="801" r:id="rId6"/>
    <p:sldId id="812" r:id="rId7"/>
    <p:sldId id="816" r:id="rId8"/>
    <p:sldId id="808" r:id="rId9"/>
    <p:sldId id="807" r:id="rId10"/>
    <p:sldId id="809" r:id="rId11"/>
    <p:sldId id="804" r:id="rId12"/>
    <p:sldId id="794" r:id="rId13"/>
    <p:sldId id="800" r:id="rId14"/>
    <p:sldId id="805" r:id="rId15"/>
    <p:sldId id="795" r:id="rId16"/>
    <p:sldId id="811" r:id="rId17"/>
    <p:sldId id="828" r:id="rId18"/>
    <p:sldId id="827" r:id="rId19"/>
    <p:sldId id="830" r:id="rId20"/>
    <p:sldId id="831" r:id="rId21"/>
    <p:sldId id="817" r:id="rId22"/>
    <p:sldId id="829" r:id="rId23"/>
    <p:sldId id="820" r:id="rId24"/>
    <p:sldId id="821" r:id="rId25"/>
    <p:sldId id="823" r:id="rId26"/>
    <p:sldId id="824" r:id="rId27"/>
    <p:sldId id="825" r:id="rId28"/>
    <p:sldId id="832" r:id="rId29"/>
    <p:sldId id="834" r:id="rId30"/>
    <p:sldId id="833" r:id="rId31"/>
    <p:sldId id="771" r:id="rId32"/>
  </p:sldIdLst>
  <p:sldSz cx="9144000" cy="6858000" type="screen4x3"/>
  <p:notesSz cx="6815138" cy="9942513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9999FF"/>
    <a:srgbClr val="003399"/>
    <a:srgbClr val="CC9900"/>
    <a:srgbClr val="CC3300"/>
    <a:srgbClr val="B9FFB9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407" autoAdjust="0"/>
    <p:restoredTop sz="96558" autoAdjust="0"/>
  </p:normalViewPr>
  <p:slideViewPr>
    <p:cSldViewPr>
      <p:cViewPr>
        <p:scale>
          <a:sx n="75" d="100"/>
          <a:sy n="75" d="100"/>
        </p:scale>
        <p:origin x="-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0"/>
    </p:cViewPr>
  </p:sorterViewPr>
  <p:notesViewPr>
    <p:cSldViewPr>
      <p:cViewPr varScale="1">
        <p:scale>
          <a:sx n="50" d="100"/>
          <a:sy n="50" d="100"/>
        </p:scale>
        <p:origin x="-1890" y="-72"/>
      </p:cViewPr>
      <p:guideLst>
        <p:guide orient="horz" pos="3130"/>
        <p:guide pos="214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11.xml"/><Relationship Id="rId7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10" Type="http://schemas.openxmlformats.org/officeDocument/2006/relationships/slide" Target="slides/slide30.xml"/><Relationship Id="rId4" Type="http://schemas.openxmlformats.org/officeDocument/2006/relationships/slide" Target="slides/slide12.xml"/><Relationship Id="rId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75609-F0CE-4BDC-B33A-8D93D7394EE4}" type="doc">
      <dgm:prSet loTypeId="urn:microsoft.com/office/officeart/2005/8/layout/gear1" loCatId="process" qsTypeId="urn:microsoft.com/office/officeart/2005/8/quickstyle/simple1#1" qsCatId="simple" csTypeId="urn:microsoft.com/office/officeart/2005/8/colors/accent1_2#1" csCatId="accent1" phldr="1"/>
      <dgm:spPr/>
    </dgm:pt>
    <dgm:pt modelId="{D014E55E-8FE2-409C-A3AC-C37C7C5DBFC9}">
      <dgm:prSet phldrT="[Texto]"/>
      <dgm:spPr>
        <a:solidFill>
          <a:srgbClr val="FF0000"/>
        </a:solidFill>
      </dgm:spPr>
      <dgm:t>
        <a:bodyPr/>
        <a:lstStyle/>
        <a:p>
          <a:r>
            <a:rPr lang="es-ES" b="1" dirty="0" smtClean="0"/>
            <a:t>OBJETIVOS ESTRATEGICOS PERÚ</a:t>
          </a:r>
          <a:endParaRPr lang="es-ES" b="1" dirty="0"/>
        </a:p>
      </dgm:t>
    </dgm:pt>
    <dgm:pt modelId="{4D2E1E9A-26F7-4786-941F-2BFA530672F2}" type="parTrans" cxnId="{18389D28-9195-4C50-8F29-419481EF613C}">
      <dgm:prSet/>
      <dgm:spPr/>
      <dgm:t>
        <a:bodyPr/>
        <a:lstStyle/>
        <a:p>
          <a:endParaRPr lang="es-ES"/>
        </a:p>
      </dgm:t>
    </dgm:pt>
    <dgm:pt modelId="{CC94ABD5-F26B-4FEF-8055-F0B48854C65D}" type="sibTrans" cxnId="{18389D28-9195-4C50-8F29-419481EF613C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F1D2680A-2451-41D5-ABC6-786CA550C41A}">
      <dgm:prSet phldrT="[Texto]"/>
      <dgm:spPr/>
      <dgm:t>
        <a:bodyPr/>
        <a:lstStyle/>
        <a:p>
          <a:r>
            <a:rPr lang="es-ES" b="1" dirty="0" smtClean="0"/>
            <a:t>ESTRATEGIA</a:t>
          </a:r>
          <a:r>
            <a:rPr lang="es-ES" dirty="0" smtClean="0"/>
            <a:t> </a:t>
          </a:r>
          <a:r>
            <a:rPr lang="es-ES" b="1" dirty="0" smtClean="0"/>
            <a:t>SUIZA</a:t>
          </a:r>
          <a:endParaRPr lang="es-ES" b="1" dirty="0"/>
        </a:p>
      </dgm:t>
    </dgm:pt>
    <dgm:pt modelId="{68DEDFB4-EE60-4AFE-AE31-79DA939FF3CB}" type="parTrans" cxnId="{4B15F0B7-6F35-46BA-BC07-AB496370EA26}">
      <dgm:prSet/>
      <dgm:spPr/>
      <dgm:t>
        <a:bodyPr/>
        <a:lstStyle/>
        <a:p>
          <a:endParaRPr lang="es-ES"/>
        </a:p>
      </dgm:t>
    </dgm:pt>
    <dgm:pt modelId="{59894B8E-A371-48A4-87CC-F5CDB590B0B5}" type="sibTrans" cxnId="{4B15F0B7-6F35-46BA-BC07-AB496370EA26}">
      <dgm:prSet/>
      <dgm:spPr>
        <a:solidFill>
          <a:srgbClr val="DFDA00"/>
        </a:solidFill>
      </dgm:spPr>
      <dgm:t>
        <a:bodyPr/>
        <a:lstStyle/>
        <a:p>
          <a:endParaRPr lang="es-ES"/>
        </a:p>
      </dgm:t>
    </dgm:pt>
    <dgm:pt modelId="{40E9F0EE-4BC2-469C-ACA6-B7F9AA30BEFB}" type="pres">
      <dgm:prSet presAssocID="{AD075609-F0CE-4BDC-B33A-8D93D7394EE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488D01-884E-4550-BAF6-FC7B41FEA7F9}" type="pres">
      <dgm:prSet presAssocID="{D014E55E-8FE2-409C-A3AC-C37C7C5DBFC9}" presName="gear1" presStyleLbl="node1" presStyleIdx="0" presStyleCnt="2" custLinFactNeighborX="2699" custLinFactNeighborY="170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AE1053-483E-4906-A0BF-64DBCC0C3387}" type="pres">
      <dgm:prSet presAssocID="{D014E55E-8FE2-409C-A3AC-C37C7C5DBFC9}" presName="gear1srcNode" presStyleLbl="node1" presStyleIdx="0" presStyleCnt="2"/>
      <dgm:spPr/>
      <dgm:t>
        <a:bodyPr/>
        <a:lstStyle/>
        <a:p>
          <a:endParaRPr lang="es-ES"/>
        </a:p>
      </dgm:t>
    </dgm:pt>
    <dgm:pt modelId="{6D03DB72-8B46-486C-BE46-371E8334B77E}" type="pres">
      <dgm:prSet presAssocID="{D014E55E-8FE2-409C-A3AC-C37C7C5DBFC9}" presName="gear1dstNode" presStyleLbl="node1" presStyleIdx="0" presStyleCnt="2"/>
      <dgm:spPr/>
      <dgm:t>
        <a:bodyPr/>
        <a:lstStyle/>
        <a:p>
          <a:endParaRPr lang="es-ES"/>
        </a:p>
      </dgm:t>
    </dgm:pt>
    <dgm:pt modelId="{0629F27B-A764-4CF9-B039-0BBC7F6BE244}" type="pres">
      <dgm:prSet presAssocID="{F1D2680A-2451-41D5-ABC6-786CA550C41A}" presName="gear2" presStyleLbl="node1" presStyleIdx="1" presStyleCnt="2" custScaleX="152308" custScaleY="136680" custLinFactNeighborX="-11681" custLinFactNeighborY="-1273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60C4A4-0DEB-4F74-8723-88C7C0673679}" type="pres">
      <dgm:prSet presAssocID="{F1D2680A-2451-41D5-ABC6-786CA550C41A}" presName="gear2srcNode" presStyleLbl="node1" presStyleIdx="1" presStyleCnt="2"/>
      <dgm:spPr/>
      <dgm:t>
        <a:bodyPr/>
        <a:lstStyle/>
        <a:p>
          <a:endParaRPr lang="es-ES"/>
        </a:p>
      </dgm:t>
    </dgm:pt>
    <dgm:pt modelId="{0EBE8177-4298-482B-B89A-E1D132DEA09E}" type="pres">
      <dgm:prSet presAssocID="{F1D2680A-2451-41D5-ABC6-786CA550C41A}" presName="gear2dstNode" presStyleLbl="node1" presStyleIdx="1" presStyleCnt="2"/>
      <dgm:spPr/>
      <dgm:t>
        <a:bodyPr/>
        <a:lstStyle/>
        <a:p>
          <a:endParaRPr lang="es-ES"/>
        </a:p>
      </dgm:t>
    </dgm:pt>
    <dgm:pt modelId="{69A01FA9-5C53-4FB1-9900-CD6CB4FDEEBD}" type="pres">
      <dgm:prSet presAssocID="{CC94ABD5-F26B-4FEF-8055-F0B48854C65D}" presName="connector1" presStyleLbl="sibTrans2D1" presStyleIdx="0" presStyleCnt="2"/>
      <dgm:spPr/>
      <dgm:t>
        <a:bodyPr/>
        <a:lstStyle/>
        <a:p>
          <a:endParaRPr lang="es-ES"/>
        </a:p>
      </dgm:t>
    </dgm:pt>
    <dgm:pt modelId="{1693B0C2-80D8-4993-8687-111AA4425C84}" type="pres">
      <dgm:prSet presAssocID="{59894B8E-A371-48A4-87CC-F5CDB590B0B5}" presName="connector2" presStyleLbl="sibTrans2D1" presStyleIdx="1" presStyleCnt="2" custLinFactNeighborX="-27222" custLinFactNeighborY="-17335"/>
      <dgm:spPr/>
      <dgm:t>
        <a:bodyPr/>
        <a:lstStyle/>
        <a:p>
          <a:endParaRPr lang="es-ES"/>
        </a:p>
      </dgm:t>
    </dgm:pt>
  </dgm:ptLst>
  <dgm:cxnLst>
    <dgm:cxn modelId="{FF6836A3-8166-45FF-A191-E45741AD5EEE}" type="presOf" srcId="{F1D2680A-2451-41D5-ABC6-786CA550C41A}" destId="{0EBE8177-4298-482B-B89A-E1D132DEA09E}" srcOrd="2" destOrd="0" presId="urn:microsoft.com/office/officeart/2005/8/layout/gear1"/>
    <dgm:cxn modelId="{2A02B3E2-95A6-4C75-A607-821C3E319374}" type="presOf" srcId="{59894B8E-A371-48A4-87CC-F5CDB590B0B5}" destId="{1693B0C2-80D8-4993-8687-111AA4425C84}" srcOrd="0" destOrd="0" presId="urn:microsoft.com/office/officeart/2005/8/layout/gear1"/>
    <dgm:cxn modelId="{695F8733-E470-49DB-9646-08CD28DE7B0F}" type="presOf" srcId="{AD075609-F0CE-4BDC-B33A-8D93D7394EE4}" destId="{40E9F0EE-4BC2-469C-ACA6-B7F9AA30BEFB}" srcOrd="0" destOrd="0" presId="urn:microsoft.com/office/officeart/2005/8/layout/gear1"/>
    <dgm:cxn modelId="{B350AFFD-5B01-4A4D-B0FF-FAE3E1046359}" type="presOf" srcId="{CC94ABD5-F26B-4FEF-8055-F0B48854C65D}" destId="{69A01FA9-5C53-4FB1-9900-CD6CB4FDEEBD}" srcOrd="0" destOrd="0" presId="urn:microsoft.com/office/officeart/2005/8/layout/gear1"/>
    <dgm:cxn modelId="{18389D28-9195-4C50-8F29-419481EF613C}" srcId="{AD075609-F0CE-4BDC-B33A-8D93D7394EE4}" destId="{D014E55E-8FE2-409C-A3AC-C37C7C5DBFC9}" srcOrd="0" destOrd="0" parTransId="{4D2E1E9A-26F7-4786-941F-2BFA530672F2}" sibTransId="{CC94ABD5-F26B-4FEF-8055-F0B48854C65D}"/>
    <dgm:cxn modelId="{26728CA0-D5C7-4DE6-BDF7-A187C4DF3E48}" type="presOf" srcId="{D014E55E-8FE2-409C-A3AC-C37C7C5DBFC9}" destId="{6D03DB72-8B46-486C-BE46-371E8334B77E}" srcOrd="2" destOrd="0" presId="urn:microsoft.com/office/officeart/2005/8/layout/gear1"/>
    <dgm:cxn modelId="{B8BEF8CA-6CDD-4157-849F-7FAD931A3679}" type="presOf" srcId="{F1D2680A-2451-41D5-ABC6-786CA550C41A}" destId="{D360C4A4-0DEB-4F74-8723-88C7C0673679}" srcOrd="1" destOrd="0" presId="urn:microsoft.com/office/officeart/2005/8/layout/gear1"/>
    <dgm:cxn modelId="{4B15F0B7-6F35-46BA-BC07-AB496370EA26}" srcId="{AD075609-F0CE-4BDC-B33A-8D93D7394EE4}" destId="{F1D2680A-2451-41D5-ABC6-786CA550C41A}" srcOrd="1" destOrd="0" parTransId="{68DEDFB4-EE60-4AFE-AE31-79DA939FF3CB}" sibTransId="{59894B8E-A371-48A4-87CC-F5CDB590B0B5}"/>
    <dgm:cxn modelId="{000D9FCA-0234-4FC9-AEFE-8817313F7839}" type="presOf" srcId="{F1D2680A-2451-41D5-ABC6-786CA550C41A}" destId="{0629F27B-A764-4CF9-B039-0BBC7F6BE244}" srcOrd="0" destOrd="0" presId="urn:microsoft.com/office/officeart/2005/8/layout/gear1"/>
    <dgm:cxn modelId="{CF5BAA2C-0A05-435B-ABC1-D88E9A4DC5E0}" type="presOf" srcId="{D014E55E-8FE2-409C-A3AC-C37C7C5DBFC9}" destId="{31AE1053-483E-4906-A0BF-64DBCC0C3387}" srcOrd="1" destOrd="0" presId="urn:microsoft.com/office/officeart/2005/8/layout/gear1"/>
    <dgm:cxn modelId="{4B09B831-3314-431F-B5F9-FC06589725C9}" type="presOf" srcId="{D014E55E-8FE2-409C-A3AC-C37C7C5DBFC9}" destId="{7F488D01-884E-4550-BAF6-FC7B41FEA7F9}" srcOrd="0" destOrd="0" presId="urn:microsoft.com/office/officeart/2005/8/layout/gear1"/>
    <dgm:cxn modelId="{493CA201-4FE0-47E7-ADF6-9D0E19968C47}" type="presParOf" srcId="{40E9F0EE-4BC2-469C-ACA6-B7F9AA30BEFB}" destId="{7F488D01-884E-4550-BAF6-FC7B41FEA7F9}" srcOrd="0" destOrd="0" presId="urn:microsoft.com/office/officeart/2005/8/layout/gear1"/>
    <dgm:cxn modelId="{9E4F5088-6D59-4741-9D81-8A54268A74AF}" type="presParOf" srcId="{40E9F0EE-4BC2-469C-ACA6-B7F9AA30BEFB}" destId="{31AE1053-483E-4906-A0BF-64DBCC0C3387}" srcOrd="1" destOrd="0" presId="urn:microsoft.com/office/officeart/2005/8/layout/gear1"/>
    <dgm:cxn modelId="{124C3401-4814-4BA5-AA02-F98D195C00A8}" type="presParOf" srcId="{40E9F0EE-4BC2-469C-ACA6-B7F9AA30BEFB}" destId="{6D03DB72-8B46-486C-BE46-371E8334B77E}" srcOrd="2" destOrd="0" presId="urn:microsoft.com/office/officeart/2005/8/layout/gear1"/>
    <dgm:cxn modelId="{ABEEF9DC-F37C-4580-9930-862E5D0B1CC1}" type="presParOf" srcId="{40E9F0EE-4BC2-469C-ACA6-B7F9AA30BEFB}" destId="{0629F27B-A764-4CF9-B039-0BBC7F6BE244}" srcOrd="3" destOrd="0" presId="urn:microsoft.com/office/officeart/2005/8/layout/gear1"/>
    <dgm:cxn modelId="{0B6676AE-E8CD-4432-9933-79F161A956A3}" type="presParOf" srcId="{40E9F0EE-4BC2-469C-ACA6-B7F9AA30BEFB}" destId="{D360C4A4-0DEB-4F74-8723-88C7C0673679}" srcOrd="4" destOrd="0" presId="urn:microsoft.com/office/officeart/2005/8/layout/gear1"/>
    <dgm:cxn modelId="{51F4C66F-3CC0-4A3C-90BD-053B0A68FCDC}" type="presParOf" srcId="{40E9F0EE-4BC2-469C-ACA6-B7F9AA30BEFB}" destId="{0EBE8177-4298-482B-B89A-E1D132DEA09E}" srcOrd="5" destOrd="0" presId="urn:microsoft.com/office/officeart/2005/8/layout/gear1"/>
    <dgm:cxn modelId="{F8B8DEAE-9EA5-4615-A483-A5E815890102}" type="presParOf" srcId="{40E9F0EE-4BC2-469C-ACA6-B7F9AA30BEFB}" destId="{69A01FA9-5C53-4FB1-9900-CD6CB4FDEEBD}" srcOrd="6" destOrd="0" presId="urn:microsoft.com/office/officeart/2005/8/layout/gear1"/>
    <dgm:cxn modelId="{25C043A1-9CA1-4158-9753-C6102D41CBA2}" type="presParOf" srcId="{40E9F0EE-4BC2-469C-ACA6-B7F9AA30BEFB}" destId="{1693B0C2-80D8-4993-8687-111AA4425C84}" srcOrd="7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defTabSz="921855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1855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defTabSz="921855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1855">
              <a:defRPr sz="1200">
                <a:cs typeface="+mn-cs"/>
              </a:defRPr>
            </a:lvl1pPr>
          </a:lstStyle>
          <a:p>
            <a:pPr>
              <a:defRPr/>
            </a:pPr>
            <a:fld id="{3E204DCE-F34C-4C23-9A75-E37BC32826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defTabSz="921855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1855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56238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Haga clic para modificar el estilo de texto del patrón</a:t>
            </a:r>
          </a:p>
          <a:p>
            <a:pPr lvl="1"/>
            <a:r>
              <a:rPr lang="es-PE" noProof="0" smtClean="0"/>
              <a:t>Segundo nivel</a:t>
            </a:r>
          </a:p>
          <a:p>
            <a:pPr lvl="2"/>
            <a:r>
              <a:rPr lang="es-PE" noProof="0" smtClean="0"/>
              <a:t>Tercer nivel</a:t>
            </a:r>
          </a:p>
          <a:p>
            <a:pPr lvl="3"/>
            <a:r>
              <a:rPr lang="es-PE" noProof="0" smtClean="0"/>
              <a:t>Cuarto nivel</a:t>
            </a:r>
          </a:p>
          <a:p>
            <a:pPr lvl="4"/>
            <a:r>
              <a:rPr lang="es-PE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defTabSz="921855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1855">
              <a:defRPr sz="1200">
                <a:cs typeface="+mn-cs"/>
              </a:defRPr>
            </a:lvl1pPr>
          </a:lstStyle>
          <a:p>
            <a:pPr>
              <a:defRPr/>
            </a:pPr>
            <a:fld id="{3523DC6A-2B75-43CE-AF8A-F42FF5B61FD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0750">
              <a:defRPr/>
            </a:pPr>
            <a:fld id="{C4F82886-2668-4181-85A4-2AAF118D8AED}" type="slidenum">
              <a:rPr lang="es-PE" smtClean="0"/>
              <a:pPr defTabSz="920750">
                <a:defRPr/>
              </a:pPr>
              <a:t>1</a:t>
            </a:fld>
            <a:endParaRPr lang="es-PE" smtClean="0"/>
          </a:p>
        </p:txBody>
      </p:sp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CEBD875E-430B-44CC-8A0A-2AE67643AF74}" type="slidenum">
              <a:rPr lang="es-PE" sz="1200"/>
              <a:pPr algn="r" defTabSz="920750"/>
              <a:t>17</a:t>
            </a:fld>
            <a:endParaRPr lang="es-P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>
          <a:xfrm>
            <a:off x="681038" y="4722813"/>
            <a:ext cx="5453062" cy="4473575"/>
          </a:xfrm>
          <a:noFill/>
          <a:ln/>
        </p:spPr>
        <p:txBody>
          <a:bodyPr lIns="91605" tIns="45802" rIns="91605" bIns="45802"/>
          <a:lstStyle/>
          <a:p>
            <a:endParaRPr lang="es-ES" smtClean="0"/>
          </a:p>
        </p:txBody>
      </p:sp>
      <p:sp>
        <p:nvSpPr>
          <p:cNvPr id="46083" name="3 Marcador de número de diapositiva"/>
          <p:cNvSpPr txBox="1">
            <a:spLocks noGrp="1"/>
          </p:cNvSpPr>
          <p:nvPr/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 defTabSz="915988"/>
            <a:fld id="{0D087874-B598-4D4C-B62D-7B1C680EE78C}" type="slidenum">
              <a:rPr lang="es-ES" sz="1200">
                <a:latin typeface="Calibri" pitchFamily="34" charset="0"/>
              </a:rPr>
              <a:pPr algn="r" defTabSz="915988"/>
              <a:t>19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Es pertinente la oportunidad para destacar el proceso participativo que se ha realizado a fin de medir el grado de apropiación de las intervenciones ejecutadas con el apoyo de la cooperación suiza, a fin de lograr mayor efectividad en las intervenciones futuras. La APCI como socio estratégico, viene participando de forma activa y manifiesta su compromiso como ente rector y facilitador de la CINR en el Perú para el logro de dicho objetivo.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C9C3CE-6907-4DF2-A3C9-A00659DBB67F}" type="slidenum">
              <a:rPr lang="de-CH" sz="1200"/>
              <a:pPr algn="r"/>
              <a:t>23</a:t>
            </a:fld>
            <a:endParaRPr lang="de-CH" sz="1200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3062" cy="4473575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AE4F91-8959-4950-BE9F-2F60C974449B}" type="slidenum">
              <a:rPr lang="de-CH" sz="1200"/>
              <a:pPr algn="r"/>
              <a:t>24</a:t>
            </a:fld>
            <a:endParaRPr lang="de-CH" sz="1200"/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3062" cy="4473575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5CC73C-40A8-40DB-BF98-ABF82F202CB9}" type="slidenum">
              <a:rPr lang="de-CH" sz="1200"/>
              <a:pPr algn="r"/>
              <a:t>25</a:t>
            </a:fld>
            <a:endParaRPr lang="de-CH" sz="1200"/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3062" cy="4473575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775A4E-6521-40A9-B6AE-F31BBC688ED3}" type="slidenum">
              <a:rPr lang="de-CH" sz="1200"/>
              <a:pPr algn="r"/>
              <a:t>26</a:t>
            </a:fld>
            <a:endParaRPr lang="de-CH" sz="1200"/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3062" cy="4473575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30EC59-E87A-4FB5-9FA3-734DD2F5BFA8}" type="slidenum">
              <a:rPr lang="de-CH" sz="1200"/>
              <a:pPr algn="r"/>
              <a:t>27</a:t>
            </a:fld>
            <a:endParaRPr lang="de-CH" sz="1200"/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3062" cy="4473575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A13633C7-B0F2-4011-BD5E-37CE454F2D59}" type="slidenum">
              <a:rPr lang="es-PE" sz="1200"/>
              <a:pPr algn="r" defTabSz="920750"/>
              <a:t>30</a:t>
            </a:fld>
            <a:endParaRPr lang="es-P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750">
              <a:defRPr/>
            </a:pPr>
            <a:fld id="{8C3C42AB-41C0-41A8-996F-104CBBE3B9CB}" type="slidenum">
              <a:rPr lang="es-PE" smtClean="0"/>
              <a:pPr defTabSz="920750">
                <a:defRPr/>
              </a:pPr>
              <a:t>31</a:t>
            </a:fld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2429CFCD-0DAF-4F7E-B014-F7F45378CDA0}" type="slidenum">
              <a:rPr lang="es-PE" sz="1200"/>
              <a:pPr algn="r" defTabSz="920750"/>
              <a:t>2</a:t>
            </a:fld>
            <a:endParaRPr lang="es-PE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94660376-789A-494C-A096-1BFCD172FC55}" type="slidenum">
              <a:rPr lang="es-PE" sz="1200"/>
              <a:pPr algn="r" defTabSz="920750"/>
              <a:t>5</a:t>
            </a:fld>
            <a:endParaRPr lang="es-PE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88712279-BA48-4DCA-B2FC-3049FAA2F407}" type="slidenum">
              <a:rPr lang="es-PE" sz="1200"/>
              <a:pPr algn="r" defTabSz="920750"/>
              <a:t>11</a:t>
            </a:fld>
            <a:endParaRPr lang="es-P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ABC4DE7D-41D5-4BF6-BD2F-0E0F86D7743C}" type="slidenum">
              <a:rPr lang="es-PE" sz="1200"/>
              <a:pPr algn="r" defTabSz="920750"/>
              <a:t>12</a:t>
            </a:fld>
            <a:endParaRPr lang="es-P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82B8D92E-E027-4141-A814-B1568BC62889}" type="slidenum">
              <a:rPr lang="es-PE" sz="1200"/>
              <a:pPr algn="r" defTabSz="920750"/>
              <a:t>13</a:t>
            </a:fld>
            <a:endParaRPr lang="es-P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58A85B8C-6E0C-45FB-BE06-0091C642E8C8}" type="slidenum">
              <a:rPr lang="es-PE" sz="1200"/>
              <a:pPr algn="r" defTabSz="920750"/>
              <a:t>14</a:t>
            </a:fld>
            <a:endParaRPr lang="es-P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08040429-AFFE-45EB-8514-C4270649178E}" type="slidenum">
              <a:rPr lang="es-PE" sz="1200"/>
              <a:pPr algn="r" defTabSz="920750"/>
              <a:t>15</a:t>
            </a:fld>
            <a:endParaRPr lang="es-P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2" rIns="92264" bIns="46132" anchor="b"/>
          <a:lstStyle/>
          <a:p>
            <a:pPr algn="r" defTabSz="920750"/>
            <a:fld id="{18B3EB6C-2565-44D4-B8A8-C8B270768141}" type="slidenum">
              <a:rPr lang="es-PE" sz="1200"/>
              <a:pPr algn="r" defTabSz="920750"/>
              <a:t>16</a:t>
            </a:fld>
            <a:endParaRPr lang="es-P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hidden">
          <a:xfrm>
            <a:off x="3175" y="0"/>
            <a:ext cx="914082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20485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PE"/>
              <a:t>Haga clic para cambiar el estilo de título	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PE"/>
              <a:t>Haga clic para modificar el estilo de subtítulo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623D-C90D-4E73-8580-049FB5D7E7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AF66-752F-499C-9D47-D62CE1EC43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72E-36FC-4A89-8BE8-D90F0B9BAE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7356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7356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CC84-7160-434B-86DC-AAEAB77D99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325A-D9F8-4724-A5F6-46B6A6FA53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68313" y="1700213"/>
            <a:ext cx="8229600" cy="4310062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F8E7-FE37-4ED3-83B1-CA18F91BA8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EA7A-C683-4619-926A-84A29A33B8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A383-E3BD-4A45-ACB0-E6A809B06B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E953-0EC5-4E90-9E99-5C1F444E42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7DBD8-3EC5-47C9-81C9-91BDD5F4E5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A30C-A4FE-462F-A11A-72A05421CB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2EA9-0275-48F3-B9DA-2D29C8449C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2C80-9674-434D-91E4-258F5080B5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90AD-F025-469A-A278-76AAB7D539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1176-F80E-4667-B735-97D3415C10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3831-B414-4CED-B1CC-A462F37925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CDD58-A2D6-4A84-B442-D4CD34CDA8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01A-0247-4313-A8B1-31C5803FE6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FC03-FBC7-45FB-9E5D-76016AFFC4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62BA-3B66-4DD9-A4FE-71F035808F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2D0D-7D5B-411C-A182-51E0DA175D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9291-722B-454B-86CD-665F31E70B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294CB-521D-497B-BE94-6BE23F6887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814844-7C4C-435F-A9A5-3818750359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9460" name="Freeform 1028"/>
          <p:cNvSpPr>
            <a:spLocks/>
          </p:cNvSpPr>
          <p:nvPr/>
        </p:nvSpPr>
        <p:spPr bwMode="hidden">
          <a:xfrm>
            <a:off x="3175" y="0"/>
            <a:ext cx="914082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19461" name="Rectangle 1029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9467" name="Rectangle 1035"/>
          <p:cNvSpPr>
            <a:spLocks noChangeArrowheads="1"/>
          </p:cNvSpPr>
          <p:nvPr userDrawn="1"/>
        </p:nvSpPr>
        <p:spPr bwMode="auto">
          <a:xfrm>
            <a:off x="8455025" y="6537325"/>
            <a:ext cx="560388" cy="215900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91E3696C-1AAE-43E0-8279-5B8EE734FA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9463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9464" name="Line 1032"/>
          <p:cNvSpPr>
            <a:spLocks noChangeShapeType="1"/>
          </p:cNvSpPr>
          <p:nvPr userDrawn="1"/>
        </p:nvSpPr>
        <p:spPr bwMode="auto">
          <a:xfrm>
            <a:off x="0" y="1357313"/>
            <a:ext cx="9144000" cy="0"/>
          </a:xfrm>
          <a:prstGeom prst="line">
            <a:avLst/>
          </a:prstGeom>
          <a:noFill/>
          <a:ln w="38100">
            <a:solidFill>
              <a:srgbClr val="00216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19465" name="Line 1033"/>
          <p:cNvSpPr>
            <a:spLocks noChangeShapeType="1"/>
          </p:cNvSpPr>
          <p:nvPr userDrawn="1"/>
        </p:nvSpPr>
        <p:spPr bwMode="auto">
          <a:xfrm>
            <a:off x="8455025" y="6511925"/>
            <a:ext cx="558800" cy="0"/>
          </a:xfrm>
          <a:prstGeom prst="line">
            <a:avLst/>
          </a:prstGeom>
          <a:noFill/>
          <a:ln w="57150">
            <a:solidFill>
              <a:srgbClr val="003CB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pic>
        <p:nvPicPr>
          <p:cNvPr id="1035" name="Picture 1037" descr="LogoAPCI_FondoBlanco_413x17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5100" y="6362700"/>
            <a:ext cx="8778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8B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pci.gob.p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ci.gob.pe/situaciontendencias.php?anno=2004" TargetMode="External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apci.gob.pe/situaciontendencias.php?anno=2005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/>
          </p:cNvSpPr>
          <p:nvPr/>
        </p:nvSpPr>
        <p:spPr bwMode="auto">
          <a:xfrm>
            <a:off x="714375" y="2143125"/>
            <a:ext cx="7743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s-ES" sz="2200" b="1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200" b="1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200" b="1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200" b="1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200" b="1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200" b="1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200" b="1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200" b="1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20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200">
                <a:solidFill>
                  <a:schemeClr val="tx2"/>
                </a:solidFill>
                <a:latin typeface="Century Gothic" pitchFamily="34" charset="0"/>
              </a:rPr>
            </a:br>
            <a:endParaRPr lang="es-PE" sz="2200" b="1">
              <a:solidFill>
                <a:schemeClr val="tx2"/>
              </a:solidFill>
              <a:latin typeface="Century Gothic" pitchFamily="34" charset="0"/>
            </a:endParaRPr>
          </a:p>
          <a:p>
            <a:pPr algn="r" eaLnBrk="0" hangingPunct="0"/>
            <a:r>
              <a:rPr lang="es-PE" sz="3200"/>
              <a:t>“Accountability</a:t>
            </a:r>
            <a:r>
              <a:rPr lang="es-PE" sz="2400"/>
              <a:t>”</a:t>
            </a:r>
            <a:r>
              <a:rPr lang="es-PE"/>
              <a:t> </a:t>
            </a:r>
            <a:r>
              <a:rPr lang="es-ES" sz="220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200">
                <a:solidFill>
                  <a:schemeClr val="tx2"/>
                </a:solidFill>
                <a:latin typeface="Century Gothic" pitchFamily="34" charset="0"/>
              </a:rPr>
            </a:br>
            <a:endParaRPr lang="es-ES" sz="22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386" name="2 Subtítulo"/>
          <p:cNvSpPr>
            <a:spLocks/>
          </p:cNvSpPr>
          <p:nvPr/>
        </p:nvSpPr>
        <p:spPr bwMode="auto">
          <a:xfrm>
            <a:off x="1371600" y="3886200"/>
            <a:ext cx="69865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PE" sz="1400">
                <a:solidFill>
                  <a:srgbClr val="FFFFFF"/>
                </a:solidFill>
                <a:latin typeface="Century Gothic" pitchFamily="34" charset="0"/>
              </a:rPr>
              <a:t> </a:t>
            </a:r>
            <a:endParaRPr lang="es-ES" sz="1400" b="1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PE" sz="1400">
                <a:solidFill>
                  <a:srgbClr val="FFFFFF"/>
                </a:solidFill>
                <a:latin typeface="Century Gothic" pitchFamily="34" charset="0"/>
              </a:rPr>
              <a:t> </a:t>
            </a:r>
            <a:endParaRPr lang="es-ES" sz="1400" b="1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PE" sz="1600" b="1">
                <a:solidFill>
                  <a:srgbClr val="FFFFFF"/>
                </a:solidFill>
                <a:latin typeface="Century Gothic" pitchFamily="34" charset="0"/>
              </a:rPr>
              <a:t>APCI  – Agencia Peruana de Cooperación Internacional</a:t>
            </a:r>
            <a:endParaRPr lang="es-ES" sz="1600" b="1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PE" sz="1400" b="1">
                <a:solidFill>
                  <a:srgbClr val="FFFFFF"/>
                </a:solidFill>
                <a:latin typeface="Century Gothic" pitchFamily="34" charset="0"/>
              </a:rPr>
              <a:t> </a:t>
            </a:r>
            <a:endParaRPr lang="es-ES" sz="1400" b="1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 sz="1400" b="1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 sz="1400" b="1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 sz="1400" b="1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 sz="1400" b="1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" sz="1400" b="1">
                <a:solidFill>
                  <a:srgbClr val="FFFFFF"/>
                </a:solidFill>
                <a:latin typeface="Century Gothic" pitchFamily="34" charset="0"/>
              </a:rPr>
              <a:t>Noviembre 2009</a:t>
            </a:r>
          </a:p>
        </p:txBody>
      </p:sp>
      <p:pic>
        <p:nvPicPr>
          <p:cNvPr id="16387" name="Imagen 3" descr="http://www.apci.gob.pe/imagenes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65175"/>
            <a:ext cx="7723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268413"/>
            <a:ext cx="8686800" cy="1143000"/>
          </a:xfrm>
        </p:spPr>
        <p:txBody>
          <a:bodyPr/>
          <a:lstStyle/>
          <a:p>
            <a:pPr algn="l"/>
            <a:r>
              <a:rPr lang="es-ES" sz="2400" b="1" smtClean="0">
                <a:solidFill>
                  <a:srgbClr val="7DA8FF"/>
                </a:solidFill>
                <a:effectLst/>
              </a:rPr>
              <a:t>Ley de Transparencia y Acceso a la Información Pública</a:t>
            </a:r>
            <a:br>
              <a:rPr lang="es-ES" sz="2400" b="1" smtClean="0">
                <a:solidFill>
                  <a:srgbClr val="7DA8FF"/>
                </a:solidFill>
                <a:effectLst/>
              </a:rPr>
            </a:br>
            <a:r>
              <a:rPr lang="es-ES" sz="2400" b="1" smtClean="0">
                <a:solidFill>
                  <a:srgbClr val="7DA8FF"/>
                </a:solidFill>
                <a:effectLst/>
              </a:rPr>
              <a:t>(LEY Nº 27806)</a:t>
            </a: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68313" y="2636838"/>
            <a:ext cx="6985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/>
              <a:t>Artículo 3.- Principio de publicidad</a:t>
            </a:r>
          </a:p>
          <a:p>
            <a:r>
              <a:rPr lang="es-ES" sz="1200"/>
              <a:t>Prever una adecuada infraestructura, así como la organización, sistematización y </a:t>
            </a:r>
          </a:p>
          <a:p>
            <a:r>
              <a:rPr lang="es-ES" sz="1200"/>
              <a:t>publicación de la información a la que se refiere esta Ley.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089025" y="3644900"/>
            <a:ext cx="626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El Estado tiene la obligación </a:t>
            </a:r>
            <a:r>
              <a:rPr lang="es-ES" sz="1200" b="1"/>
              <a:t>de entregar la información</a:t>
            </a:r>
            <a:r>
              <a:rPr lang="es-ES" sz="1200"/>
              <a:t> </a:t>
            </a:r>
          </a:p>
          <a:p>
            <a:r>
              <a:rPr lang="es-ES" sz="1200"/>
              <a:t>que demanden las personas en aplicación del principio de publicidad.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025650" y="4365625"/>
            <a:ext cx="6121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/>
              <a:t>Artículo 4.- Responsabilidades y Sanciones</a:t>
            </a:r>
          </a:p>
          <a:p>
            <a:r>
              <a:rPr lang="es-ES" sz="1200"/>
              <a:t>Establece sanción por la comisión de una falta grave, pudiendo ser incluso denunciados penalmente por</a:t>
            </a:r>
          </a:p>
          <a:p>
            <a:r>
              <a:rPr lang="es-ES" sz="1200"/>
              <a:t>la comisión de delito de Abuso de Autoridad a que hace referencia el Artículo 377 del Código Penal.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746375" y="5445125"/>
            <a:ext cx="6227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/>
              <a:t>PORTAL DE TRANSPARENCIA</a:t>
            </a:r>
          </a:p>
          <a:p>
            <a:r>
              <a:rPr lang="es-ES" sz="1200"/>
              <a:t>Las entidades de la Administración Pública establecerán progresivamente, de acuerdo a su presupuesto,la difusión a través de Internet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3970338" y="6218238"/>
            <a:ext cx="51736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/>
              <a:t>ACCESO A LA INFORMACIÓN PÚBLICA DEL ESTADO</a:t>
            </a:r>
          </a:p>
          <a:p>
            <a:r>
              <a:rPr lang="es-ES" sz="1200"/>
              <a:t>de cualquier entidad de la Administración Pública. En ningún caso se exige expresión de causa para el ejercicio de este derecho.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323850" y="2708275"/>
            <a:ext cx="1444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946150" y="3716338"/>
            <a:ext cx="144463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1881188" y="4437063"/>
            <a:ext cx="144462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2601913" y="5516563"/>
            <a:ext cx="144462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3754438" y="6308725"/>
            <a:ext cx="144462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  <p:pic>
        <p:nvPicPr>
          <p:cNvPr id="28685" name="Picture 16" descr="f_gra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133600"/>
            <a:ext cx="291623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DC89B195-DBA4-42F8-9BB0-E01D6EC2987E}" type="slidenum">
              <a:rPr lang="es-ES" sz="1200" b="1">
                <a:latin typeface="Trebuchet MS" pitchFamily="34" charset="0"/>
              </a:rPr>
              <a:pPr algn="ctr"/>
              <a:t>11</a:t>
            </a:fld>
            <a:endParaRPr lang="es-ES" sz="1200" b="1">
              <a:latin typeface="Trebuchet MS" pitchFamily="34" charset="0"/>
            </a:endParaRPr>
          </a:p>
        </p:txBody>
      </p:sp>
      <p:sp>
        <p:nvSpPr>
          <p:cNvPr id="1057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13414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sz="1400" b="1" smtClean="0">
                <a:solidFill>
                  <a:schemeClr val="tx1"/>
                </a:solidFill>
              </a:rPr>
              <a:t/>
            </a:r>
            <a:br>
              <a:rPr lang="es-PE" sz="1400" b="1" smtClean="0">
                <a:solidFill>
                  <a:schemeClr val="tx1"/>
                </a:solidFill>
              </a:rPr>
            </a:br>
            <a:r>
              <a:rPr lang="es-PE" b="1" smtClean="0">
                <a:solidFill>
                  <a:srgbClr val="7DA8FF"/>
                </a:solidFill>
              </a:rPr>
              <a:t>Sistema de recolección de información </a:t>
            </a:r>
            <a:br>
              <a:rPr lang="es-PE" b="1" smtClean="0">
                <a:solidFill>
                  <a:srgbClr val="7DA8FF"/>
                </a:solidFill>
              </a:rPr>
            </a:br>
            <a:r>
              <a:rPr lang="es-PE" b="1" smtClean="0">
                <a:solidFill>
                  <a:srgbClr val="7DA8FF"/>
                </a:solidFill>
              </a:rPr>
              <a:t>de la APCI</a:t>
            </a: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79565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1A8E4F77-1BA9-4EC1-BF2C-D405619AF4EE}" type="slidenum">
              <a:rPr lang="es-ES" sz="1200" b="1">
                <a:latin typeface="Trebuchet MS" pitchFamily="34" charset="0"/>
              </a:rPr>
              <a:pPr algn="ctr"/>
              <a:t>12</a:t>
            </a:fld>
            <a:endParaRPr lang="es-ES" sz="1200" b="1">
              <a:latin typeface="Trebuchet MS" pitchFamily="34" charset="0"/>
            </a:endParaRPr>
          </a:p>
        </p:txBody>
      </p:sp>
      <p:sp>
        <p:nvSpPr>
          <p:cNvPr id="31746" name="Text Box 14"/>
          <p:cNvSpPr txBox="1">
            <a:spLocks noChangeArrowheads="1"/>
          </p:cNvSpPr>
          <p:nvPr/>
        </p:nvSpPr>
        <p:spPr bwMode="auto">
          <a:xfrm>
            <a:off x="4140200" y="3357563"/>
            <a:ext cx="467995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</a:rPr>
              <a:t>Contar con información oportuna y actualizada sobre la Cooperación oficial. </a:t>
            </a:r>
          </a:p>
          <a:p>
            <a:pPr algn="just"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</a:rPr>
              <a:t>Validar la información proporcionada por las entidades ejecutoras de Cooperación para brindar mayor consistencia a las cifras en el Perú.</a:t>
            </a:r>
          </a:p>
          <a:p>
            <a:pPr algn="just"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3635375" y="3430588"/>
            <a:ext cx="287338" cy="276225"/>
          </a:xfrm>
          <a:prstGeom prst="diamond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3668713" y="4584700"/>
            <a:ext cx="287337" cy="276225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3151187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4067175" y="2781300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99CCFF"/>
                </a:solidFill>
              </a:rPr>
              <a:t>Objetivos:</a:t>
            </a:r>
            <a:r>
              <a:rPr lang="es-ES" sz="2400"/>
              <a:t> </a:t>
            </a:r>
          </a:p>
        </p:txBody>
      </p:sp>
      <p:sp>
        <p:nvSpPr>
          <p:cNvPr id="31751" name="AutoShape 14"/>
          <p:cNvSpPr>
            <a:spLocks noChangeArrowheads="1"/>
          </p:cNvSpPr>
          <p:nvPr/>
        </p:nvSpPr>
        <p:spPr bwMode="auto">
          <a:xfrm>
            <a:off x="755650" y="5805488"/>
            <a:ext cx="3529013" cy="215900"/>
          </a:xfrm>
          <a:prstGeom prst="leftArrow">
            <a:avLst>
              <a:gd name="adj1" fmla="val 50000"/>
              <a:gd name="adj2" fmla="val 40864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2" name="Oval 15"/>
          <p:cNvSpPr>
            <a:spLocks noChangeArrowheads="1"/>
          </p:cNvSpPr>
          <p:nvPr/>
        </p:nvSpPr>
        <p:spPr bwMode="auto">
          <a:xfrm>
            <a:off x="0" y="5373688"/>
            <a:ext cx="1152525" cy="7921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4500563" y="5638800"/>
            <a:ext cx="4227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/>
              <a:t>Fuentes Cooperantes cuentan con </a:t>
            </a:r>
          </a:p>
          <a:p>
            <a:r>
              <a:rPr lang="es-ES" sz="1600"/>
              <a:t>clave de acceso para registro de información</a:t>
            </a:r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492500" y="1412875"/>
            <a:ext cx="540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Matriz Integral de </a:t>
            </a:r>
            <a:br>
              <a:rPr lang="es-PE" sz="2400" b="1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E" sz="2400" b="1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Cooperación Internacional</a:t>
            </a:r>
            <a:br>
              <a:rPr lang="es-PE" sz="2400" b="1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E" sz="2400" b="1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(MIPCI) </a:t>
            </a:r>
            <a:br>
              <a:rPr lang="es-PE" sz="2400" b="1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2400" b="1">
              <a:solidFill>
                <a:srgbClr val="7DA8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BD4CDB37-C923-4E8A-8B57-97629BAFF8FD}" type="slidenum">
              <a:rPr lang="es-ES" sz="1200" b="1">
                <a:latin typeface="Trebuchet MS" pitchFamily="34" charset="0"/>
              </a:rPr>
              <a:pPr algn="ctr"/>
              <a:t>13</a:t>
            </a:fld>
            <a:endParaRPr lang="es-ES" sz="1200" b="1">
              <a:latin typeface="Trebuchet MS" pitchFamily="34" charset="0"/>
            </a:endParaRPr>
          </a:p>
        </p:txBody>
      </p:sp>
      <p:sp>
        <p:nvSpPr>
          <p:cNvPr id="1057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58888" y="1341438"/>
            <a:ext cx="6635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sz="1600" b="1" smtClean="0">
                <a:solidFill>
                  <a:schemeClr val="tx1"/>
                </a:solidFill>
              </a:rPr>
              <a:t/>
            </a:r>
            <a:br>
              <a:rPr lang="es-PE" sz="1600" b="1" smtClean="0">
                <a:solidFill>
                  <a:schemeClr val="tx1"/>
                </a:solidFill>
              </a:rPr>
            </a:br>
            <a:r>
              <a:rPr lang="es-PE" sz="3200" b="1" smtClean="0">
                <a:solidFill>
                  <a:srgbClr val="7DA8FF"/>
                </a:solidFill>
                <a:effectLst/>
              </a:rPr>
              <a:t>Herramienta Informática</a:t>
            </a:r>
            <a:br>
              <a:rPr lang="es-PE" sz="3200" b="1" smtClean="0">
                <a:solidFill>
                  <a:srgbClr val="7DA8FF"/>
                </a:solidFill>
                <a:effectLst/>
              </a:rPr>
            </a:br>
            <a:r>
              <a:rPr lang="es-PE" sz="3200" b="1" smtClean="0">
                <a:solidFill>
                  <a:srgbClr val="7DA8FF"/>
                </a:solidFill>
                <a:effectLst/>
              </a:rPr>
              <a:t>MIPCI:</a:t>
            </a:r>
            <a:r>
              <a:rPr lang="es-PE" sz="3200" smtClean="0">
                <a:solidFill>
                  <a:schemeClr val="hlink"/>
                </a:solidFill>
              </a:rPr>
              <a:t/>
            </a:r>
            <a:br>
              <a:rPr lang="es-PE" sz="3200" smtClean="0">
                <a:solidFill>
                  <a:schemeClr val="hlink"/>
                </a:solidFill>
              </a:rPr>
            </a:br>
            <a:endParaRPr lang="es-PE" sz="2400" smtClean="0">
              <a:solidFill>
                <a:schemeClr val="hlink"/>
              </a:solidFill>
            </a:endParaRPr>
          </a:p>
        </p:txBody>
      </p:sp>
      <p:sp>
        <p:nvSpPr>
          <p:cNvPr id="33795" name="AutoShape 6"/>
          <p:cNvSpPr>
            <a:spLocks noChangeArrowheads="1"/>
          </p:cNvSpPr>
          <p:nvPr/>
        </p:nvSpPr>
        <p:spPr bwMode="auto">
          <a:xfrm>
            <a:off x="5435600" y="2420938"/>
            <a:ext cx="356393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Mayor confiabilidad en el registro de datos</a:t>
            </a:r>
          </a:p>
        </p:txBody>
      </p:sp>
      <p:sp>
        <p:nvSpPr>
          <p:cNvPr id="33796" name="AutoShape 7"/>
          <p:cNvSpPr>
            <a:spLocks noChangeArrowheads="1"/>
          </p:cNvSpPr>
          <p:nvPr/>
        </p:nvSpPr>
        <p:spPr bwMode="auto">
          <a:xfrm>
            <a:off x="5435600" y="3122613"/>
            <a:ext cx="356393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Búsqueda de intervenciones mejorada</a:t>
            </a:r>
          </a:p>
        </p:txBody>
      </p:sp>
      <p:sp>
        <p:nvSpPr>
          <p:cNvPr id="33797" name="AutoShape 8"/>
          <p:cNvSpPr>
            <a:spLocks noChangeArrowheads="1"/>
          </p:cNvSpPr>
          <p:nvPr/>
        </p:nvSpPr>
        <p:spPr bwMode="auto">
          <a:xfrm>
            <a:off x="5435600" y="5230813"/>
            <a:ext cx="356393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Incluye cuestionario de</a:t>
            </a:r>
            <a:br>
              <a:rPr lang="es-ES" sz="1600">
                <a:solidFill>
                  <a:schemeClr val="bg2"/>
                </a:solidFill>
                <a:latin typeface="Arial Narrow" pitchFamily="34" charset="0"/>
              </a:rPr>
            </a:br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Seguimiento a la Declaración de París</a:t>
            </a:r>
          </a:p>
        </p:txBody>
      </p:sp>
      <p:sp>
        <p:nvSpPr>
          <p:cNvPr id="33798" name="AutoShape 9"/>
          <p:cNvSpPr>
            <a:spLocks noChangeArrowheads="1"/>
          </p:cNvSpPr>
          <p:nvPr/>
        </p:nvSpPr>
        <p:spPr bwMode="auto">
          <a:xfrm>
            <a:off x="5435600" y="5934075"/>
            <a:ext cx="356393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Se emite Reportes de información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5435600" y="3825875"/>
            <a:ext cx="356393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Interfaz más amigable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5399088" y="4527550"/>
            <a:ext cx="3563937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Función de grabación y edición mejoradas</a:t>
            </a:r>
          </a:p>
        </p:txBody>
      </p:sp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3"/>
          <a:srcRect l="19629" t="21451" r="19881" b="33574"/>
          <a:stretch>
            <a:fillRect/>
          </a:stretch>
        </p:blipFill>
        <p:spPr bwMode="auto">
          <a:xfrm>
            <a:off x="0" y="2492375"/>
            <a:ext cx="5113338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5148263" y="5178425"/>
            <a:ext cx="3995737" cy="720725"/>
          </a:xfrm>
          <a:prstGeom prst="rect">
            <a:avLst/>
          </a:prstGeom>
          <a:noFill/>
          <a:ln w="9525">
            <a:solidFill>
              <a:srgbClr val="FF111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B1F2F103-8B33-4F4F-B8D5-B8C8B975BF32}" type="slidenum">
              <a:rPr lang="es-ES" sz="1200" b="1">
                <a:latin typeface="Trebuchet MS" pitchFamily="34" charset="0"/>
              </a:rPr>
              <a:pPr algn="ctr"/>
              <a:t>14</a:t>
            </a:fld>
            <a:endParaRPr lang="es-ES" sz="1200" b="1">
              <a:latin typeface="Trebuchet MS" pitchFamily="34" charset="0"/>
            </a:endParaRPr>
          </a:p>
        </p:txBody>
      </p:sp>
      <p:sp>
        <p:nvSpPr>
          <p:cNvPr id="35842" name="AutoShape 6"/>
          <p:cNvSpPr>
            <a:spLocks noChangeArrowheads="1"/>
          </p:cNvSpPr>
          <p:nvPr/>
        </p:nvSpPr>
        <p:spPr bwMode="auto">
          <a:xfrm>
            <a:off x="5292725" y="1543050"/>
            <a:ext cx="367188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Se cuenta con el universo de proyectos</a:t>
            </a:r>
          </a:p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de cooperación oficial </a:t>
            </a:r>
          </a:p>
        </p:txBody>
      </p:sp>
      <p:sp>
        <p:nvSpPr>
          <p:cNvPr id="35843" name="AutoShape 7"/>
          <p:cNvSpPr>
            <a:spLocks noChangeArrowheads="1"/>
          </p:cNvSpPr>
          <p:nvPr/>
        </p:nvSpPr>
        <p:spPr bwMode="auto">
          <a:xfrm>
            <a:off x="5292725" y="2298700"/>
            <a:ext cx="367188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Permite una programación</a:t>
            </a:r>
            <a:br>
              <a:rPr lang="es-ES" sz="1600">
                <a:solidFill>
                  <a:schemeClr val="bg2"/>
                </a:solidFill>
                <a:latin typeface="Arial Narrow" pitchFamily="34" charset="0"/>
              </a:rPr>
            </a:br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efectiva de los flujos de los proyectos</a:t>
            </a:r>
          </a:p>
        </p:txBody>
      </p:sp>
      <p:sp>
        <p:nvSpPr>
          <p:cNvPr id="35844" name="AutoShape 8"/>
          <p:cNvSpPr>
            <a:spLocks noChangeArrowheads="1"/>
          </p:cNvSpPr>
          <p:nvPr/>
        </p:nvSpPr>
        <p:spPr bwMode="auto">
          <a:xfrm>
            <a:off x="5292725" y="3054350"/>
            <a:ext cx="367188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Acceso a información oportuna y actualizada</a:t>
            </a:r>
          </a:p>
        </p:txBody>
      </p:sp>
      <p:sp>
        <p:nvSpPr>
          <p:cNvPr id="35845" name="AutoShape 9"/>
          <p:cNvSpPr>
            <a:spLocks noChangeArrowheads="1"/>
          </p:cNvSpPr>
          <p:nvPr/>
        </p:nvSpPr>
        <p:spPr bwMode="auto">
          <a:xfrm>
            <a:off x="5292725" y="3810000"/>
            <a:ext cx="367188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Permite contrastar y validar la información</a:t>
            </a:r>
            <a:br>
              <a:rPr lang="es-ES" sz="1600">
                <a:solidFill>
                  <a:schemeClr val="bg2"/>
                </a:solidFill>
                <a:latin typeface="Arial Narrow" pitchFamily="34" charset="0"/>
              </a:rPr>
            </a:br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registrada por los ejecutores de cooperación</a:t>
            </a:r>
          </a:p>
        </p:txBody>
      </p:sp>
      <p:sp>
        <p:nvSpPr>
          <p:cNvPr id="35846" name="AutoShape 9"/>
          <p:cNvSpPr>
            <a:spLocks noChangeArrowheads="1"/>
          </p:cNvSpPr>
          <p:nvPr/>
        </p:nvSpPr>
        <p:spPr bwMode="auto">
          <a:xfrm>
            <a:off x="5292725" y="4567238"/>
            <a:ext cx="3671888" cy="59055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Permite el seguimiento a la implementación</a:t>
            </a:r>
          </a:p>
          <a:p>
            <a:pPr algn="ctr"/>
            <a:r>
              <a:rPr lang="es-ES" sz="1600">
                <a:solidFill>
                  <a:schemeClr val="bg2"/>
                </a:solidFill>
                <a:latin typeface="Arial Narrow" pitchFamily="34" charset="0"/>
              </a:rPr>
              <a:t> de la Declaración de París</a:t>
            </a:r>
          </a:p>
        </p:txBody>
      </p:sp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/>
          <a:srcRect t="15407" r="13684" b="10081"/>
          <a:stretch>
            <a:fillRect/>
          </a:stretch>
        </p:blipFill>
        <p:spPr bwMode="auto">
          <a:xfrm>
            <a:off x="395288" y="1989138"/>
            <a:ext cx="442753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468313" y="5661025"/>
            <a:ext cx="83518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1400" b="1" i="1">
                <a:latin typeface="Century Gothic" pitchFamily="34" charset="0"/>
              </a:rPr>
              <a:t>Contar con información exacta y actualizada del estado de la cooperación, que permita, tanto a la APCI como al Donante, la toma decisiones orientadas a mejorar el impacto de la Ayuda al Desarrollo. </a:t>
            </a:r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395288" y="5589588"/>
            <a:ext cx="8497887" cy="0"/>
          </a:xfrm>
          <a:prstGeom prst="line">
            <a:avLst/>
          </a:prstGeom>
          <a:noFill/>
          <a:ln w="57150">
            <a:solidFill>
              <a:srgbClr val="99CC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395288" y="1484313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7DA8FF"/>
                </a:solidFill>
              </a:rPr>
              <a:t>BENEFICIOS DE LA MIPCI :</a:t>
            </a:r>
            <a:r>
              <a:rPr lang="es-ES" sz="2000" b="1"/>
              <a:t> </a:t>
            </a:r>
          </a:p>
        </p:txBody>
      </p:sp>
      <p:sp>
        <p:nvSpPr>
          <p:cNvPr id="35851" name="Rectangle 13"/>
          <p:cNvSpPr>
            <a:spLocks noChangeArrowheads="1"/>
          </p:cNvSpPr>
          <p:nvPr/>
        </p:nvSpPr>
        <p:spPr bwMode="auto">
          <a:xfrm>
            <a:off x="5003800" y="4437063"/>
            <a:ext cx="4140200" cy="9366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89B380D2-4CAE-4794-A340-D64AAF3F5A9A}" type="slidenum">
              <a:rPr lang="es-ES" sz="1200" b="1">
                <a:latin typeface="Trebuchet MS" pitchFamily="34" charset="0"/>
              </a:rPr>
              <a:pPr algn="ctr"/>
              <a:t>15</a:t>
            </a:fld>
            <a:endParaRPr lang="es-ES" sz="1200" b="1">
              <a:latin typeface="Trebuchet MS" pitchFamily="34" charset="0"/>
            </a:endParaRPr>
          </a:p>
        </p:txBody>
      </p:sp>
      <p:sp>
        <p:nvSpPr>
          <p:cNvPr id="1057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98107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PE" sz="1600" b="1" smtClean="0">
                <a:solidFill>
                  <a:schemeClr val="tx1"/>
                </a:solidFill>
              </a:rPr>
              <a:t/>
            </a:r>
            <a:br>
              <a:rPr lang="es-PE" sz="1600" b="1" smtClean="0">
                <a:solidFill>
                  <a:schemeClr val="tx1"/>
                </a:solidFill>
              </a:rPr>
            </a:br>
            <a:r>
              <a:rPr lang="es-PE" sz="2000" b="1" smtClean="0">
                <a:solidFill>
                  <a:srgbClr val="7DA8FF"/>
                </a:solidFill>
                <a:latin typeface="Arial" charset="0"/>
              </a:rPr>
              <a:t>REPORTES DE LA MIPCI:</a:t>
            </a:r>
            <a:r>
              <a:rPr lang="es-PE" sz="3200" smtClean="0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468313" y="1989138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</a:rPr>
              <a:t>3 tipos de reportes disponibles</a:t>
            </a:r>
          </a:p>
        </p:txBody>
      </p:sp>
      <p:sp>
        <p:nvSpPr>
          <p:cNvPr id="37893" name="AutoShape 21"/>
          <p:cNvSpPr>
            <a:spLocks noChangeArrowheads="1"/>
          </p:cNvSpPr>
          <p:nvPr/>
        </p:nvSpPr>
        <p:spPr bwMode="auto">
          <a:xfrm>
            <a:off x="469900" y="2565400"/>
            <a:ext cx="3311525" cy="719138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Por país</a:t>
            </a:r>
          </a:p>
        </p:txBody>
      </p:sp>
      <p:sp>
        <p:nvSpPr>
          <p:cNvPr id="37894" name="AutoShape 22"/>
          <p:cNvSpPr>
            <a:spLocks noChangeArrowheads="1"/>
          </p:cNvSpPr>
          <p:nvPr/>
        </p:nvSpPr>
        <p:spPr bwMode="auto">
          <a:xfrm>
            <a:off x="2555875" y="2924175"/>
            <a:ext cx="3311525" cy="719138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Por País / Fuente Cooperante</a:t>
            </a:r>
          </a:p>
        </p:txBody>
      </p:sp>
      <p:sp>
        <p:nvSpPr>
          <p:cNvPr id="37895" name="AutoShape 24"/>
          <p:cNvSpPr>
            <a:spLocks noChangeArrowheads="1"/>
          </p:cNvSpPr>
          <p:nvPr/>
        </p:nvSpPr>
        <p:spPr bwMode="auto">
          <a:xfrm>
            <a:off x="250825" y="4797425"/>
            <a:ext cx="8496300" cy="18732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7896" name="AutoShape 14"/>
          <p:cNvSpPr>
            <a:spLocks noChangeArrowheads="1"/>
          </p:cNvSpPr>
          <p:nvPr/>
        </p:nvSpPr>
        <p:spPr bwMode="auto">
          <a:xfrm>
            <a:off x="647700" y="5013325"/>
            <a:ext cx="1692275" cy="1368425"/>
          </a:xfrm>
          <a:prstGeom prst="flowChartInputOutpu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>
                <a:solidFill>
                  <a:srgbClr val="000308"/>
                </a:solidFill>
                <a:latin typeface="Arial Narrow" pitchFamily="34" charset="0"/>
              </a:rPr>
              <a:t>País</a:t>
            </a:r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>
            <a:off x="2124075" y="5013325"/>
            <a:ext cx="1692275" cy="1368425"/>
          </a:xfrm>
          <a:prstGeom prst="flowChartInputOutpu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>
                <a:solidFill>
                  <a:srgbClr val="FFCC99"/>
                </a:solidFill>
                <a:latin typeface="Arial Narrow" pitchFamily="34" charset="0"/>
              </a:rPr>
              <a:t>Fuente</a:t>
            </a:r>
            <a:r>
              <a:rPr lang="es-ES" sz="1800">
                <a:solidFill>
                  <a:srgbClr val="000308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s-ES" sz="1800" b="1">
                <a:solidFill>
                  <a:srgbClr val="000308"/>
                </a:solidFill>
                <a:latin typeface="Arial Narrow" pitchFamily="34" charset="0"/>
              </a:rPr>
              <a:t>Cooperante</a:t>
            </a:r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>
            <a:off x="3600450" y="5013325"/>
            <a:ext cx="1692275" cy="1368425"/>
          </a:xfrm>
          <a:prstGeom prst="flowChartInputOutpu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>
                <a:solidFill>
                  <a:srgbClr val="000308"/>
                </a:solidFill>
                <a:latin typeface="Arial Narrow" pitchFamily="34" charset="0"/>
              </a:rPr>
              <a:t>Moneda</a:t>
            </a:r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>
            <a:off x="5076825" y="5013325"/>
            <a:ext cx="1692275" cy="1368425"/>
          </a:xfrm>
          <a:prstGeom prst="flowChartInputOutpu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>
                <a:solidFill>
                  <a:srgbClr val="000308"/>
                </a:solidFill>
                <a:latin typeface="Arial Narrow" pitchFamily="34" charset="0"/>
              </a:rPr>
              <a:t>Monto </a:t>
            </a:r>
          </a:p>
          <a:p>
            <a:pPr algn="ctr"/>
            <a:r>
              <a:rPr lang="es-ES" sz="1800" b="1">
                <a:solidFill>
                  <a:srgbClr val="000308"/>
                </a:solidFill>
                <a:latin typeface="Arial Narrow" pitchFamily="34" charset="0"/>
              </a:rPr>
              <a:t>Programado</a:t>
            </a:r>
          </a:p>
        </p:txBody>
      </p:sp>
      <p:sp>
        <p:nvSpPr>
          <p:cNvPr id="37900" name="AutoShape 21"/>
          <p:cNvSpPr>
            <a:spLocks noChangeArrowheads="1"/>
          </p:cNvSpPr>
          <p:nvPr/>
        </p:nvSpPr>
        <p:spPr bwMode="auto">
          <a:xfrm>
            <a:off x="6551613" y="5084763"/>
            <a:ext cx="1765300" cy="1296987"/>
          </a:xfrm>
          <a:prstGeom prst="flowChartInputOutpu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>
                <a:solidFill>
                  <a:srgbClr val="000308"/>
                </a:solidFill>
                <a:latin typeface="Arial Narrow" pitchFamily="34" charset="0"/>
              </a:rPr>
              <a:t>Monto</a:t>
            </a:r>
          </a:p>
          <a:p>
            <a:pPr algn="ctr"/>
            <a:r>
              <a:rPr lang="es-ES" sz="1800" b="1">
                <a:solidFill>
                  <a:srgbClr val="000308"/>
                </a:solidFill>
                <a:latin typeface="Arial Narrow" pitchFamily="34" charset="0"/>
              </a:rPr>
              <a:t>Desembolsado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23850" y="40052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</a:rPr>
              <a:t>Campos mostrados</a:t>
            </a:r>
          </a:p>
        </p:txBody>
      </p:sp>
      <p:sp>
        <p:nvSpPr>
          <p:cNvPr id="37902" name="AutoShape 22"/>
          <p:cNvSpPr>
            <a:spLocks noChangeArrowheads="1"/>
          </p:cNvSpPr>
          <p:nvPr/>
        </p:nvSpPr>
        <p:spPr bwMode="auto">
          <a:xfrm>
            <a:off x="4500563" y="3429000"/>
            <a:ext cx="3816350" cy="64770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Por País / Fuente Cooperante/Intervención</a:t>
            </a:r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8DFC7543-AED6-433C-BE14-EC61063B4B1C}" type="slidenum">
              <a:rPr lang="es-ES" sz="1200" b="1">
                <a:latin typeface="Trebuchet MS" pitchFamily="34" charset="0"/>
              </a:rPr>
              <a:pPr algn="ctr"/>
              <a:t>16</a:t>
            </a:fld>
            <a:endParaRPr lang="es-ES" sz="1200" b="1">
              <a:latin typeface="Trebuchet MS" pitchFamily="34" charset="0"/>
            </a:endParaRPr>
          </a:p>
        </p:txBody>
      </p:sp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2403475"/>
            <a:ext cx="83439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9" name="Group 46"/>
          <p:cNvGrpSpPr>
            <a:grpSpLocks/>
          </p:cNvGrpSpPr>
          <p:nvPr/>
        </p:nvGrpSpPr>
        <p:grpSpPr bwMode="auto">
          <a:xfrm>
            <a:off x="5076825" y="2141538"/>
            <a:ext cx="4067175" cy="4464050"/>
            <a:chOff x="3541" y="3099"/>
            <a:chExt cx="12986" cy="1111"/>
          </a:xfrm>
        </p:grpSpPr>
        <p:pic>
          <p:nvPicPr>
            <p:cNvPr id="39941" name="Picture 47"/>
            <p:cNvPicPr>
              <a:picLocks noChangeAspect="1" noChangeArrowheads="1"/>
            </p:cNvPicPr>
            <p:nvPr/>
          </p:nvPicPr>
          <p:blipFill>
            <a:blip r:embed="rId4">
              <a:lum bright="-12000" contrast="42000"/>
            </a:blip>
            <a:srcRect/>
            <a:stretch>
              <a:fillRect/>
            </a:stretch>
          </p:blipFill>
          <p:spPr bwMode="auto">
            <a:xfrm>
              <a:off x="3873" y="3099"/>
              <a:ext cx="12654" cy="1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6" name="Text Box 48"/>
            <p:cNvSpPr txBox="1">
              <a:spLocks noChangeArrowheads="1"/>
            </p:cNvSpPr>
            <p:nvPr/>
          </p:nvSpPr>
          <p:spPr bwMode="auto">
            <a:xfrm>
              <a:off x="3541" y="3147"/>
              <a:ext cx="12555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800">
                  <a:solidFill>
                    <a:schemeClr val="bg2"/>
                  </a:solidFill>
                </a:rPr>
                <a:t>    </a:t>
              </a:r>
              <a:r>
                <a:rPr lang="es-MX" sz="1400" b="1">
                  <a:solidFill>
                    <a:schemeClr val="bg2"/>
                  </a:solidFill>
                </a:rPr>
                <a:t>Ley 28386</a:t>
              </a:r>
            </a:p>
            <a:p>
              <a:pPr marL="742950" lvl="1" indent="-285750">
                <a:spcBef>
                  <a:spcPct val="50000"/>
                </a:spcBef>
                <a:defRPr/>
              </a:pPr>
              <a:r>
                <a:rPr lang="es-MX" sz="1400" b="1"/>
                <a:t>     Están obligadas a presentar el Informe Anual sobre programas, proyectos o actividades ejecutados con la Cooperación Técnica Internacional:  Instituciones públicas, ONGD, ENIEX e IPREDA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MX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</a:t>
              </a:r>
              <a:r>
                <a:rPr lang="es-MX" sz="1800">
                  <a:solidFill>
                    <a:schemeClr val="bg2"/>
                  </a:solidFill>
                </a:rPr>
                <a:t> </a:t>
              </a:r>
              <a:r>
                <a:rPr lang="es-MX" sz="1600" b="1">
                  <a:solidFill>
                    <a:schemeClr val="bg2"/>
                  </a:solidFill>
                </a:rPr>
                <a:t>   Ley 28925 </a:t>
              </a:r>
              <a:r>
                <a:rPr lang="es-MX" sz="1600">
                  <a:solidFill>
                    <a:schemeClr val="bg2"/>
                  </a:solidFill>
                </a:rPr>
                <a:t> </a:t>
              </a:r>
            </a:p>
            <a:p>
              <a:pPr marL="742950" lvl="1" indent="-285750">
                <a:spcBef>
                  <a:spcPct val="50000"/>
                </a:spcBef>
                <a:defRPr/>
              </a:pPr>
              <a:r>
                <a:rPr lang="es-MX" sz="1600">
                  <a:solidFill>
                    <a:schemeClr val="bg2"/>
                  </a:solidFill>
                </a:rPr>
                <a:t>    </a:t>
              </a:r>
              <a:r>
                <a:rPr lang="es-MX" sz="1400" b="1"/>
                <a:t>Incluye a Instituciones Privadas no inscrita en los Registros de la APCI que ejecutan proyectos con recursos gestionados sin la participación de organismos del Estado Peruano</a:t>
              </a:r>
              <a:endParaRPr lang="es-PE" sz="1400" b="1"/>
            </a:p>
          </p:txBody>
        </p:sp>
      </p:grp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383" r="6383"/>
          <a:stretch>
            <a:fillRect/>
          </a:stretch>
        </p:blipFill>
        <p:spPr bwMode="auto">
          <a:xfrm>
            <a:off x="571500" y="1500188"/>
            <a:ext cx="30686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FD87F818-594B-4529-BD9A-19E21866E3BA}" type="slidenum">
              <a:rPr lang="es-ES" sz="1200" b="1">
                <a:latin typeface="Trebuchet MS" pitchFamily="34" charset="0"/>
              </a:rPr>
              <a:pPr algn="ctr"/>
              <a:t>17</a:t>
            </a:fld>
            <a:endParaRPr lang="es-ES" sz="1200" b="1">
              <a:latin typeface="Trebuchet MS" pitchFamily="34" charset="0"/>
            </a:endParaRPr>
          </a:p>
        </p:txBody>
      </p:sp>
      <p:sp>
        <p:nvSpPr>
          <p:cNvPr id="1057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339975" y="1125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sz="1600" b="1" smtClean="0">
                <a:solidFill>
                  <a:schemeClr val="tx1"/>
                </a:solidFill>
              </a:rPr>
              <a:t/>
            </a:r>
            <a:br>
              <a:rPr lang="es-PE" sz="1600" b="1" smtClean="0">
                <a:solidFill>
                  <a:schemeClr val="tx1"/>
                </a:solidFill>
              </a:rPr>
            </a:br>
            <a:r>
              <a:rPr lang="es-PE" sz="3200" b="1" smtClean="0">
                <a:solidFill>
                  <a:srgbClr val="99CCFF"/>
                </a:solidFill>
              </a:rPr>
              <a:t>Declaración Anual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787900" y="2420938"/>
            <a:ext cx="3743325" cy="863600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A través de la página web de la </a:t>
            </a:r>
            <a:br>
              <a:rPr lang="es-ES" sz="1800">
                <a:solidFill>
                  <a:schemeClr val="bg2"/>
                </a:solidFill>
                <a:latin typeface="Arial Narrow" pitchFamily="34" charset="0"/>
              </a:rPr>
            </a:br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APCI</a:t>
            </a:r>
            <a:br>
              <a:rPr lang="es-ES" sz="1800">
                <a:solidFill>
                  <a:schemeClr val="bg2"/>
                </a:solidFill>
                <a:latin typeface="Arial Narrow" pitchFamily="34" charset="0"/>
              </a:rPr>
            </a:br>
            <a:r>
              <a:rPr lang="es-ES" sz="1800">
                <a:solidFill>
                  <a:srgbClr val="FF1111"/>
                </a:solidFill>
                <a:latin typeface="Arial Narrow" pitchFamily="34" charset="0"/>
              </a:rPr>
              <a:t>http:www.apci.gob.pe</a:t>
            </a:r>
          </a:p>
        </p:txBody>
      </p:sp>
      <p:sp>
        <p:nvSpPr>
          <p:cNvPr id="9" name="Oval 5">
            <a:hlinkClick r:id="rId4"/>
          </p:cNvPr>
          <p:cNvSpPr>
            <a:spLocks noChangeArrowheads="1"/>
          </p:cNvSpPr>
          <p:nvPr/>
        </p:nvSpPr>
        <p:spPr bwMode="auto">
          <a:xfrm>
            <a:off x="2714625" y="2571750"/>
            <a:ext cx="1079500" cy="57626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cxnSp>
        <p:nvCxnSpPr>
          <p:cNvPr id="10" name="9 Conector recto de flecha"/>
          <p:cNvCxnSpPr>
            <a:cxnSpLocks noChangeShapeType="1"/>
          </p:cNvCxnSpPr>
          <p:nvPr/>
        </p:nvCxnSpPr>
        <p:spPr bwMode="auto">
          <a:xfrm flipH="1">
            <a:off x="3924300" y="2852738"/>
            <a:ext cx="79216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787900" y="3932238"/>
            <a:ext cx="3816350" cy="1512887"/>
          </a:xfrm>
          <a:prstGeom prst="roundRect">
            <a:avLst>
              <a:gd name="adj" fmla="val 16667"/>
            </a:avLst>
          </a:prstGeom>
          <a:solidFill>
            <a:srgbClr val="ABC7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  Tienen código y contraseña:</a:t>
            </a:r>
          </a:p>
          <a:p>
            <a:pPr marL="742950" lvl="1" indent="-285750"/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 -  Entidades públicas</a:t>
            </a:r>
          </a:p>
          <a:p>
            <a:pPr marL="742950" lvl="1" indent="-285750"/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 -  Entidades privadas inscritas </a:t>
            </a:r>
          </a:p>
          <a:p>
            <a:pPr marL="742950" lvl="1" indent="-285750"/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    en  los Registros de APCI y </a:t>
            </a:r>
          </a:p>
          <a:p>
            <a:pPr marL="742950" lvl="1" indent="-285750"/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    no inscritas </a:t>
            </a:r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1"/>
          <p:cNvSpPr>
            <a:spLocks noChangeArrowheads="1"/>
          </p:cNvSpPr>
          <p:nvPr/>
        </p:nvSpPr>
        <p:spPr bwMode="auto">
          <a:xfrm>
            <a:off x="755650" y="234950"/>
            <a:ext cx="4608513" cy="2689225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46085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781300"/>
            <a:ext cx="60499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6711950" y="1771650"/>
            <a:ext cx="2352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99CCFF"/>
                </a:solidFill>
              </a:rPr>
              <a:t>Montos de CINR:</a:t>
            </a:r>
          </a:p>
          <a:p>
            <a:r>
              <a:rPr lang="es-ES" sz="1400">
                <a:solidFill>
                  <a:srgbClr val="99CCFF"/>
                </a:solidFill>
              </a:rPr>
              <a:t>Presupuestado y Ejecutado</a:t>
            </a:r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 flipH="1">
            <a:off x="5795963" y="2420938"/>
            <a:ext cx="1655762" cy="10795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H="1">
            <a:off x="7164388" y="2420938"/>
            <a:ext cx="287337" cy="10080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5327650" y="549275"/>
            <a:ext cx="2914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800">
                <a:solidFill>
                  <a:srgbClr val="99CCFF"/>
                </a:solidFill>
              </a:rPr>
              <a:t>Formato Único para la </a:t>
            </a:r>
          </a:p>
          <a:p>
            <a:pPr algn="ctr"/>
            <a:r>
              <a:rPr lang="es-ES" sz="1800">
                <a:solidFill>
                  <a:srgbClr val="99CCFF"/>
                </a:solidFill>
              </a:rPr>
              <a:t>Declaración Anual a través</a:t>
            </a:r>
          </a:p>
          <a:p>
            <a:pPr algn="ctr"/>
            <a:r>
              <a:rPr lang="es-ES" sz="1800">
                <a:solidFill>
                  <a:srgbClr val="99CCFF"/>
                </a:solidFill>
              </a:rPr>
              <a:t>de la página Web de APCl</a:t>
            </a:r>
            <a:r>
              <a:rPr lang="es-ES"/>
              <a:t> 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2522538" y="2801938"/>
            <a:ext cx="6119812" cy="3889375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5 Rectángulo"/>
          <p:cNvSpPr>
            <a:spLocks noChangeArrowheads="1"/>
          </p:cNvSpPr>
          <p:nvPr/>
        </p:nvSpPr>
        <p:spPr bwMode="auto">
          <a:xfrm>
            <a:off x="4889500" y="2160588"/>
            <a:ext cx="3905250" cy="449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150000"/>
              </a:lnSpc>
            </a:pPr>
            <a:r>
              <a:rPr lang="es-ES" sz="1600"/>
              <a:t>      Se publicaron los documentos Situación y Tendencias de la CINR 2004, 2005 y 2006, que permite </a:t>
            </a:r>
            <a:r>
              <a:rPr lang="es-ES" sz="1600" b="1"/>
              <a:t>informar</a:t>
            </a:r>
            <a:r>
              <a:rPr lang="es-ES" sz="1600"/>
              <a:t> el comportamiento de la Cooperación Técnica Internacional en el Perú y facilitar la toma de decisiones para orientarla e inducir a que se consiga un mayor impacto de los Proyectos.</a:t>
            </a:r>
          </a:p>
          <a:p>
            <a:pPr marL="800100" lvl="1" indent="-342900" algn="just">
              <a:lnSpc>
                <a:spcPct val="150000"/>
              </a:lnSpc>
              <a:buFontTx/>
              <a:buChar char="•"/>
            </a:pPr>
            <a:endParaRPr lang="es-ES" sz="1600">
              <a:solidFill>
                <a:srgbClr val="17375E"/>
              </a:solidFill>
            </a:endParaRPr>
          </a:p>
        </p:txBody>
      </p:sp>
      <p:pic>
        <p:nvPicPr>
          <p:cNvPr id="45058" name="Picture 8" descr="web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508500"/>
            <a:ext cx="16700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diag200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789363"/>
            <a:ext cx="181133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2276475"/>
            <a:ext cx="1905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22992D-34F2-4AE0-A694-B8CE627C7BF3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062" name="Rectangle 9"/>
          <p:cNvSpPr>
            <a:spLocks noRot="1" noChangeArrowheads="1"/>
          </p:cNvSpPr>
          <p:nvPr/>
        </p:nvSpPr>
        <p:spPr bwMode="auto">
          <a:xfrm>
            <a:off x="-541338" y="1125538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2800">
                <a:solidFill>
                  <a:srgbClr val="B9FFB9"/>
                </a:solidFill>
                <a:latin typeface="Century Gothic" pitchFamily="34" charset="0"/>
              </a:rPr>
              <a:t>Situación y Tendencias de la CINR</a:t>
            </a:r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8313" y="26035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8F7973B9-B6AA-4BCB-87B6-50F42FCEE7AF}" type="slidenum">
              <a:rPr lang="es-ES" sz="1200" b="1">
                <a:latin typeface="Trebuchet MS" pitchFamily="34" charset="0"/>
              </a:rPr>
              <a:pPr algn="ctr"/>
              <a:t>2</a:t>
            </a:fld>
            <a:endParaRPr lang="es-ES" sz="1200" b="1">
              <a:latin typeface="Trebuchet MS" pitchFamily="34" charset="0"/>
            </a:endParaRPr>
          </a:p>
        </p:txBody>
      </p:sp>
      <p:sp>
        <p:nvSpPr>
          <p:cNvPr id="102605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1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sz="1600" b="1" smtClean="0">
                <a:solidFill>
                  <a:schemeClr val="tx1"/>
                </a:solidFill>
              </a:rPr>
              <a:t/>
            </a:r>
            <a:br>
              <a:rPr lang="es-PE" sz="1600" b="1" smtClean="0">
                <a:solidFill>
                  <a:schemeClr val="tx1"/>
                </a:solidFill>
              </a:rPr>
            </a:br>
            <a:r>
              <a:rPr lang="es-ES" sz="3200" smtClean="0">
                <a:solidFill>
                  <a:srgbClr val="FF9900"/>
                </a:solidFill>
              </a:rPr>
              <a:t>Contenido de la presentación</a:t>
            </a:r>
            <a:endParaRPr lang="es-PE" sz="3200" smtClean="0">
              <a:solidFill>
                <a:srgbClr val="FF9900"/>
              </a:solidFill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1547813" y="2781300"/>
            <a:ext cx="633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- Reportes de la MIPCI  (Fuentes Cooperantes)</a:t>
            </a: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1547813" y="3141663"/>
            <a:ext cx="633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- Declaración Anual  (Ejecutores)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1042988" y="1628775"/>
            <a:ext cx="633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Introducción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1187450" y="4005263"/>
            <a:ext cx="633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Seguimiento a la implementación de Estrategias</a:t>
            </a:r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 rot="5400000">
            <a:off x="791369" y="1735932"/>
            <a:ext cx="287337" cy="2159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s-ES" sz="1800"/>
          </a:p>
        </p:txBody>
      </p:sp>
      <p:sp>
        <p:nvSpPr>
          <p:cNvPr id="18440" name="AutoShape 14"/>
          <p:cNvSpPr>
            <a:spLocks noChangeArrowheads="1"/>
          </p:cNvSpPr>
          <p:nvPr/>
        </p:nvSpPr>
        <p:spPr bwMode="auto">
          <a:xfrm rot="5400000">
            <a:off x="719931" y="4112419"/>
            <a:ext cx="287338" cy="2159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042988" y="2203450"/>
            <a:ext cx="633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Transparencia de la Información</a:t>
            </a:r>
          </a:p>
        </p:txBody>
      </p:sp>
      <p:sp>
        <p:nvSpPr>
          <p:cNvPr id="18442" name="AutoShape 16"/>
          <p:cNvSpPr>
            <a:spLocks noChangeArrowheads="1"/>
          </p:cNvSpPr>
          <p:nvPr/>
        </p:nvSpPr>
        <p:spPr bwMode="auto">
          <a:xfrm rot="5400000">
            <a:off x="791369" y="2310607"/>
            <a:ext cx="287337" cy="2159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s-ES" sz="1800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1692275" y="4652963"/>
            <a:ext cx="633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- Trabajo conjunto: Balance de la Cooperación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763713" y="5084763"/>
            <a:ext cx="633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- Espacios de Coordinación y Concertación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>
                <a:solidFill>
                  <a:srgbClr val="FFFF99"/>
                </a:solidFill>
              </a:rPr>
              <a:t> </a:t>
            </a:r>
            <a:r>
              <a:rPr lang="es-ES" sz="24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2"/>
          <a:srcRect l="7280" r="18741" b="5023"/>
          <a:stretch>
            <a:fillRect/>
          </a:stretch>
        </p:blipFill>
        <p:spPr bwMode="auto">
          <a:xfrm>
            <a:off x="179388" y="1519238"/>
            <a:ext cx="5545137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6659563" y="2708275"/>
            <a:ext cx="248443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99CCFF"/>
                </a:solidFill>
              </a:rPr>
              <a:t>Página web de la APCI:</a:t>
            </a:r>
          </a:p>
          <a:p>
            <a:endParaRPr lang="es-ES" sz="800" b="1">
              <a:solidFill>
                <a:srgbClr val="99CCFF"/>
              </a:solidFill>
            </a:endParaRPr>
          </a:p>
          <a:p>
            <a:endParaRPr lang="es-ES" sz="1600" b="1">
              <a:solidFill>
                <a:srgbClr val="99CCFF"/>
              </a:solidFill>
            </a:endParaRPr>
          </a:p>
          <a:p>
            <a:pPr algn="ctr"/>
            <a:r>
              <a:rPr lang="es-ES" sz="1600" b="1">
                <a:solidFill>
                  <a:srgbClr val="99CCFF"/>
                </a:solidFill>
              </a:rPr>
              <a:t>Difusión de información </a:t>
            </a:r>
          </a:p>
          <a:p>
            <a:pPr algn="ctr"/>
            <a:r>
              <a:rPr lang="es-ES" sz="1600" b="1">
                <a:solidFill>
                  <a:srgbClr val="99CCFF"/>
                </a:solidFill>
              </a:rPr>
              <a:t>de proyectos con la </a:t>
            </a:r>
          </a:p>
          <a:p>
            <a:pPr algn="ctr"/>
            <a:r>
              <a:rPr lang="es-ES" sz="1600" b="1">
                <a:solidFill>
                  <a:srgbClr val="99CCFF"/>
                </a:solidFill>
              </a:rPr>
              <a:t>Cooperación</a:t>
            </a:r>
          </a:p>
          <a:p>
            <a:pPr algn="ctr"/>
            <a:r>
              <a:rPr lang="es-ES" sz="1600" b="1">
                <a:solidFill>
                  <a:srgbClr val="99CCFF"/>
                </a:solidFill>
              </a:rPr>
              <a:t>Internacional  </a:t>
            </a:r>
            <a:r>
              <a:rPr lang="es-ES" sz="1600" b="1" u="sng">
                <a:solidFill>
                  <a:srgbClr val="99CCFF"/>
                </a:solidFill>
              </a:rPr>
              <a:t>a la ciudadanía en general</a:t>
            </a:r>
          </a:p>
        </p:txBody>
      </p:sp>
      <p:sp>
        <p:nvSpPr>
          <p:cNvPr id="47108" name="Line 8"/>
          <p:cNvSpPr>
            <a:spLocks noChangeShapeType="1"/>
          </p:cNvSpPr>
          <p:nvPr/>
        </p:nvSpPr>
        <p:spPr bwMode="auto">
          <a:xfrm flipH="1">
            <a:off x="4140200" y="3933825"/>
            <a:ext cx="2447925" cy="2873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7109" name="Line 9"/>
          <p:cNvSpPr>
            <a:spLocks noChangeShapeType="1"/>
          </p:cNvSpPr>
          <p:nvPr/>
        </p:nvSpPr>
        <p:spPr bwMode="auto">
          <a:xfrm flipH="1">
            <a:off x="4643438" y="3933825"/>
            <a:ext cx="1944687" cy="10795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9"/>
          <p:cNvSpPr txBox="1">
            <a:spLocks noChangeArrowheads="1"/>
          </p:cNvSpPr>
          <p:nvPr/>
        </p:nvSpPr>
        <p:spPr bwMode="auto">
          <a:xfrm>
            <a:off x="971550" y="2997200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tx2"/>
                </a:solidFill>
              </a:rPr>
              <a:t>Seguimiento a la implementación de Estrategias</a:t>
            </a:r>
          </a:p>
        </p:txBody>
      </p:sp>
      <p:sp>
        <p:nvSpPr>
          <p:cNvPr id="48130" name="Line 3"/>
          <p:cNvSpPr>
            <a:spLocks noChangeShapeType="1"/>
          </p:cNvSpPr>
          <p:nvPr/>
        </p:nvSpPr>
        <p:spPr bwMode="auto">
          <a:xfrm flipV="1">
            <a:off x="900113" y="3933825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TALLER_OFCO_PROYECTOS_CP_2009_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2449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AutoShape 3"/>
          <p:cNvSpPr>
            <a:spLocks noChangeArrowheads="1"/>
          </p:cNvSpPr>
          <p:nvPr/>
        </p:nvSpPr>
        <p:spPr bwMode="auto">
          <a:xfrm>
            <a:off x="2987675" y="1844675"/>
            <a:ext cx="863600" cy="622300"/>
          </a:xfrm>
          <a:prstGeom prst="flowChartAlternateProcess">
            <a:avLst/>
          </a:prstGeom>
          <a:solidFill>
            <a:srgbClr val="FF939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39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rgbClr val="003366"/>
                </a:solidFill>
                <a:latin typeface="Times New Roman" pitchFamily="18" charset="0"/>
              </a:rPr>
              <a:t>COSUDE</a:t>
            </a:r>
          </a:p>
        </p:txBody>
      </p:sp>
      <p:sp>
        <p:nvSpPr>
          <p:cNvPr id="49155" name="AutoShape 4"/>
          <p:cNvSpPr>
            <a:spLocks noChangeArrowheads="1"/>
          </p:cNvSpPr>
          <p:nvPr/>
        </p:nvSpPr>
        <p:spPr bwMode="auto">
          <a:xfrm>
            <a:off x="4356100" y="1773238"/>
            <a:ext cx="863600" cy="622300"/>
          </a:xfrm>
          <a:prstGeom prst="flowChartAlternateProcess">
            <a:avLst/>
          </a:prstGeom>
          <a:solidFill>
            <a:srgbClr val="FF939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39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rgbClr val="003366"/>
                </a:solidFill>
                <a:latin typeface="Times New Roman" pitchFamily="18" charset="0"/>
              </a:rPr>
              <a:t>SECO</a:t>
            </a:r>
          </a:p>
        </p:txBody>
      </p:sp>
      <p:sp>
        <p:nvSpPr>
          <p:cNvPr id="49156" name="AutoShape 5"/>
          <p:cNvSpPr>
            <a:spLocks noChangeArrowheads="1"/>
          </p:cNvSpPr>
          <p:nvPr/>
        </p:nvSpPr>
        <p:spPr bwMode="auto">
          <a:xfrm>
            <a:off x="3563938" y="2781300"/>
            <a:ext cx="863600" cy="622300"/>
          </a:xfrm>
          <a:prstGeom prst="flowChartAlternateProcess">
            <a:avLst/>
          </a:prstGeom>
          <a:solidFill>
            <a:srgbClr val="DEB4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EB4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rgbClr val="003366"/>
                </a:solidFill>
                <a:latin typeface="Times New Roman" pitchFamily="18" charset="0"/>
              </a:rPr>
              <a:t>APCI</a:t>
            </a:r>
          </a:p>
        </p:txBody>
      </p:sp>
      <p:sp>
        <p:nvSpPr>
          <p:cNvPr id="49157" name="Text Box 27"/>
          <p:cNvSpPr txBox="1">
            <a:spLocks noChangeArrowheads="1"/>
          </p:cNvSpPr>
          <p:nvPr/>
        </p:nvSpPr>
        <p:spPr bwMode="auto">
          <a:xfrm>
            <a:off x="900113" y="1196975"/>
            <a:ext cx="7540625" cy="396875"/>
          </a:xfrm>
          <a:prstGeom prst="rect">
            <a:avLst/>
          </a:prstGeom>
          <a:solidFill>
            <a:srgbClr val="3E779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/>
            <a:r>
              <a:rPr lang="es-ES_tradnl" sz="2000" b="1">
                <a:solidFill>
                  <a:schemeClr val="bg1"/>
                </a:solidFill>
              </a:rPr>
              <a:t>Trabajo conjunto: Septiembre de 2009</a:t>
            </a:r>
          </a:p>
        </p:txBody>
      </p:sp>
      <p:sp>
        <p:nvSpPr>
          <p:cNvPr id="49158" name="AutoShape 7"/>
          <p:cNvSpPr>
            <a:spLocks noChangeArrowheads="1"/>
          </p:cNvSpPr>
          <p:nvPr/>
        </p:nvSpPr>
        <p:spPr bwMode="auto">
          <a:xfrm>
            <a:off x="3563938" y="3860800"/>
            <a:ext cx="1677987" cy="639763"/>
          </a:xfrm>
          <a:prstGeom prst="flowChartAlternateProcess">
            <a:avLst/>
          </a:prstGeom>
          <a:solidFill>
            <a:srgbClr val="B9CEF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9CEF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" sz="1600">
                <a:solidFill>
                  <a:srgbClr val="003366"/>
                </a:solidFill>
                <a:latin typeface="Times New Roman" pitchFamily="18" charset="0"/>
              </a:rPr>
              <a:t>Actores nacionales </a:t>
            </a:r>
          </a:p>
          <a:p>
            <a:pPr algn="ctr"/>
            <a:r>
              <a:rPr lang="es-ES" sz="1600">
                <a:solidFill>
                  <a:srgbClr val="003366"/>
                </a:solidFill>
                <a:latin typeface="Times New Roman" pitchFamily="18" charset="0"/>
              </a:rPr>
              <a:t>competentes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250825" y="5589588"/>
            <a:ext cx="532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2"/>
                </a:solidFill>
              </a:rPr>
              <a:t>Avance/ balance de  proyectos implementados 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95288" y="6092825"/>
            <a:ext cx="481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2"/>
                </a:solidFill>
              </a:rPr>
              <a:t>Análisis de prioridades de años siguientes</a:t>
            </a:r>
          </a:p>
        </p:txBody>
      </p:sp>
      <p:sp>
        <p:nvSpPr>
          <p:cNvPr id="49161" name="AutoShape 10"/>
          <p:cNvSpPr>
            <a:spLocks noChangeArrowheads="1"/>
          </p:cNvSpPr>
          <p:nvPr/>
        </p:nvSpPr>
        <p:spPr bwMode="auto">
          <a:xfrm>
            <a:off x="4716463" y="4724400"/>
            <a:ext cx="382587" cy="836613"/>
          </a:xfrm>
          <a:prstGeom prst="curvedLeftArrow">
            <a:avLst>
              <a:gd name="adj1" fmla="val 43735"/>
              <a:gd name="adj2" fmla="val 8746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50825" y="333375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PE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Balance de la Cooperación Suiza 2007 – 2009</a:t>
            </a:r>
            <a:endParaRPr lang="es-E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49163" name="6 Imagen" descr="20090922_Lima_0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989138"/>
            <a:ext cx="33575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4 Imagen" descr="20090923_Lima_02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860800"/>
            <a:ext cx="27368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5"/>
          <p:cNvSpPr>
            <a:spLocks noChangeArrowheads="1"/>
          </p:cNvSpPr>
          <p:nvPr/>
        </p:nvSpPr>
        <p:spPr bwMode="auto">
          <a:xfrm>
            <a:off x="1187450" y="4149725"/>
            <a:ext cx="77057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s-ES" sz="4800" b="1">
              <a:solidFill>
                <a:schemeClr val="tx2"/>
              </a:solidFill>
            </a:endParaRPr>
          </a:p>
        </p:txBody>
      </p:sp>
      <p:graphicFrame>
        <p:nvGraphicFramePr>
          <p:cNvPr id="45086" name="Group 30"/>
          <p:cNvGraphicFramePr>
            <a:graphicFrameLocks noGrp="1"/>
          </p:cNvGraphicFramePr>
          <p:nvPr/>
        </p:nvGraphicFramePr>
        <p:xfrm>
          <a:off x="684213" y="2276475"/>
          <a:ext cx="7715250" cy="4035425"/>
        </p:xfrm>
        <a:graphic>
          <a:graphicData uri="http://schemas.openxmlformats.org/drawingml/2006/table">
            <a:tbl>
              <a:tblPr/>
              <a:tblGrid>
                <a:gridCol w="452437"/>
                <a:gridCol w="5514975"/>
                <a:gridCol w="17478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Análisis de cada sector/eje de cooperación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Junio-Nov.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Talleres con proyectos para tematizar los temas de incidencia en políticas públicas y de comunicación en relación con la sostenibilidad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Setiembre 2008 y Abril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Introducción de un esquema estándar para la medición de resultados y efectos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Abril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Taller con proyectos, contrapartes y APCI para establecer un balance sintético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Setiembre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755650" y="1341438"/>
            <a:ext cx="304641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2400" b="1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Proceso de balance</a:t>
            </a: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250825" y="333375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PE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Balance de la Cooperación Suiza 2007 – 2009</a:t>
            </a:r>
            <a:endParaRPr lang="es-E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6021462" y="623777"/>
          <a:ext cx="3119289" cy="196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5"/>
          <p:cNvSpPr>
            <a:spLocks noChangeArrowheads="1"/>
          </p:cNvSpPr>
          <p:nvPr/>
        </p:nvSpPr>
        <p:spPr bwMode="auto">
          <a:xfrm>
            <a:off x="1187450" y="4149725"/>
            <a:ext cx="77057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s-ES" sz="4800" b="1">
              <a:solidFill>
                <a:schemeClr val="tx2"/>
              </a:solidFill>
            </a:endParaRPr>
          </a:p>
        </p:txBody>
      </p:sp>
      <p:graphicFrame>
        <p:nvGraphicFramePr>
          <p:cNvPr id="52252" name="Group 28"/>
          <p:cNvGraphicFramePr>
            <a:graphicFrameLocks noGrp="1"/>
          </p:cNvGraphicFramePr>
          <p:nvPr/>
        </p:nvGraphicFramePr>
        <p:xfrm>
          <a:off x="785813" y="2000250"/>
          <a:ext cx="7643812" cy="3846513"/>
        </p:xfrm>
        <a:graphic>
          <a:graphicData uri="http://schemas.openxmlformats.org/drawingml/2006/table">
            <a:tbl>
              <a:tblPr/>
              <a:tblGrid>
                <a:gridCol w="1928812"/>
                <a:gridCol w="3167063"/>
                <a:gridCol w="25479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Descripción del proyecto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Mirada retrospectiva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= evaluación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Mirada prospectiva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= recomendaciones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Meta del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Apreciación de los efectos (o impactos) logrados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Nuevas líneas de intervenciones, cambios a nivel del proyecto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Meta de la fase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Análisis de los resultados producidos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(Re)orientación de la fase (periodo de cooperación)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Objetivo del año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s-P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Descripción de las actividades y productos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Planificación próximo año de cooperación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41363" y="1357313"/>
            <a:ext cx="587216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2400" b="1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Balances individuales de los proyectos</a:t>
            </a: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50825" y="333375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PE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Balance de la Cooperación Suiza 2007 – 2009</a:t>
            </a:r>
            <a:endParaRPr lang="es-E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 bwMode="auto">
          <a:xfrm>
            <a:off x="1476375" y="1989138"/>
            <a:ext cx="9144000" cy="5672137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1800">
              <a:ea typeface="Arial" charset="0"/>
            </a:endParaRPr>
          </a:p>
        </p:txBody>
      </p:sp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1187450" y="4149725"/>
            <a:ext cx="77057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s-ES" sz="4800" b="1">
              <a:solidFill>
                <a:schemeClr val="tx2"/>
              </a:solidFill>
            </a:endParaRPr>
          </a:p>
        </p:txBody>
      </p:sp>
      <p:sp>
        <p:nvSpPr>
          <p:cNvPr id="55299" name="10 Flecha abajo"/>
          <p:cNvSpPr>
            <a:spLocks noChangeArrowheads="1"/>
          </p:cNvSpPr>
          <p:nvPr/>
        </p:nvSpPr>
        <p:spPr bwMode="auto">
          <a:xfrm>
            <a:off x="642938" y="2357438"/>
            <a:ext cx="571500" cy="3143250"/>
          </a:xfrm>
          <a:prstGeom prst="downArrow">
            <a:avLst>
              <a:gd name="adj1" fmla="val 50000"/>
              <a:gd name="adj2" fmla="val 50009"/>
            </a:avLst>
          </a:prstGeom>
          <a:solidFill>
            <a:srgbClr val="B2B2B2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 sz="1800"/>
          </a:p>
        </p:txBody>
      </p:sp>
      <p:sp>
        <p:nvSpPr>
          <p:cNvPr id="55300" name="11 Flecha abajo"/>
          <p:cNvSpPr>
            <a:spLocks noChangeArrowheads="1"/>
          </p:cNvSpPr>
          <p:nvPr/>
        </p:nvSpPr>
        <p:spPr bwMode="auto">
          <a:xfrm>
            <a:off x="7929563" y="2357438"/>
            <a:ext cx="571500" cy="3143250"/>
          </a:xfrm>
          <a:prstGeom prst="downArrow">
            <a:avLst>
              <a:gd name="adj1" fmla="val 50000"/>
              <a:gd name="adj2" fmla="val 50009"/>
            </a:avLst>
          </a:prstGeom>
          <a:solidFill>
            <a:srgbClr val="B2B2B2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 sz="1800"/>
          </a:p>
        </p:txBody>
      </p:sp>
      <p:sp>
        <p:nvSpPr>
          <p:cNvPr id="55301" name="12 Flecha abajo"/>
          <p:cNvSpPr>
            <a:spLocks noChangeArrowheads="1"/>
          </p:cNvSpPr>
          <p:nvPr/>
        </p:nvSpPr>
        <p:spPr bwMode="auto">
          <a:xfrm>
            <a:off x="2286000" y="2357438"/>
            <a:ext cx="571500" cy="3143250"/>
          </a:xfrm>
          <a:prstGeom prst="downArrow">
            <a:avLst>
              <a:gd name="adj1" fmla="val 50000"/>
              <a:gd name="adj2" fmla="val 50009"/>
            </a:avLst>
          </a:prstGeom>
          <a:solidFill>
            <a:srgbClr val="B2B2B2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 sz="1800"/>
          </a:p>
        </p:txBody>
      </p:sp>
      <p:sp>
        <p:nvSpPr>
          <p:cNvPr id="55302" name="13 Flecha abajo"/>
          <p:cNvSpPr>
            <a:spLocks noChangeArrowheads="1"/>
          </p:cNvSpPr>
          <p:nvPr/>
        </p:nvSpPr>
        <p:spPr bwMode="auto">
          <a:xfrm>
            <a:off x="4000500" y="2357438"/>
            <a:ext cx="571500" cy="3143250"/>
          </a:xfrm>
          <a:prstGeom prst="downArrow">
            <a:avLst>
              <a:gd name="adj1" fmla="val 50000"/>
              <a:gd name="adj2" fmla="val 50009"/>
            </a:avLst>
          </a:prstGeom>
          <a:solidFill>
            <a:srgbClr val="B2B2B2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 sz="1800"/>
          </a:p>
        </p:txBody>
      </p:sp>
      <p:sp>
        <p:nvSpPr>
          <p:cNvPr id="55303" name="14 Flecha abajo"/>
          <p:cNvSpPr>
            <a:spLocks noChangeArrowheads="1"/>
          </p:cNvSpPr>
          <p:nvPr/>
        </p:nvSpPr>
        <p:spPr bwMode="auto">
          <a:xfrm>
            <a:off x="5572125" y="2357438"/>
            <a:ext cx="571500" cy="3143250"/>
          </a:xfrm>
          <a:prstGeom prst="downArrow">
            <a:avLst>
              <a:gd name="adj1" fmla="val 50000"/>
              <a:gd name="adj2" fmla="val 50009"/>
            </a:avLst>
          </a:prstGeom>
          <a:solidFill>
            <a:srgbClr val="B2B2B2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S" sz="1800"/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357188" y="2714625"/>
            <a:ext cx="6000750" cy="4286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PE" sz="18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positivos</a:t>
            </a: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357188" y="3571875"/>
            <a:ext cx="6000750" cy="4286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PE" sz="18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Limitaciones</a:t>
            </a: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357188" y="4429125"/>
            <a:ext cx="6000750" cy="4286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PE" sz="18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</a:t>
            </a:r>
          </a:p>
        </p:txBody>
      </p:sp>
      <p:sp>
        <p:nvSpPr>
          <p:cNvPr id="55307" name="19 Rectángulo redondeado"/>
          <p:cNvSpPr>
            <a:spLocks noChangeArrowheads="1"/>
          </p:cNvSpPr>
          <p:nvPr/>
        </p:nvSpPr>
        <p:spPr bwMode="auto">
          <a:xfrm>
            <a:off x="428625" y="5643563"/>
            <a:ext cx="5929313" cy="4286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E" sz="1800" b="1" i="1">
                <a:solidFill>
                  <a:schemeClr val="bg1"/>
                </a:solidFill>
              </a:rPr>
              <a:t>B a l a n c e</a:t>
            </a:r>
          </a:p>
        </p:txBody>
      </p:sp>
      <p:sp>
        <p:nvSpPr>
          <p:cNvPr id="55308" name="21 Rectángulo redondeado"/>
          <p:cNvSpPr>
            <a:spLocks noChangeArrowheads="1"/>
          </p:cNvSpPr>
          <p:nvPr/>
        </p:nvSpPr>
        <p:spPr bwMode="auto">
          <a:xfrm>
            <a:off x="71438" y="1428750"/>
            <a:ext cx="1714500" cy="914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E" sz="1600" b="1">
                <a:solidFill>
                  <a:schemeClr val="bg1"/>
                </a:solidFill>
              </a:rPr>
              <a:t>Fortalecimien. Instituciones Democráticas</a:t>
            </a:r>
          </a:p>
        </p:txBody>
      </p:sp>
      <p:sp>
        <p:nvSpPr>
          <p:cNvPr id="55309" name="22 Rectángulo redondeado"/>
          <p:cNvSpPr>
            <a:spLocks noChangeArrowheads="1"/>
          </p:cNvSpPr>
          <p:nvPr/>
        </p:nvSpPr>
        <p:spPr bwMode="auto">
          <a:xfrm>
            <a:off x="1857375" y="1428750"/>
            <a:ext cx="1500188" cy="914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E" sz="1600" b="1">
                <a:solidFill>
                  <a:schemeClr val="bg1"/>
                </a:solidFill>
              </a:rPr>
              <a:t>Crecimiento</a:t>
            </a:r>
          </a:p>
          <a:p>
            <a:pPr algn="ctr"/>
            <a:r>
              <a:rPr lang="es-PE" sz="1600" b="1">
                <a:solidFill>
                  <a:schemeClr val="bg1"/>
                </a:solidFill>
              </a:rPr>
              <a:t>Económico</a:t>
            </a:r>
            <a:r>
              <a:rPr lang="es-PE" sz="1800" b="1">
                <a:solidFill>
                  <a:schemeClr val="bg1"/>
                </a:solidFill>
              </a:rPr>
              <a:t> Sostenible</a:t>
            </a:r>
          </a:p>
        </p:txBody>
      </p:sp>
      <p:sp>
        <p:nvSpPr>
          <p:cNvPr id="55310" name="24 Rectángulo redondeado"/>
          <p:cNvSpPr>
            <a:spLocks noChangeArrowheads="1"/>
          </p:cNvSpPr>
          <p:nvPr/>
        </p:nvSpPr>
        <p:spPr bwMode="auto">
          <a:xfrm>
            <a:off x="3429000" y="1428750"/>
            <a:ext cx="1643063" cy="914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E" sz="1600" b="1">
                <a:solidFill>
                  <a:schemeClr val="bg1"/>
                </a:solidFill>
              </a:rPr>
              <a:t>Agua y Saneamiento Integral</a:t>
            </a:r>
          </a:p>
        </p:txBody>
      </p:sp>
      <p:sp>
        <p:nvSpPr>
          <p:cNvPr id="55311" name="25 Rectángulo redondeado"/>
          <p:cNvSpPr>
            <a:spLocks noChangeArrowheads="1"/>
          </p:cNvSpPr>
          <p:nvPr/>
        </p:nvSpPr>
        <p:spPr bwMode="auto">
          <a:xfrm>
            <a:off x="5143500" y="1428750"/>
            <a:ext cx="1500188" cy="914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E" sz="1600" b="1">
                <a:solidFill>
                  <a:schemeClr val="bg1"/>
                </a:solidFill>
              </a:rPr>
              <a:t>Uso Sostenible RR.NN.</a:t>
            </a:r>
          </a:p>
        </p:txBody>
      </p:sp>
      <p:sp>
        <p:nvSpPr>
          <p:cNvPr id="27" name="26 Rectángulo redondeado"/>
          <p:cNvSpPr>
            <a:spLocks noChangeArrowheads="1"/>
          </p:cNvSpPr>
          <p:nvPr/>
        </p:nvSpPr>
        <p:spPr bwMode="auto">
          <a:xfrm>
            <a:off x="7358063" y="1428750"/>
            <a:ext cx="1500187" cy="914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</a:p>
        </p:txBody>
      </p:sp>
      <p:sp>
        <p:nvSpPr>
          <p:cNvPr id="28" name="27 Flecha a la derecha con bandas"/>
          <p:cNvSpPr/>
          <p:nvPr/>
        </p:nvSpPr>
        <p:spPr bwMode="auto">
          <a:xfrm>
            <a:off x="6786563" y="2643188"/>
            <a:ext cx="1000125" cy="571500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1800" dirty="0">
              <a:ea typeface="Arial" charset="0"/>
            </a:endParaRPr>
          </a:p>
        </p:txBody>
      </p:sp>
      <p:sp>
        <p:nvSpPr>
          <p:cNvPr id="29" name="28 Flecha a la derecha con bandas"/>
          <p:cNvSpPr/>
          <p:nvPr/>
        </p:nvSpPr>
        <p:spPr bwMode="auto">
          <a:xfrm>
            <a:off x="6786563" y="3500438"/>
            <a:ext cx="1000125" cy="571500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1800" dirty="0">
              <a:ea typeface="Arial" charset="0"/>
            </a:endParaRPr>
          </a:p>
        </p:txBody>
      </p:sp>
      <p:sp>
        <p:nvSpPr>
          <p:cNvPr id="30" name="29 Flecha a la derecha con bandas"/>
          <p:cNvSpPr/>
          <p:nvPr/>
        </p:nvSpPr>
        <p:spPr bwMode="auto">
          <a:xfrm>
            <a:off x="6786563" y="4357688"/>
            <a:ext cx="1000125" cy="571500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1800" dirty="0">
              <a:ea typeface="Arial" charset="0"/>
            </a:endParaRPr>
          </a:p>
        </p:txBody>
      </p:sp>
      <p:sp>
        <p:nvSpPr>
          <p:cNvPr id="31" name="30 Flecha a la derecha con bandas"/>
          <p:cNvSpPr/>
          <p:nvPr/>
        </p:nvSpPr>
        <p:spPr bwMode="auto">
          <a:xfrm>
            <a:off x="6786563" y="5572125"/>
            <a:ext cx="1000125" cy="571500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1800" dirty="0">
              <a:ea typeface="Arial" charset="0"/>
            </a:endParaRPr>
          </a:p>
        </p:txBody>
      </p:sp>
      <p:sp>
        <p:nvSpPr>
          <p:cNvPr id="32" name="31 Rectángulo redondeado"/>
          <p:cNvSpPr/>
          <p:nvPr/>
        </p:nvSpPr>
        <p:spPr bwMode="auto">
          <a:xfrm>
            <a:off x="7929563" y="2714625"/>
            <a:ext cx="571500" cy="500063"/>
          </a:xfrm>
          <a:prstGeom prst="roundRect">
            <a:avLst/>
          </a:prstGeom>
          <a:solidFill>
            <a:srgbClr val="CC66FF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P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1</a:t>
            </a:r>
          </a:p>
        </p:txBody>
      </p:sp>
      <p:sp>
        <p:nvSpPr>
          <p:cNvPr id="33" name="32 Rectángulo redondeado"/>
          <p:cNvSpPr/>
          <p:nvPr/>
        </p:nvSpPr>
        <p:spPr bwMode="auto">
          <a:xfrm>
            <a:off x="7929563" y="3571875"/>
            <a:ext cx="571500" cy="500063"/>
          </a:xfrm>
          <a:prstGeom prst="roundRect">
            <a:avLst/>
          </a:prstGeom>
          <a:solidFill>
            <a:srgbClr val="CC66FF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P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2</a:t>
            </a:r>
          </a:p>
        </p:txBody>
      </p:sp>
      <p:sp>
        <p:nvSpPr>
          <p:cNvPr id="34" name="33 Rectángulo redondeado"/>
          <p:cNvSpPr/>
          <p:nvPr/>
        </p:nvSpPr>
        <p:spPr bwMode="auto">
          <a:xfrm>
            <a:off x="7929563" y="4429125"/>
            <a:ext cx="746125" cy="51276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P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APCI</a:t>
            </a:r>
          </a:p>
        </p:txBody>
      </p:sp>
      <p:sp>
        <p:nvSpPr>
          <p:cNvPr id="35" name="34 Rectángulo redondeado"/>
          <p:cNvSpPr/>
          <p:nvPr/>
        </p:nvSpPr>
        <p:spPr bwMode="auto">
          <a:xfrm>
            <a:off x="7929563" y="5643563"/>
            <a:ext cx="819150" cy="44926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P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APCI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250825" y="333375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PE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Balance de la Cooperación Suiza 2007 – 2009</a:t>
            </a:r>
            <a:endParaRPr lang="es-E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0" y="1192213"/>
            <a:ext cx="9144000" cy="5672137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1800" dirty="0">
              <a:ea typeface="Arial" charset="0"/>
            </a:endParaRPr>
          </a:p>
        </p:txBody>
      </p:sp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1187450" y="4149725"/>
            <a:ext cx="77057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s-ES" sz="4800" b="1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7838" y="1395413"/>
            <a:ext cx="270986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2400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Aspectos positivos</a:t>
            </a:r>
          </a:p>
        </p:txBody>
      </p:sp>
      <p:sp>
        <p:nvSpPr>
          <p:cNvPr id="57348" name="5 CuadroTexto"/>
          <p:cNvSpPr txBox="1">
            <a:spLocks noChangeArrowheads="1"/>
          </p:cNvSpPr>
          <p:nvPr/>
        </p:nvSpPr>
        <p:spPr bwMode="auto">
          <a:xfrm>
            <a:off x="571500" y="1857375"/>
            <a:ext cx="65008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Buen alineamiento con prioridades nacionales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Desarrollo de capacidades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Fortalecimiento de los actores institucionales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Desarrollo de innovaciones institucionales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Más articulación intergubernamental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Nuevas alianzas público-privadas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Aumento de ingresos/patrimonios familiares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Reducción de la pobreza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Modelos de intervención validados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Nuevo conocimiento compartido</a:t>
            </a:r>
          </a:p>
        </p:txBody>
      </p:sp>
      <p:pic>
        <p:nvPicPr>
          <p:cNvPr id="57349" name="9 Imagen" descr="20080715_Cusco_11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950" y="1184275"/>
            <a:ext cx="255905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50825" y="333375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PE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Balance de la Cooperación Suiza 2007 – 2009</a:t>
            </a:r>
            <a:endParaRPr lang="es-E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179388" y="4221163"/>
            <a:ext cx="6337300" cy="5762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0" y="1192213"/>
            <a:ext cx="9144000" cy="5672137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1800">
              <a:ea typeface="Arial" charset="0"/>
            </a:endParaRPr>
          </a:p>
        </p:txBody>
      </p:sp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1187450" y="4149725"/>
            <a:ext cx="77057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s-ES" sz="4800" b="1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3225" y="1412875"/>
            <a:ext cx="188118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2400">
                <a:solidFill>
                  <a:srgbClr val="7DA8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Limitaciones</a:t>
            </a:r>
          </a:p>
        </p:txBody>
      </p:sp>
      <p:sp>
        <p:nvSpPr>
          <p:cNvPr id="59396" name="5 CuadroTexto"/>
          <p:cNvSpPr txBox="1">
            <a:spLocks noChangeArrowheads="1"/>
          </p:cNvSpPr>
          <p:nvPr/>
        </p:nvSpPr>
        <p:spPr bwMode="auto">
          <a:xfrm>
            <a:off x="179388" y="1989138"/>
            <a:ext cx="61928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Poca sistematización de las experiencias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Difícil articulación de las capacitaciones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Débil institucionalidad del publico-privado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Tema de la sostenibilidad no presente al inicio</a:t>
            </a:r>
          </a:p>
          <a:p>
            <a:pPr>
              <a:lnSpc>
                <a:spcPct val="150000"/>
              </a:lnSpc>
            </a:pPr>
            <a:r>
              <a:rPr lang="es-PE" sz="2000" b="1"/>
              <a:t>  (</a:t>
            </a:r>
            <a:r>
              <a:rPr lang="es-PE" sz="2000" b="1" i="1"/>
              <a:t>Proyectos con mayor edad</a:t>
            </a:r>
            <a:r>
              <a:rPr lang="es-PE" sz="2000" b="1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Ritmo lento de la descentralización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 Falta de staff en gobiernos regionales/locales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E" sz="2000" b="1"/>
              <a:t>Falta de espacios de diálogo publico-privado</a:t>
            </a:r>
          </a:p>
        </p:txBody>
      </p:sp>
      <p:pic>
        <p:nvPicPr>
          <p:cNvPr id="59397" name="7 Imagen" descr="20080721_Andahuylas_15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184275"/>
            <a:ext cx="26162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50825" y="333375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PE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Balance de la Cooperación Suiza 2007 – 2009</a:t>
            </a:r>
            <a:endParaRPr lang="es-E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s-ES" sz="2400" smtClean="0">
                <a:solidFill>
                  <a:srgbClr val="CC9900"/>
                </a:solidFill>
                <a:effectLst/>
              </a:rPr>
              <a:t>Espacios de Coordinación y Concertación sobre Cooperación Técnica  Internacional en el Perú</a:t>
            </a:r>
          </a:p>
        </p:txBody>
      </p:sp>
      <p:pic>
        <p:nvPicPr>
          <p:cNvPr id="614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341438"/>
            <a:ext cx="30956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1095375" y="1720850"/>
            <a:ext cx="3051175" cy="376238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>
                <a:solidFill>
                  <a:srgbClr val="B9FFB9"/>
                </a:solidFill>
              </a:rPr>
              <a:t>FORO DE COOPERANTES</a:t>
            </a:r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755650" y="2276475"/>
            <a:ext cx="39608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400"/>
              <a:t>El Foro de Donantes, denominado ahora Foro de Cooperantes, se creó el 2005 por iniciativa de la APCI como un espacio de análisis y consenso entre el Estado Peruano y representantes de los países y organismos internacionales que brindan Ayuda Oficial al Desarrollo, teniendo a la  APCI como Secretaria Técnica.</a:t>
            </a: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2124075" y="4292600"/>
            <a:ext cx="65325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600"/>
              <a:t>El carácter permanente del Foro en el Perú ha permitido un intercambio continuo de visiones y el establecimiento de objetivos comunes que conduzcan </a:t>
            </a:r>
            <a:r>
              <a:rPr lang="es-PE" sz="1600" b="1"/>
              <a:t>al uso eficaz de los recursos de la Cooperación Internacional</a:t>
            </a:r>
            <a:r>
              <a:rPr lang="es-PE" sz="1600"/>
              <a:t>, </a:t>
            </a:r>
            <a:r>
              <a:rPr lang="es-PE" sz="1600" b="1"/>
              <a:t>complementando los esfuerzos del Estado peruano en el marco de las prioridades nacionales de desarrollo y de los avances de los Objetivos de Desarrollo del Milenio (ODM) y de los Principios de la Declaración de París sobre la Eficacia de la Ayuda Oficial al Desarrollo.</a:t>
            </a:r>
            <a:endParaRPr lang="es-PE" sz="1600"/>
          </a:p>
          <a:p>
            <a:r>
              <a:rPr lang="es-PE" sz="1600"/>
              <a:t>La primera reunión se realizó el 25 de Febrero de 2005, a la fecha se realizaron 23 reuniones.</a:t>
            </a:r>
          </a:p>
          <a:p>
            <a:r>
              <a:rPr lang="es-ES" sz="1600"/>
              <a:t> </a:t>
            </a:r>
          </a:p>
          <a:p>
            <a:endParaRPr lang="es-ES"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s-ES" smtClean="0">
                <a:solidFill>
                  <a:srgbClr val="CC9900"/>
                </a:solidFill>
                <a:effectLst/>
              </a:rPr>
              <a:t>. . . Espacios de Coordinación y Concertación en el Perú</a:t>
            </a:r>
          </a:p>
        </p:txBody>
      </p:sp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41513"/>
            <a:ext cx="32400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8"/>
          <p:cNvSpPr txBox="1">
            <a:spLocks noChangeArrowheads="1"/>
          </p:cNvSpPr>
          <p:nvPr/>
        </p:nvSpPr>
        <p:spPr bwMode="auto">
          <a:xfrm>
            <a:off x="0" y="1412875"/>
            <a:ext cx="6696075" cy="376238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>
                <a:solidFill>
                  <a:srgbClr val="B9FFB9"/>
                </a:solidFill>
              </a:rPr>
              <a:t>COMITÉ DE COORDINACIÓN MULTISECTORIAL DE LA APCI</a:t>
            </a:r>
          </a:p>
        </p:txBody>
      </p:sp>
      <p:sp>
        <p:nvSpPr>
          <p:cNvPr id="62468" name="Text Box 9"/>
          <p:cNvSpPr txBox="1">
            <a:spLocks noChangeArrowheads="1"/>
          </p:cNvSpPr>
          <p:nvPr/>
        </p:nvSpPr>
        <p:spPr bwMode="auto">
          <a:xfrm>
            <a:off x="4211638" y="2492375"/>
            <a:ext cx="4176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 i="1"/>
              <a:t>Instancia de enlace y coordinación para fortalecer los espacios de concertación y diálogo de la política y gestión de la cooperación internacional”; </a:t>
            </a: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827088" y="4365625"/>
            <a:ext cx="7632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/>
              <a:t>Está integrado por el Director Ejecutivo de la APCI (que lo preside) y los Directores o Jefes de las oficinas responsables de la cooperación técnica de los Ministerios o quienes hagan sus veces; </a:t>
            </a:r>
            <a:r>
              <a:rPr lang="es-ES" sz="1400" b="1"/>
              <a:t>un representante de los Gobiernos Regionales y un representante de los Gobiernos Locales</a:t>
            </a:r>
            <a:r>
              <a:rPr lang="es-ES" sz="1400"/>
              <a:t>. Los Poderes del Estado y las entidades constitucionalmente autónomas pueden incorporarse al Comité de Coordinación Multisectorial acreditando un representante. </a:t>
            </a:r>
          </a:p>
          <a:p>
            <a:pPr algn="just"/>
            <a:endParaRPr lang="es-ES" sz="1400"/>
          </a:p>
          <a:p>
            <a:pPr algn="just"/>
            <a:r>
              <a:rPr lang="es-ES" sz="1400"/>
              <a:t>Desde su instalación, año 2003, a la fecha se han realizado 15 sesiones, en las que principalmente se han trabajado los documentos estratégicos de la Cooperación Técnica Internacional.</a:t>
            </a:r>
          </a:p>
          <a:p>
            <a:pPr algn="just"/>
            <a:endParaRPr lang="es-E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9900"/>
                </a:solidFill>
                <a:effectLst/>
              </a:rPr>
              <a:t>APCI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497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i="1"/>
              <a:t>Ente rector de la Cooperación Técnica Internacional en el Perú  responsable de conducir, programas, organizar, priorizar y supervisar la cooperación internacional no reembolsable</a:t>
            </a:r>
            <a:r>
              <a:rPr lang="es-ES" i="1"/>
              <a:t>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2636838"/>
            <a:ext cx="4537075" cy="2490787"/>
          </a:xfrm>
          <a:prstGeom prst="rect">
            <a:avLst/>
          </a:prstGeom>
          <a:solidFill>
            <a:schemeClr val="tx2"/>
          </a:solidFill>
          <a:ln w="76200" cmpd="tri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bg1"/>
                </a:solidFill>
              </a:rPr>
              <a:t>Visión</a:t>
            </a:r>
          </a:p>
          <a:p>
            <a:endParaRPr lang="es-ES" sz="800" b="1">
              <a:solidFill>
                <a:schemeClr val="bg1"/>
              </a:solidFill>
            </a:endParaRPr>
          </a:p>
          <a:p>
            <a:r>
              <a:rPr lang="es-ES" sz="1600" i="1">
                <a:solidFill>
                  <a:schemeClr val="bg1"/>
                </a:solidFill>
              </a:rPr>
              <a:t>Institución líder posicionada a nivel nacional y reconocida en el ámbito internacional como agencia de cooperación técnica, que </a:t>
            </a:r>
            <a:r>
              <a:rPr lang="es-ES" sz="1600" b="1" i="1">
                <a:solidFill>
                  <a:schemeClr val="bg1"/>
                </a:solidFill>
              </a:rPr>
              <a:t>gestiona con eficacia los recursos</a:t>
            </a:r>
            <a:r>
              <a:rPr lang="es-ES" sz="1600" i="1">
                <a:solidFill>
                  <a:schemeClr val="bg1"/>
                </a:solidFill>
              </a:rPr>
              <a:t> de la cooperación internacional </a:t>
            </a:r>
            <a:r>
              <a:rPr lang="es-ES" sz="1600" b="1" i="1">
                <a:solidFill>
                  <a:schemeClr val="bg1"/>
                </a:solidFill>
              </a:rPr>
              <a:t>articulando a los diversos actores públicos, privados y de la sociedad civil</a:t>
            </a:r>
            <a:r>
              <a:rPr lang="es-ES" sz="1600" i="1">
                <a:solidFill>
                  <a:schemeClr val="bg1"/>
                </a:solidFill>
              </a:rPr>
              <a:t> alineados a las políticas de Estado, contribuyendo al </a:t>
            </a:r>
            <a:r>
              <a:rPr lang="es-ES" sz="1600" b="1" i="1">
                <a:solidFill>
                  <a:schemeClr val="bg1"/>
                </a:solidFill>
              </a:rPr>
              <a:t>desarrollo sostenible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906963" y="4000500"/>
            <a:ext cx="4237037" cy="2857500"/>
          </a:xfrm>
          <a:prstGeom prst="rect">
            <a:avLst/>
          </a:prstGeom>
          <a:solidFill>
            <a:schemeClr val="tx2"/>
          </a:solidFill>
          <a:ln w="76200" cmpd="tri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bg1"/>
                </a:solidFill>
              </a:rPr>
              <a:t>Misión</a:t>
            </a:r>
          </a:p>
          <a:p>
            <a:pPr algn="just"/>
            <a:r>
              <a:rPr lang="es-ES" sz="1600" i="1">
                <a:solidFill>
                  <a:schemeClr val="bg1"/>
                </a:solidFill>
              </a:rPr>
              <a:t>Institución pública rectora que orienta y articula la oferta y la demanda de la cooperación internacional no reembolsable de los distintos niveles de gobierno y sociedad civil con enfoque descentralizado, brindando servicios de calidad basados en los principios de eficiencia y transparencia; contribuyendo así a los esfuerzos nacionales a favor del desarrollo sostenible del país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3"/>
          <p:cNvSpPr txBox="1">
            <a:spLocks noChangeArrowheads="1"/>
          </p:cNvSpPr>
          <p:nvPr/>
        </p:nvSpPr>
        <p:spPr bwMode="auto">
          <a:xfrm>
            <a:off x="250825" y="2276475"/>
            <a:ext cx="2124075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Objetivos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6323013" y="3533775"/>
            <a:ext cx="2016125" cy="1727200"/>
          </a:xfrm>
          <a:prstGeom prst="ellipse">
            <a:avLst/>
          </a:prstGeom>
          <a:solidFill>
            <a:srgbClr val="ECECEC"/>
          </a:solidFill>
          <a:ln w="9525" algn="ctr">
            <a:solidFill>
              <a:srgbClr val="003D51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s-ES" sz="1500" b="1">
                <a:solidFill>
                  <a:srgbClr val="003399"/>
                </a:solidFill>
              </a:rPr>
              <a:t>Mesa</a:t>
            </a:r>
            <a:r>
              <a:rPr lang="es-ES" sz="1500">
                <a:solidFill>
                  <a:srgbClr val="003399"/>
                </a:solidFill>
              </a:rPr>
              <a:t> </a:t>
            </a:r>
            <a:r>
              <a:rPr lang="es-ES" sz="1500" b="1">
                <a:solidFill>
                  <a:srgbClr val="003399"/>
                </a:solidFill>
              </a:rPr>
              <a:t>Temática</a:t>
            </a: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6769100" y="2525713"/>
            <a:ext cx="1008063" cy="792162"/>
          </a:xfrm>
          <a:prstGeom prst="ellipse">
            <a:avLst/>
          </a:prstGeom>
          <a:solidFill>
            <a:srgbClr val="8ABEFE"/>
          </a:solidFill>
          <a:ln w="9525" algn="ctr">
            <a:solidFill>
              <a:srgbClr val="003D51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s-ES" sz="1400">
                <a:solidFill>
                  <a:schemeClr val="bg2"/>
                </a:solidFill>
                <a:latin typeface="Arial Narrow" pitchFamily="34" charset="0"/>
              </a:rPr>
              <a:t>Cooperantes</a:t>
            </a: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7907338" y="5694363"/>
            <a:ext cx="952500" cy="792162"/>
          </a:xfrm>
          <a:prstGeom prst="ellipse">
            <a:avLst/>
          </a:prstGeom>
          <a:solidFill>
            <a:srgbClr val="B9CAED"/>
          </a:solidFill>
          <a:ln w="9525" algn="ctr">
            <a:solidFill>
              <a:srgbClr val="003D51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s-ES" sz="1400">
                <a:solidFill>
                  <a:schemeClr val="bg2"/>
                </a:solidFill>
                <a:latin typeface="Arial Narrow" pitchFamily="34" charset="0"/>
              </a:rPr>
              <a:t>Sectores </a:t>
            </a:r>
          </a:p>
          <a:p>
            <a:pPr algn="ctr">
              <a:defRPr/>
            </a:pPr>
            <a:r>
              <a:rPr lang="es-ES" sz="1400">
                <a:solidFill>
                  <a:schemeClr val="bg2"/>
                </a:solidFill>
                <a:latin typeface="Arial Narrow" pitchFamily="34" charset="0"/>
              </a:rPr>
              <a:t>del Estado</a:t>
            </a: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5746750" y="5694363"/>
            <a:ext cx="936625" cy="792162"/>
          </a:xfrm>
          <a:prstGeom prst="ellipse">
            <a:avLst/>
          </a:prstGeom>
          <a:solidFill>
            <a:srgbClr val="90A3F4"/>
          </a:solidFill>
          <a:ln w="9525" algn="ctr">
            <a:solidFill>
              <a:srgbClr val="003D51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s-ES" sz="1400">
                <a:solidFill>
                  <a:schemeClr val="bg2"/>
                </a:solidFill>
                <a:latin typeface="Arial Narrow" pitchFamily="34" charset="0"/>
              </a:rPr>
              <a:t>APCI</a:t>
            </a:r>
          </a:p>
        </p:txBody>
      </p:sp>
      <p:cxnSp>
        <p:nvCxnSpPr>
          <p:cNvPr id="63494" name="AutoShape 8"/>
          <p:cNvCxnSpPr>
            <a:cxnSpLocks noChangeShapeType="1"/>
            <a:stCxn id="72709" idx="2"/>
            <a:endCxn id="72711" idx="2"/>
          </p:cNvCxnSpPr>
          <p:nvPr/>
        </p:nvCxnSpPr>
        <p:spPr bwMode="auto">
          <a:xfrm rot="10800000" flipV="1">
            <a:off x="5746750" y="2922588"/>
            <a:ext cx="1022350" cy="3168650"/>
          </a:xfrm>
          <a:prstGeom prst="bentConnector3">
            <a:avLst>
              <a:gd name="adj1" fmla="val 122361"/>
            </a:avLst>
          </a:prstGeom>
          <a:noFill/>
          <a:ln w="15875">
            <a:solidFill>
              <a:schemeClr val="hlink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63495" name="AutoShape 9"/>
          <p:cNvCxnSpPr>
            <a:cxnSpLocks noChangeShapeType="1"/>
            <a:stCxn id="72711" idx="6"/>
            <a:endCxn id="72710" idx="2"/>
          </p:cNvCxnSpPr>
          <p:nvPr/>
        </p:nvCxnSpPr>
        <p:spPr bwMode="auto">
          <a:xfrm>
            <a:off x="6683375" y="6091238"/>
            <a:ext cx="1223963" cy="0"/>
          </a:xfrm>
          <a:prstGeom prst="straightConnector1">
            <a:avLst/>
          </a:prstGeom>
          <a:noFill/>
          <a:ln w="158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3496" name="AutoShape 10"/>
          <p:cNvCxnSpPr>
            <a:cxnSpLocks noChangeShapeType="1"/>
            <a:stCxn id="72710" idx="6"/>
            <a:endCxn id="72709" idx="6"/>
          </p:cNvCxnSpPr>
          <p:nvPr/>
        </p:nvCxnSpPr>
        <p:spPr bwMode="auto">
          <a:xfrm flipH="1" flipV="1">
            <a:off x="7777163" y="2922588"/>
            <a:ext cx="1082675" cy="3168650"/>
          </a:xfrm>
          <a:prstGeom prst="bentConnector3">
            <a:avLst>
              <a:gd name="adj1" fmla="val -21116"/>
            </a:avLst>
          </a:prstGeom>
          <a:noFill/>
          <a:ln w="15875">
            <a:solidFill>
              <a:schemeClr val="hlink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63497" name="AutoShape 11"/>
          <p:cNvSpPr>
            <a:spLocks noChangeArrowheads="1"/>
          </p:cNvSpPr>
          <p:nvPr/>
        </p:nvSpPr>
        <p:spPr bwMode="auto">
          <a:xfrm>
            <a:off x="250825" y="5445125"/>
            <a:ext cx="144463" cy="142875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395288" y="5262563"/>
            <a:ext cx="13668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latin typeface="Arial Narrow" pitchFamily="34" charset="0"/>
              </a:rPr>
              <a:t>Coordinador</a:t>
            </a:r>
          </a:p>
        </p:txBody>
      </p:sp>
      <p:sp>
        <p:nvSpPr>
          <p:cNvPr id="63499" name="AutoShape 13"/>
          <p:cNvSpPr>
            <a:spLocks noChangeArrowheads="1"/>
          </p:cNvSpPr>
          <p:nvPr/>
        </p:nvSpPr>
        <p:spPr bwMode="auto">
          <a:xfrm>
            <a:off x="284163" y="2887663"/>
            <a:ext cx="144462" cy="142875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0" name="Text Box 14"/>
          <p:cNvSpPr txBox="1">
            <a:spLocks noChangeArrowheads="1"/>
          </p:cNvSpPr>
          <p:nvPr/>
        </p:nvSpPr>
        <p:spPr bwMode="auto">
          <a:xfrm>
            <a:off x="395288" y="2781300"/>
            <a:ext cx="4752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latin typeface="Arial Narrow" pitchFamily="34" charset="0"/>
              </a:rPr>
              <a:t>Las Fuentes Cooperantes acuerdan agendas para dar cumplimiento a los Compromisos de la Declaración de París, específicamente en lo correspondiente a armonización</a:t>
            </a:r>
          </a:p>
        </p:txBody>
      </p:sp>
      <p:sp>
        <p:nvSpPr>
          <p:cNvPr id="63501" name="AutoShape 15"/>
          <p:cNvSpPr>
            <a:spLocks noChangeArrowheads="1"/>
          </p:cNvSpPr>
          <p:nvPr/>
        </p:nvSpPr>
        <p:spPr bwMode="auto">
          <a:xfrm>
            <a:off x="274638" y="3749675"/>
            <a:ext cx="144462" cy="142875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2" name="Text Box 16"/>
          <p:cNvSpPr txBox="1">
            <a:spLocks noChangeArrowheads="1"/>
          </p:cNvSpPr>
          <p:nvPr/>
        </p:nvSpPr>
        <p:spPr bwMode="auto">
          <a:xfrm>
            <a:off x="250825" y="4652963"/>
            <a:ext cx="2627313" cy="3762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chemeClr val="bg2"/>
                </a:solidFill>
                <a:latin typeface="Arial Narrow" pitchFamily="34" charset="0"/>
              </a:rPr>
              <a:t>Rol de la APCI</a:t>
            </a:r>
          </a:p>
        </p:txBody>
      </p:sp>
      <p:sp>
        <p:nvSpPr>
          <p:cNvPr id="63503" name="Text Box 17"/>
          <p:cNvSpPr txBox="1">
            <a:spLocks noChangeArrowheads="1"/>
          </p:cNvSpPr>
          <p:nvPr/>
        </p:nvSpPr>
        <p:spPr bwMode="auto">
          <a:xfrm>
            <a:off x="395288" y="3663950"/>
            <a:ext cx="4752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latin typeface="Arial Narrow" pitchFamily="34" charset="0"/>
              </a:rPr>
              <a:t>Los cooperantes se encuentran sobre la base de coincidencias de agendas y coincidencias programáticas con los Sectores del Estado</a:t>
            </a:r>
          </a:p>
        </p:txBody>
      </p:sp>
      <p:sp>
        <p:nvSpPr>
          <p:cNvPr id="63504" name="AutoShape 18"/>
          <p:cNvSpPr>
            <a:spLocks noChangeArrowheads="1"/>
          </p:cNvSpPr>
          <p:nvPr/>
        </p:nvSpPr>
        <p:spPr bwMode="auto">
          <a:xfrm>
            <a:off x="250825" y="5734050"/>
            <a:ext cx="144463" cy="142875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505" name="Text Box 19"/>
          <p:cNvSpPr txBox="1">
            <a:spLocks noChangeArrowheads="1"/>
          </p:cNvSpPr>
          <p:nvPr/>
        </p:nvSpPr>
        <p:spPr bwMode="auto">
          <a:xfrm>
            <a:off x="395288" y="5621338"/>
            <a:ext cx="4679950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sz="1400">
                <a:latin typeface="Arial Narrow" pitchFamily="34" charset="0"/>
              </a:rPr>
              <a:t>Facilita la articulación entre los donantes y los sectores del </a:t>
            </a:r>
          </a:p>
          <a:p>
            <a:pPr>
              <a:lnSpc>
                <a:spcPct val="120000"/>
              </a:lnSpc>
            </a:pPr>
            <a:r>
              <a:rPr lang="es-ES" sz="1400">
                <a:latin typeface="Arial Narrow" pitchFamily="34" charset="0"/>
              </a:rPr>
              <a:t>Estado. </a:t>
            </a:r>
          </a:p>
        </p:txBody>
      </p:sp>
      <p:sp>
        <p:nvSpPr>
          <p:cNvPr id="63506" name="Rectangle 20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2800">
                <a:solidFill>
                  <a:srgbClr val="CC9900"/>
                </a:solidFill>
                <a:latin typeface="Century Gothic" pitchFamily="34" charset="0"/>
              </a:rPr>
              <a:t>. . . Espacios de Coordinación y Concertación en el Perú</a:t>
            </a:r>
          </a:p>
        </p:txBody>
      </p:sp>
      <p:sp>
        <p:nvSpPr>
          <p:cNvPr id="63507" name="Text Box 21"/>
          <p:cNvSpPr txBox="1">
            <a:spLocks noChangeArrowheads="1"/>
          </p:cNvSpPr>
          <p:nvPr/>
        </p:nvSpPr>
        <p:spPr bwMode="auto">
          <a:xfrm>
            <a:off x="376238" y="1431925"/>
            <a:ext cx="2365375" cy="376238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>
                <a:solidFill>
                  <a:srgbClr val="B9FFB9"/>
                </a:solidFill>
              </a:rPr>
              <a:t>MESAS TEMÁTICAS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magen 3" descr="http://www.apci.gob.pe/imagenes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85875"/>
            <a:ext cx="75723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357313" y="3214688"/>
            <a:ext cx="61198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s-ES" sz="2800"/>
          </a:p>
          <a:p>
            <a:pPr algn="r">
              <a:spcBef>
                <a:spcPct val="50000"/>
              </a:spcBef>
              <a:defRPr/>
            </a:pPr>
            <a:r>
              <a:rPr lang="es-E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9900"/>
                </a:solidFill>
                <a:effectLst/>
              </a:rPr>
              <a:t>Seguimiento a la Declaración de París en el Perú</a:t>
            </a:r>
          </a:p>
        </p:txBody>
      </p:sp>
      <p:graphicFrame>
        <p:nvGraphicFramePr>
          <p:cNvPr id="57530" name="Group 186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8229600" cy="4597400"/>
        </p:xfrm>
        <a:graphic>
          <a:graphicData uri="http://schemas.openxmlformats.org/drawingml/2006/table">
            <a:tbl>
              <a:tblPr/>
              <a:tblGrid>
                <a:gridCol w="2667000"/>
                <a:gridCol w="1673225"/>
                <a:gridCol w="1830387"/>
                <a:gridCol w="2058988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Dimensiones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Resultado al 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Resultado al   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Metas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Apropiación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Moderada</a:t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Moderada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Alineación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</a:t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Moderada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Armonización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</a:t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Moderada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Gestión orientada a resultados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disponible</a:t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Responsabilidad Mutua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</a:t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Moderada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43" name="Rectangle 187"/>
          <p:cNvSpPr>
            <a:spLocks noChangeArrowheads="1"/>
          </p:cNvSpPr>
          <p:nvPr/>
        </p:nvSpPr>
        <p:spPr bwMode="auto">
          <a:xfrm>
            <a:off x="250825" y="5661025"/>
            <a:ext cx="8569325" cy="431800"/>
          </a:xfrm>
          <a:prstGeom prst="rect">
            <a:avLst/>
          </a:prstGeom>
          <a:noFill/>
          <a:ln w="12700">
            <a:solidFill>
              <a:srgbClr val="FF111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5 Marcador de pie de página"/>
          <p:cNvSpPr txBox="1">
            <a:spLocks noGrp="1"/>
          </p:cNvSpPr>
          <p:nvPr/>
        </p:nvSpPr>
        <p:spPr bwMode="auto">
          <a:xfrm>
            <a:off x="8455025" y="6503988"/>
            <a:ext cx="576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E985A2D-9516-4710-B90E-087278DA7B12}" type="slidenum">
              <a:rPr lang="es-ES" sz="1200" b="1">
                <a:latin typeface="Trebuchet MS" pitchFamily="34" charset="0"/>
              </a:rPr>
              <a:pPr algn="ctr"/>
              <a:t>5</a:t>
            </a:fld>
            <a:endParaRPr lang="es-ES" sz="1200" b="1">
              <a:latin typeface="Trebuchet MS" pitchFamily="34" charset="0"/>
            </a:endParaRPr>
          </a:p>
        </p:txBody>
      </p:sp>
      <p:sp>
        <p:nvSpPr>
          <p:cNvPr id="1057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1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PE" sz="1600" b="1" smtClean="0">
                <a:solidFill>
                  <a:schemeClr val="tx1"/>
                </a:solidFill>
              </a:rPr>
              <a:t/>
            </a:r>
            <a:br>
              <a:rPr lang="es-PE" sz="1600" b="1" smtClean="0">
                <a:solidFill>
                  <a:schemeClr val="tx1"/>
                </a:solidFill>
              </a:rPr>
            </a:br>
            <a:r>
              <a:rPr lang="es-PE" sz="3200" b="1" smtClean="0">
                <a:solidFill>
                  <a:srgbClr val="FF9900"/>
                </a:solidFill>
              </a:rPr>
              <a:t>Compromiso de la APCI</a:t>
            </a:r>
            <a:endParaRPr lang="es-PE" sz="3200" smtClean="0">
              <a:solidFill>
                <a:srgbClr val="FF9900"/>
              </a:solidFill>
            </a:endParaRPr>
          </a:p>
        </p:txBody>
      </p:sp>
      <p:sp>
        <p:nvSpPr>
          <p:cNvPr id="22531" name="Text Box 14"/>
          <p:cNvSpPr txBox="1">
            <a:spLocks noChangeArrowheads="1"/>
          </p:cNvSpPr>
          <p:nvPr/>
        </p:nvSpPr>
        <p:spPr bwMode="auto">
          <a:xfrm>
            <a:off x="395288" y="2636838"/>
            <a:ext cx="54737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i="1">
                <a:latin typeface="Tahoma" pitchFamily="34" charset="0"/>
              </a:rPr>
              <a:t>Contribuir al esfuerzo de hacer más eficaz la ayuda al desarrollo, fortaleciendo la </a:t>
            </a:r>
            <a:r>
              <a:rPr lang="es-ES" sz="2800" b="1" i="1">
                <a:latin typeface="Tahoma" pitchFamily="34" charset="0"/>
              </a:rPr>
              <a:t>gestión transparente</a:t>
            </a:r>
            <a:r>
              <a:rPr lang="es-ES" sz="2800" i="1">
                <a:latin typeface="Tahoma" pitchFamily="34" charset="0"/>
              </a:rPr>
              <a:t> de la cooperación internacional en el país</a:t>
            </a:r>
            <a:endParaRPr lang="es-E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pie de página"/>
          <p:cNvSpPr txBox="1">
            <a:spLocks noGrp="1"/>
          </p:cNvSpPr>
          <p:nvPr/>
        </p:nvSpPr>
        <p:spPr bwMode="auto">
          <a:xfrm>
            <a:off x="8567738" y="6237288"/>
            <a:ext cx="576262" cy="271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8AF05F29-33AD-4998-A3C7-39B5C221C28C}" type="slidenum">
              <a:rPr lang="es-ES" sz="1400" b="1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cs typeface="+mn-cs"/>
              </a:rPr>
              <a:pPr algn="ctr">
                <a:defRPr/>
              </a:pPr>
              <a:t>6</a:t>
            </a:fld>
            <a:endParaRPr lang="es-ES" sz="1400" b="1">
              <a:solidFill>
                <a:schemeClr val="bg1">
                  <a:lumMod val="75000"/>
                </a:schemeClr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0915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9900" y="368300"/>
            <a:ext cx="8026400" cy="774700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smtClean="0">
                <a:solidFill>
                  <a:srgbClr val="FF9933"/>
                </a:solidFill>
              </a:rPr>
              <a:t>Ciclo de la Cooperación Técnica Internacional en el Perú</a:t>
            </a:r>
          </a:p>
        </p:txBody>
      </p:sp>
      <p:sp>
        <p:nvSpPr>
          <p:cNvPr id="1091624" name="Rectangle 40"/>
          <p:cNvSpPr>
            <a:spLocks noChangeArrowheads="1"/>
          </p:cNvSpPr>
          <p:nvPr/>
        </p:nvSpPr>
        <p:spPr bwMode="auto">
          <a:xfrm>
            <a:off x="68263" y="1674463"/>
            <a:ext cx="2006600" cy="74663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s-ES" sz="1600" b="1" dirty="0">
              <a:solidFill>
                <a:schemeClr val="bg1"/>
              </a:solidFill>
              <a:latin typeface="Times New Roman" pitchFamily="18" charset="0"/>
              <a:ea typeface="MS Mincho" pitchFamily="49" charset="-128"/>
            </a:endParaRPr>
          </a:p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PROGRAMACIÓN</a:t>
            </a:r>
          </a:p>
          <a:p>
            <a:pPr algn="ctr"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91626" name="Rectangle 42"/>
          <p:cNvSpPr>
            <a:spLocks noChangeArrowheads="1"/>
          </p:cNvSpPr>
          <p:nvPr/>
        </p:nvSpPr>
        <p:spPr bwMode="auto">
          <a:xfrm>
            <a:off x="2555875" y="1687149"/>
            <a:ext cx="1484313" cy="77633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 sz="1600" b="1" dirty="0">
              <a:solidFill>
                <a:schemeClr val="bg1"/>
              </a:solidFill>
              <a:latin typeface="Times New Roman" pitchFamily="18" charset="0"/>
              <a:ea typeface="MS Mincho" pitchFamily="49" charset="-128"/>
            </a:endParaRPr>
          </a:p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GESTIÓN</a:t>
            </a:r>
          </a:p>
        </p:txBody>
      </p:sp>
      <p:sp>
        <p:nvSpPr>
          <p:cNvPr id="1091627" name="Rectangle 43"/>
          <p:cNvSpPr>
            <a:spLocks noChangeArrowheads="1"/>
          </p:cNvSpPr>
          <p:nvPr/>
        </p:nvSpPr>
        <p:spPr bwMode="auto">
          <a:xfrm>
            <a:off x="4406900" y="1660742"/>
            <a:ext cx="1560513" cy="82131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 sz="1600" b="1" dirty="0">
              <a:solidFill>
                <a:schemeClr val="bg1"/>
              </a:solidFill>
              <a:latin typeface="Times New Roman" pitchFamily="18" charset="0"/>
              <a:ea typeface="MS Mincho" pitchFamily="49" charset="-128"/>
            </a:endParaRPr>
          </a:p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ADMINIST.</a:t>
            </a:r>
          </a:p>
          <a:p>
            <a:pPr>
              <a:defRPr/>
            </a:pPr>
            <a:endParaRPr lang="es-ES" altLang="ja-JP" sz="800" b="1" dirty="0">
              <a:solidFill>
                <a:schemeClr val="bg1"/>
              </a:solidFill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1091628" name="Rectangle 44"/>
          <p:cNvSpPr>
            <a:spLocks noChangeArrowheads="1"/>
          </p:cNvSpPr>
          <p:nvPr/>
        </p:nvSpPr>
        <p:spPr bwMode="auto">
          <a:xfrm>
            <a:off x="6113151" y="1661891"/>
            <a:ext cx="1691758" cy="79715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 altLang="ja-JP" sz="1600" b="1" dirty="0">
              <a:solidFill>
                <a:schemeClr val="bg1"/>
              </a:solidFill>
              <a:latin typeface="Times New Roman" pitchFamily="18" charset="0"/>
              <a:ea typeface="MS Mincho" pitchFamily="49" charset="-128"/>
            </a:endParaRPr>
          </a:p>
          <a:p>
            <a:pPr>
              <a:defRPr/>
            </a:pPr>
            <a:r>
              <a:rPr lang="es-ES" altLang="ja-JP" sz="1600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SEGUIMIENTO / EVALUACIÓN</a:t>
            </a:r>
          </a:p>
          <a:p>
            <a:pPr>
              <a:defRPr/>
            </a:pPr>
            <a:endParaRPr lang="es-ES" altLang="ja-JP" sz="800" b="1" dirty="0">
              <a:solidFill>
                <a:schemeClr val="bg1"/>
              </a:solidFill>
              <a:latin typeface="Times New Roman" pitchFamily="18" charset="0"/>
              <a:ea typeface="MS Mincho" pitchFamily="49" charset="-128"/>
            </a:endParaRPr>
          </a:p>
          <a:p>
            <a:pPr>
              <a:defRPr/>
            </a:pPr>
            <a:endParaRPr lang="es-ES" b="1" dirty="0">
              <a:solidFill>
                <a:schemeClr val="bg1"/>
              </a:solidFill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1091640" name="Text Box 56"/>
          <p:cNvSpPr txBox="1">
            <a:spLocks noChangeArrowheads="1"/>
          </p:cNvSpPr>
          <p:nvPr/>
        </p:nvSpPr>
        <p:spPr bwMode="auto">
          <a:xfrm>
            <a:off x="8027988" y="1743843"/>
            <a:ext cx="1054099" cy="82148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altLang="ja-JP" sz="1600" b="1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CIERRE Y TRANSF.</a:t>
            </a:r>
          </a:p>
          <a:p>
            <a:pPr>
              <a:defRPr/>
            </a:pPr>
            <a:r>
              <a:rPr lang="es-ES" altLang="ja-JP" sz="800" b="1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 </a:t>
            </a:r>
            <a:endParaRPr lang="es-ES" sz="800" b="1">
              <a:solidFill>
                <a:schemeClr val="bg1"/>
              </a:solidFill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24594" name="Text Box 62"/>
          <p:cNvSpPr txBox="1">
            <a:spLocks noChangeArrowheads="1"/>
          </p:cNvSpPr>
          <p:nvPr/>
        </p:nvSpPr>
        <p:spPr bwMode="auto">
          <a:xfrm>
            <a:off x="1465263" y="1020763"/>
            <a:ext cx="4587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es-ES" sz="1800"/>
          </a:p>
        </p:txBody>
      </p:sp>
      <p:sp>
        <p:nvSpPr>
          <p:cNvPr id="24595" name="Line 67"/>
          <p:cNvSpPr>
            <a:spLocks noChangeShapeType="1"/>
          </p:cNvSpPr>
          <p:nvPr/>
        </p:nvSpPr>
        <p:spPr bwMode="auto">
          <a:xfrm flipH="1">
            <a:off x="4248150" y="2200275"/>
            <a:ext cx="9525" cy="439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4596" name="Line 69"/>
          <p:cNvSpPr>
            <a:spLocks noChangeShapeType="1"/>
          </p:cNvSpPr>
          <p:nvPr/>
        </p:nvSpPr>
        <p:spPr bwMode="auto">
          <a:xfrm flipH="1">
            <a:off x="2327275" y="2235200"/>
            <a:ext cx="46038" cy="441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4597" name="Line 70"/>
          <p:cNvSpPr>
            <a:spLocks noChangeShapeType="1"/>
          </p:cNvSpPr>
          <p:nvPr/>
        </p:nvSpPr>
        <p:spPr bwMode="auto">
          <a:xfrm flipH="1">
            <a:off x="6061075" y="2206625"/>
            <a:ext cx="9525" cy="439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4598" name="Line 71"/>
          <p:cNvSpPr>
            <a:spLocks noChangeShapeType="1"/>
          </p:cNvSpPr>
          <p:nvPr/>
        </p:nvSpPr>
        <p:spPr bwMode="auto">
          <a:xfrm flipH="1">
            <a:off x="7864475" y="2149475"/>
            <a:ext cx="9525" cy="439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" name="32 Documento"/>
          <p:cNvSpPr/>
          <p:nvPr/>
        </p:nvSpPr>
        <p:spPr>
          <a:xfrm>
            <a:off x="312313" y="2888381"/>
            <a:ext cx="1677216" cy="736665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>
                <a:solidFill>
                  <a:srgbClr val="002673"/>
                </a:solidFill>
                <a:cs typeface="Arial" charset="0"/>
              </a:rPr>
              <a:t>Lineamientos</a:t>
            </a:r>
          </a:p>
          <a:p>
            <a:pPr algn="ctr">
              <a:defRPr/>
            </a:pPr>
            <a:r>
              <a:rPr lang="es-PE" sz="1400" b="1">
                <a:solidFill>
                  <a:srgbClr val="002673"/>
                </a:solidFill>
                <a:cs typeface="Arial" charset="0"/>
              </a:rPr>
              <a:t>(Política Nacional de CTI)</a:t>
            </a:r>
          </a:p>
        </p:txBody>
      </p:sp>
      <p:sp>
        <p:nvSpPr>
          <p:cNvPr id="34" name="33 Documento"/>
          <p:cNvSpPr/>
          <p:nvPr/>
        </p:nvSpPr>
        <p:spPr>
          <a:xfrm>
            <a:off x="338471" y="4500605"/>
            <a:ext cx="1659901" cy="1034539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>
                <a:solidFill>
                  <a:srgbClr val="002673"/>
                </a:solidFill>
                <a:cs typeface="Arial" charset="0"/>
              </a:rPr>
              <a:t>Programa Nacional de CINR</a:t>
            </a:r>
          </a:p>
        </p:txBody>
      </p:sp>
      <p:sp>
        <p:nvSpPr>
          <p:cNvPr id="35" name="34 Documento"/>
          <p:cNvSpPr/>
          <p:nvPr/>
        </p:nvSpPr>
        <p:spPr>
          <a:xfrm>
            <a:off x="325437" y="3780687"/>
            <a:ext cx="1638300" cy="565888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bg1">
                    <a:lumMod val="75000"/>
                  </a:schemeClr>
                </a:solidFill>
              </a:rPr>
              <a:t>Planes</a:t>
            </a:r>
          </a:p>
        </p:txBody>
      </p:sp>
      <p:sp>
        <p:nvSpPr>
          <p:cNvPr id="50" name="49 Documento"/>
          <p:cNvSpPr/>
          <p:nvPr/>
        </p:nvSpPr>
        <p:spPr>
          <a:xfrm>
            <a:off x="2546350" y="2817812"/>
            <a:ext cx="1600200" cy="647700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bg1">
                    <a:lumMod val="75000"/>
                  </a:schemeClr>
                </a:solidFill>
              </a:rPr>
              <a:t>Negociación</a:t>
            </a:r>
          </a:p>
        </p:txBody>
      </p:sp>
      <p:sp>
        <p:nvSpPr>
          <p:cNvPr id="51" name="50 Documento"/>
          <p:cNvSpPr/>
          <p:nvPr/>
        </p:nvSpPr>
        <p:spPr>
          <a:xfrm>
            <a:off x="2520120" y="3694113"/>
            <a:ext cx="1677230" cy="736599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bg1">
                    <a:lumMod val="75000"/>
                  </a:schemeClr>
                </a:solidFill>
              </a:rPr>
              <a:t>Presentación de la Demanda </a:t>
            </a:r>
          </a:p>
        </p:txBody>
      </p:sp>
      <p:sp>
        <p:nvSpPr>
          <p:cNvPr id="54" name="53 Documento"/>
          <p:cNvSpPr/>
          <p:nvPr/>
        </p:nvSpPr>
        <p:spPr>
          <a:xfrm>
            <a:off x="2508250" y="4570412"/>
            <a:ext cx="1651000" cy="901701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bg1">
                    <a:lumMod val="75000"/>
                  </a:schemeClr>
                </a:solidFill>
              </a:rPr>
              <a:t>Suscripción de Convenio/ Programa</a:t>
            </a:r>
          </a:p>
        </p:txBody>
      </p:sp>
      <p:sp>
        <p:nvSpPr>
          <p:cNvPr id="55" name="54 Documento"/>
          <p:cNvSpPr/>
          <p:nvPr/>
        </p:nvSpPr>
        <p:spPr>
          <a:xfrm>
            <a:off x="6217242" y="2947573"/>
            <a:ext cx="1480403" cy="1042611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bg1">
                    <a:lumMod val="75000"/>
                  </a:schemeClr>
                </a:solidFill>
              </a:rPr>
              <a:t>Seguimiento del Programa de Cooperación</a:t>
            </a:r>
          </a:p>
        </p:txBody>
      </p:sp>
      <p:sp>
        <p:nvSpPr>
          <p:cNvPr id="56" name="55 Documento"/>
          <p:cNvSpPr/>
          <p:nvPr/>
        </p:nvSpPr>
        <p:spPr>
          <a:xfrm>
            <a:off x="8020084" y="3927122"/>
            <a:ext cx="928744" cy="804334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>
                <a:solidFill>
                  <a:srgbClr val="002673"/>
                </a:solidFill>
                <a:cs typeface="Arial" charset="0"/>
              </a:rPr>
              <a:t>Informe </a:t>
            </a:r>
          </a:p>
        </p:txBody>
      </p:sp>
      <p:sp>
        <p:nvSpPr>
          <p:cNvPr id="57" name="56 Documento"/>
          <p:cNvSpPr/>
          <p:nvPr/>
        </p:nvSpPr>
        <p:spPr>
          <a:xfrm>
            <a:off x="6143840" y="5130521"/>
            <a:ext cx="1573373" cy="1069477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>
                <a:solidFill>
                  <a:srgbClr val="002673"/>
                </a:solidFill>
                <a:cs typeface="Arial" charset="0"/>
              </a:rPr>
              <a:t>Fiscalización de </a:t>
            </a:r>
          </a:p>
        </p:txBody>
      </p:sp>
      <p:sp>
        <p:nvSpPr>
          <p:cNvPr id="58" name="57 Documento"/>
          <p:cNvSpPr/>
          <p:nvPr/>
        </p:nvSpPr>
        <p:spPr>
          <a:xfrm>
            <a:off x="6287773" y="4201335"/>
            <a:ext cx="1339184" cy="689479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>
                <a:solidFill>
                  <a:srgbClr val="002673"/>
                </a:solidFill>
                <a:cs typeface="Arial" charset="0"/>
              </a:rPr>
              <a:t>Declaración Anual de la CINR</a:t>
            </a:r>
          </a:p>
        </p:txBody>
      </p:sp>
      <p:sp>
        <p:nvSpPr>
          <p:cNvPr id="59" name="58 Documento"/>
          <p:cNvSpPr/>
          <p:nvPr/>
        </p:nvSpPr>
        <p:spPr>
          <a:xfrm>
            <a:off x="4430704" y="2881152"/>
            <a:ext cx="1539993" cy="762217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>
                <a:solidFill>
                  <a:srgbClr val="002673"/>
                </a:solidFill>
                <a:cs typeface="Arial" charset="0"/>
              </a:rPr>
              <a:t>Registro de Programas/Proyectos/Actividades</a:t>
            </a:r>
          </a:p>
        </p:txBody>
      </p:sp>
      <p:sp>
        <p:nvSpPr>
          <p:cNvPr id="60" name="59 Documento"/>
          <p:cNvSpPr/>
          <p:nvPr/>
        </p:nvSpPr>
        <p:spPr>
          <a:xfrm>
            <a:off x="312737" y="5626100"/>
            <a:ext cx="1638300" cy="647700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bg1">
                    <a:lumMod val="75000"/>
                  </a:schemeClr>
                </a:solidFill>
              </a:rPr>
              <a:t>Diagnóstico</a:t>
            </a:r>
          </a:p>
        </p:txBody>
      </p:sp>
      <p:sp>
        <p:nvSpPr>
          <p:cNvPr id="2" name="58 Documento"/>
          <p:cNvSpPr/>
          <p:nvPr/>
        </p:nvSpPr>
        <p:spPr>
          <a:xfrm>
            <a:off x="4455733" y="3687787"/>
            <a:ext cx="1491268" cy="465103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>
                <a:solidFill>
                  <a:srgbClr val="002673"/>
                </a:solidFill>
                <a:cs typeface="Arial" charset="0"/>
              </a:rPr>
              <a:t>Registro Planes Operativos</a:t>
            </a:r>
          </a:p>
        </p:txBody>
      </p:sp>
      <p:sp>
        <p:nvSpPr>
          <p:cNvPr id="3" name="58 Documento"/>
          <p:cNvSpPr/>
          <p:nvPr/>
        </p:nvSpPr>
        <p:spPr>
          <a:xfrm>
            <a:off x="4430333" y="4250775"/>
            <a:ext cx="1491268" cy="618174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>
                <a:solidFill>
                  <a:srgbClr val="002673"/>
                </a:solidFill>
                <a:cs typeface="Arial" charset="0"/>
              </a:rPr>
              <a:t>Constancia Acogimiento Devol. IGV</a:t>
            </a:r>
          </a:p>
        </p:txBody>
      </p:sp>
      <p:sp>
        <p:nvSpPr>
          <p:cNvPr id="4" name="58 Documento"/>
          <p:cNvSpPr/>
          <p:nvPr/>
        </p:nvSpPr>
        <p:spPr>
          <a:xfrm>
            <a:off x="4468433" y="4942925"/>
            <a:ext cx="1491268" cy="618174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>
                <a:solidFill>
                  <a:srgbClr val="002673"/>
                </a:solidFill>
                <a:cs typeface="Arial" charset="0"/>
              </a:rPr>
              <a:t>Aceptación de Donaciones</a:t>
            </a:r>
          </a:p>
        </p:txBody>
      </p:sp>
      <p:sp>
        <p:nvSpPr>
          <p:cNvPr id="5" name="58 Documento"/>
          <p:cNvSpPr/>
          <p:nvPr/>
        </p:nvSpPr>
        <p:spPr>
          <a:xfrm>
            <a:off x="4493833" y="5612482"/>
            <a:ext cx="1491268" cy="488651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>
                <a:solidFill>
                  <a:srgbClr val="002673"/>
                </a:solidFill>
                <a:cs typeface="Arial" charset="0"/>
              </a:rPr>
              <a:t>Opinión sobre Vol/ Expertos</a:t>
            </a:r>
            <a:endParaRPr lang="es-E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4647" name="Oval 96"/>
          <p:cNvSpPr>
            <a:spLocks noChangeArrowheads="1"/>
          </p:cNvSpPr>
          <p:nvPr/>
        </p:nvSpPr>
        <p:spPr bwMode="auto">
          <a:xfrm>
            <a:off x="5795963" y="2852738"/>
            <a:ext cx="2268537" cy="3529012"/>
          </a:xfrm>
          <a:prstGeom prst="ellipse">
            <a:avLst/>
          </a:prstGeom>
          <a:noFill/>
          <a:ln w="28575">
            <a:solidFill>
              <a:srgbClr val="FF11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48" name="Oval 97"/>
          <p:cNvSpPr>
            <a:spLocks noChangeArrowheads="1"/>
          </p:cNvSpPr>
          <p:nvPr/>
        </p:nvSpPr>
        <p:spPr bwMode="auto">
          <a:xfrm>
            <a:off x="179388" y="5373688"/>
            <a:ext cx="1908175" cy="1008062"/>
          </a:xfrm>
          <a:prstGeom prst="ellipse">
            <a:avLst/>
          </a:prstGeom>
          <a:noFill/>
          <a:ln w="28575">
            <a:solidFill>
              <a:srgbClr val="FF11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49" name="Oval 98"/>
          <p:cNvSpPr>
            <a:spLocks noChangeArrowheads="1"/>
          </p:cNvSpPr>
          <p:nvPr/>
        </p:nvSpPr>
        <p:spPr bwMode="auto">
          <a:xfrm>
            <a:off x="4284663" y="2636838"/>
            <a:ext cx="1908175" cy="1655762"/>
          </a:xfrm>
          <a:prstGeom prst="ellipse">
            <a:avLst/>
          </a:prstGeom>
          <a:noFill/>
          <a:ln w="28575">
            <a:solidFill>
              <a:srgbClr val="FF11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9"/>
          <p:cNvSpPr txBox="1">
            <a:spLocks noChangeArrowheads="1"/>
          </p:cNvSpPr>
          <p:nvPr/>
        </p:nvSpPr>
        <p:spPr bwMode="auto">
          <a:xfrm>
            <a:off x="1908175" y="2997200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chemeClr val="tx2"/>
                </a:solidFill>
              </a:rPr>
              <a:t>Transparencia de la Información</a:t>
            </a:r>
          </a:p>
        </p:txBody>
      </p:sp>
      <p:sp>
        <p:nvSpPr>
          <p:cNvPr id="25602" name="Line 6"/>
          <p:cNvSpPr>
            <a:spLocks noChangeShapeType="1"/>
          </p:cNvSpPr>
          <p:nvPr/>
        </p:nvSpPr>
        <p:spPr bwMode="auto">
          <a:xfrm flipV="1">
            <a:off x="1403350" y="3933825"/>
            <a:ext cx="6551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179388" y="1628775"/>
            <a:ext cx="8713787" cy="5040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800"/>
          </a:p>
        </p:txBody>
      </p:sp>
      <p:sp>
        <p:nvSpPr>
          <p:cNvPr id="26626" name="AutoShape 6"/>
          <p:cNvSpPr>
            <a:spLocks noChangeArrowheads="1"/>
          </p:cNvSpPr>
          <p:nvPr/>
        </p:nvSpPr>
        <p:spPr bwMode="auto">
          <a:xfrm>
            <a:off x="3348038" y="2781300"/>
            <a:ext cx="1223962" cy="3024188"/>
          </a:xfrm>
          <a:prstGeom prst="parallelogram">
            <a:avLst>
              <a:gd name="adj" fmla="val 25000"/>
            </a:avLst>
          </a:prstGeom>
          <a:solidFill>
            <a:srgbClr val="616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/>
              <a:t>APCI</a:t>
            </a:r>
          </a:p>
        </p:txBody>
      </p:sp>
      <p:sp>
        <p:nvSpPr>
          <p:cNvPr id="26627" name="AutoShape 8"/>
          <p:cNvSpPr>
            <a:spLocks noChangeArrowheads="1"/>
          </p:cNvSpPr>
          <p:nvPr/>
        </p:nvSpPr>
        <p:spPr bwMode="auto">
          <a:xfrm rot="-5400000">
            <a:off x="6660357" y="1124743"/>
            <a:ext cx="431800" cy="3744913"/>
          </a:xfrm>
          <a:prstGeom prst="can">
            <a:avLst>
              <a:gd name="adj" fmla="val 216820"/>
            </a:avLst>
          </a:prstGeom>
          <a:solidFill>
            <a:srgbClr val="FF99FF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ES" sz="1800" b="1">
                <a:solidFill>
                  <a:schemeClr val="bg1"/>
                </a:solidFill>
              </a:rPr>
              <a:t>    Declaración Anual</a:t>
            </a: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 rot="-5400000">
            <a:off x="6803232" y="3069431"/>
            <a:ext cx="431800" cy="3741737"/>
          </a:xfrm>
          <a:prstGeom prst="can">
            <a:avLst>
              <a:gd name="adj" fmla="val 2166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ES" sz="1800"/>
              <a:t>MIPCI *</a:t>
            </a:r>
          </a:p>
        </p:txBody>
      </p:sp>
      <p:grpSp>
        <p:nvGrpSpPr>
          <p:cNvPr id="26629" name="Rectangle 40"/>
          <p:cNvGrpSpPr>
            <a:grpSpLocks/>
          </p:cNvGrpSpPr>
          <p:nvPr/>
        </p:nvGrpSpPr>
        <p:grpSpPr bwMode="auto">
          <a:xfrm>
            <a:off x="1619250" y="1844675"/>
            <a:ext cx="2133600" cy="835025"/>
            <a:chOff x="77" y="899"/>
            <a:chExt cx="1344" cy="718"/>
          </a:xfrm>
        </p:grpSpPr>
        <p:pic>
          <p:nvPicPr>
            <p:cNvPr id="26658" name="Rectangle 4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" y="899"/>
              <a:ext cx="1344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9" name="Text Box 14"/>
            <p:cNvSpPr txBox="1">
              <a:spLocks noChangeArrowheads="1"/>
            </p:cNvSpPr>
            <p:nvPr/>
          </p:nvSpPr>
          <p:spPr bwMode="auto">
            <a:xfrm>
              <a:off x="120" y="926"/>
              <a:ext cx="1264" cy="642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 b="1">
                  <a:solidFill>
                    <a:schemeClr val="bg1"/>
                  </a:solidFill>
                  <a:latin typeface="Times New Roman" pitchFamily="18" charset="0"/>
                  <a:ea typeface="MS Mincho" charset="-128"/>
                </a:rPr>
                <a:t>Sistema Nacional de </a:t>
              </a:r>
            </a:p>
            <a:p>
              <a:pPr algn="ctr"/>
              <a:r>
                <a:rPr lang="es-ES" sz="1600" b="1">
                  <a:solidFill>
                    <a:schemeClr val="bg1"/>
                  </a:solidFill>
                  <a:latin typeface="Times New Roman" pitchFamily="18" charset="0"/>
                  <a:ea typeface="MS Mincho" charset="-128"/>
                </a:rPr>
                <a:t>Control del Perú</a:t>
              </a:r>
            </a:p>
            <a:p>
              <a:pPr algn="ctr"/>
              <a:endParaRPr lang="es-ES" sz="1600" b="1">
                <a:solidFill>
                  <a:schemeClr val="bg1"/>
                </a:solidFill>
                <a:latin typeface="Times New Roman" pitchFamily="18" charset="0"/>
                <a:ea typeface="MS Mincho" charset="-128"/>
              </a:endParaRPr>
            </a:p>
            <a:p>
              <a:pPr algn="ctr"/>
              <a:endParaRPr lang="es-ES">
                <a:solidFill>
                  <a:schemeClr val="bg1"/>
                </a:solidFill>
                <a:latin typeface="Century Gothic" pitchFamily="34" charset="0"/>
                <a:ea typeface="MS Mincho" charset="-128"/>
              </a:endParaRPr>
            </a:p>
          </p:txBody>
        </p:sp>
      </p:grpSp>
      <p:sp>
        <p:nvSpPr>
          <p:cNvPr id="26630" name="AutoShape 18"/>
          <p:cNvSpPr>
            <a:spLocks noChangeArrowheads="1"/>
          </p:cNvSpPr>
          <p:nvPr/>
        </p:nvSpPr>
        <p:spPr bwMode="auto">
          <a:xfrm>
            <a:off x="250825" y="2636838"/>
            <a:ext cx="2376488" cy="647700"/>
          </a:xfrm>
          <a:prstGeom prst="flowChartDecision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Ley de </a:t>
            </a:r>
          </a:p>
          <a:p>
            <a:pPr algn="ctr"/>
            <a:r>
              <a:rPr lang="es-ES" sz="1200" b="1">
                <a:solidFill>
                  <a:schemeClr val="bg1"/>
                </a:solidFill>
              </a:rPr>
              <a:t>Transparencia</a:t>
            </a:r>
          </a:p>
        </p:txBody>
      </p:sp>
      <p:sp>
        <p:nvSpPr>
          <p:cNvPr id="26631" name="AutoShape 19"/>
          <p:cNvSpPr>
            <a:spLocks noChangeArrowheads="1"/>
          </p:cNvSpPr>
          <p:nvPr/>
        </p:nvSpPr>
        <p:spPr bwMode="auto">
          <a:xfrm>
            <a:off x="5003800" y="3429000"/>
            <a:ext cx="1223963" cy="360363"/>
          </a:xfrm>
          <a:prstGeom prst="flowChartDecision">
            <a:avLst/>
          </a:prstGeom>
          <a:gradFill rotWithShape="1">
            <a:gsLst>
              <a:gs pos="0">
                <a:srgbClr val="99CCFF"/>
              </a:gs>
              <a:gs pos="50000">
                <a:srgbClr val="475E76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Normas</a:t>
            </a:r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>
            <a:off x="6083300" y="3644900"/>
            <a:ext cx="1008063" cy="576263"/>
          </a:xfrm>
          <a:prstGeom prst="ellipse">
            <a:avLst/>
          </a:prstGeom>
          <a:solidFill>
            <a:srgbClr val="FF99FF"/>
          </a:solidFill>
          <a:ln w="9525">
            <a:solidFill>
              <a:srgbClr val="FF99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200" b="1">
                <a:solidFill>
                  <a:schemeClr val="bg1"/>
                </a:solidFill>
              </a:rPr>
              <a:t>Públicas</a:t>
            </a:r>
          </a:p>
        </p:txBody>
      </p:sp>
      <p:sp>
        <p:nvSpPr>
          <p:cNvPr id="51223" name="Oval 23"/>
          <p:cNvSpPr>
            <a:spLocks noChangeArrowheads="1"/>
          </p:cNvSpPr>
          <p:nvPr/>
        </p:nvSpPr>
        <p:spPr bwMode="auto">
          <a:xfrm>
            <a:off x="7164388" y="3644900"/>
            <a:ext cx="1150937" cy="57626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sz="12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1200" b="1">
                <a:solidFill>
                  <a:schemeClr val="bg1"/>
                </a:solidFill>
              </a:rPr>
              <a:t>Privadas </a:t>
            </a:r>
          </a:p>
          <a:p>
            <a:pPr algn="ctr">
              <a:defRPr/>
            </a:pPr>
            <a:r>
              <a:rPr lang="es-ES" sz="1200" b="1">
                <a:solidFill>
                  <a:schemeClr val="bg1"/>
                </a:solidFill>
              </a:rPr>
              <a:t>Nacionales</a:t>
            </a:r>
          </a:p>
          <a:p>
            <a:pPr algn="ctr">
              <a:defRPr/>
            </a:pPr>
            <a:endParaRPr lang="es-ES" sz="1200" b="1">
              <a:solidFill>
                <a:schemeClr val="bg1"/>
              </a:solidFill>
            </a:endParaRPr>
          </a:p>
        </p:txBody>
      </p:sp>
      <p:sp>
        <p:nvSpPr>
          <p:cNvPr id="51224" name="Oval 24"/>
          <p:cNvSpPr>
            <a:spLocks noChangeArrowheads="1"/>
          </p:cNvSpPr>
          <p:nvPr/>
        </p:nvSpPr>
        <p:spPr bwMode="auto">
          <a:xfrm>
            <a:off x="6156325" y="5516563"/>
            <a:ext cx="2087563" cy="788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200" b="1"/>
              <a:t>Fuentes Oficiales /</a:t>
            </a:r>
          </a:p>
          <a:p>
            <a:pPr algn="ctr">
              <a:defRPr/>
            </a:pPr>
            <a:r>
              <a:rPr lang="es-ES" sz="1200" b="1"/>
              <a:t> ENIEX</a:t>
            </a:r>
          </a:p>
        </p:txBody>
      </p:sp>
      <p:sp>
        <p:nvSpPr>
          <p:cNvPr id="26635" name="AutoShape 25"/>
          <p:cNvSpPr>
            <a:spLocks noChangeArrowheads="1"/>
          </p:cNvSpPr>
          <p:nvPr/>
        </p:nvSpPr>
        <p:spPr bwMode="auto">
          <a:xfrm>
            <a:off x="6588125" y="3284538"/>
            <a:ext cx="215900" cy="288925"/>
          </a:xfrm>
          <a:prstGeom prst="upArrow">
            <a:avLst>
              <a:gd name="adj1" fmla="val 50000"/>
              <a:gd name="adj2" fmla="val 33456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6" name="AutoShape 26"/>
          <p:cNvSpPr>
            <a:spLocks noChangeArrowheads="1"/>
          </p:cNvSpPr>
          <p:nvPr/>
        </p:nvSpPr>
        <p:spPr bwMode="auto">
          <a:xfrm>
            <a:off x="7524750" y="3284538"/>
            <a:ext cx="215900" cy="288925"/>
          </a:xfrm>
          <a:prstGeom prst="upArrow">
            <a:avLst>
              <a:gd name="adj1" fmla="val 50000"/>
              <a:gd name="adj2" fmla="val 33456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7" name="AutoShape 27"/>
          <p:cNvSpPr>
            <a:spLocks noChangeArrowheads="1"/>
          </p:cNvSpPr>
          <p:nvPr/>
        </p:nvSpPr>
        <p:spPr bwMode="auto">
          <a:xfrm>
            <a:off x="7092950" y="5229225"/>
            <a:ext cx="215900" cy="288925"/>
          </a:xfrm>
          <a:prstGeom prst="upArrow">
            <a:avLst>
              <a:gd name="adj1" fmla="val 50000"/>
              <a:gd name="adj2" fmla="val 334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8" name="AutoShape 29"/>
          <p:cNvSpPr>
            <a:spLocks noChangeArrowheads="1"/>
          </p:cNvSpPr>
          <p:nvPr/>
        </p:nvSpPr>
        <p:spPr bwMode="auto">
          <a:xfrm>
            <a:off x="2700338" y="3429000"/>
            <a:ext cx="792162" cy="288925"/>
          </a:xfrm>
          <a:prstGeom prst="leftArrow">
            <a:avLst>
              <a:gd name="adj1" fmla="val 50000"/>
              <a:gd name="adj2" fmla="val 68544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9" name="AutoShape 31"/>
          <p:cNvSpPr>
            <a:spLocks noChangeArrowheads="1"/>
          </p:cNvSpPr>
          <p:nvPr/>
        </p:nvSpPr>
        <p:spPr bwMode="auto">
          <a:xfrm>
            <a:off x="2700338" y="5157788"/>
            <a:ext cx="574675" cy="288925"/>
          </a:xfrm>
          <a:prstGeom prst="leftArrow">
            <a:avLst>
              <a:gd name="adj1" fmla="val 50000"/>
              <a:gd name="adj2" fmla="val 49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0" name="AutoShape 32"/>
          <p:cNvSpPr>
            <a:spLocks noChangeArrowheads="1"/>
          </p:cNvSpPr>
          <p:nvPr/>
        </p:nvSpPr>
        <p:spPr bwMode="auto">
          <a:xfrm>
            <a:off x="2916238" y="2781300"/>
            <a:ext cx="287337" cy="720725"/>
          </a:xfrm>
          <a:prstGeom prst="upArrow">
            <a:avLst>
              <a:gd name="adj1" fmla="val 50000"/>
              <a:gd name="adj2" fmla="val 6270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1" name="AutoShape 33"/>
          <p:cNvSpPr>
            <a:spLocks noChangeArrowheads="1"/>
          </p:cNvSpPr>
          <p:nvPr/>
        </p:nvSpPr>
        <p:spPr bwMode="auto">
          <a:xfrm rot="10800000">
            <a:off x="4500563" y="3140075"/>
            <a:ext cx="217487" cy="504825"/>
          </a:xfrm>
          <a:prstGeom prst="chevro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AutoShape 34"/>
          <p:cNvSpPr>
            <a:spLocks noChangeArrowheads="1"/>
          </p:cNvSpPr>
          <p:nvPr/>
        </p:nvSpPr>
        <p:spPr bwMode="auto">
          <a:xfrm rot="10800000">
            <a:off x="4500563" y="5013325"/>
            <a:ext cx="215900" cy="504825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AutoShape 35"/>
          <p:cNvSpPr>
            <a:spLocks noChangeArrowheads="1"/>
          </p:cNvSpPr>
          <p:nvPr/>
        </p:nvSpPr>
        <p:spPr bwMode="auto">
          <a:xfrm rot="10800000">
            <a:off x="4718050" y="3140075"/>
            <a:ext cx="217488" cy="504825"/>
          </a:xfrm>
          <a:prstGeom prst="chevro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4" name="AutoShape 36"/>
          <p:cNvSpPr>
            <a:spLocks noChangeArrowheads="1"/>
          </p:cNvSpPr>
          <p:nvPr/>
        </p:nvSpPr>
        <p:spPr bwMode="auto">
          <a:xfrm rot="10800000">
            <a:off x="4787900" y="5013325"/>
            <a:ext cx="215900" cy="504825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5" name="AutoShape 46"/>
          <p:cNvSpPr>
            <a:spLocks noChangeArrowheads="1"/>
          </p:cNvSpPr>
          <p:nvPr/>
        </p:nvSpPr>
        <p:spPr bwMode="auto">
          <a:xfrm rot="-5400000">
            <a:off x="1728788" y="4113213"/>
            <a:ext cx="165576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" name="59 Documento"/>
          <p:cNvSpPr/>
          <p:nvPr/>
        </p:nvSpPr>
        <p:spPr>
          <a:xfrm>
            <a:off x="384175" y="3968750"/>
            <a:ext cx="1638300" cy="647700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>
                <a:solidFill>
                  <a:srgbClr val="002673"/>
                </a:solidFill>
                <a:cs typeface="Arial" charset="0"/>
              </a:rPr>
              <a:t>Web APCI</a:t>
            </a:r>
          </a:p>
        </p:txBody>
      </p:sp>
      <p:sp>
        <p:nvSpPr>
          <p:cNvPr id="2" name="59 Documento"/>
          <p:cNvSpPr/>
          <p:nvPr/>
        </p:nvSpPr>
        <p:spPr>
          <a:xfrm>
            <a:off x="671513" y="4759325"/>
            <a:ext cx="1638300" cy="647700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schemeClr val="bg1">
                    <a:lumMod val="75000"/>
                  </a:schemeClr>
                </a:solidFill>
              </a:rPr>
              <a:t>Diagnóstico</a:t>
            </a:r>
          </a:p>
        </p:txBody>
      </p:sp>
      <p:sp>
        <p:nvSpPr>
          <p:cNvPr id="26652" name="Text Box 50"/>
          <p:cNvSpPr txBox="1">
            <a:spLocks noChangeArrowheads="1"/>
          </p:cNvSpPr>
          <p:nvPr/>
        </p:nvSpPr>
        <p:spPr bwMode="auto">
          <a:xfrm>
            <a:off x="1187450" y="4365625"/>
            <a:ext cx="1020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 u="sng">
                <a:solidFill>
                  <a:schemeClr val="bg1"/>
                </a:solidFill>
              </a:rPr>
              <a:t>(Proyectos)</a:t>
            </a:r>
          </a:p>
        </p:txBody>
      </p:sp>
      <p:sp>
        <p:nvSpPr>
          <p:cNvPr id="26653" name="Text Box 49"/>
          <p:cNvSpPr txBox="1">
            <a:spLocks noChangeArrowheads="1"/>
          </p:cNvSpPr>
          <p:nvPr/>
        </p:nvSpPr>
        <p:spPr bwMode="auto">
          <a:xfrm>
            <a:off x="1258888" y="5229225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chemeClr val="bg1"/>
                </a:solidFill>
              </a:rPr>
              <a:t>(</a:t>
            </a:r>
            <a:r>
              <a:rPr lang="es-ES" sz="1200" b="1" u="sng">
                <a:solidFill>
                  <a:schemeClr val="bg1"/>
                </a:solidFill>
              </a:rPr>
              <a:t>Estadísticas</a:t>
            </a:r>
            <a:r>
              <a:rPr lang="es-ES" sz="1200" b="1">
                <a:solidFill>
                  <a:schemeClr val="bg1"/>
                </a:solidFill>
              </a:rPr>
              <a:t>/</a:t>
            </a:r>
          </a:p>
          <a:p>
            <a:r>
              <a:rPr lang="es-ES" sz="1200" b="1" u="sng">
                <a:solidFill>
                  <a:schemeClr val="bg1"/>
                </a:solidFill>
              </a:rPr>
              <a:t>Tendencias</a:t>
            </a:r>
            <a:r>
              <a:rPr lang="es-ES" sz="12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654" name="Oval 58"/>
          <p:cNvSpPr>
            <a:spLocks noChangeArrowheads="1"/>
          </p:cNvSpPr>
          <p:nvPr/>
        </p:nvSpPr>
        <p:spPr bwMode="auto">
          <a:xfrm>
            <a:off x="3095625" y="1557338"/>
            <a:ext cx="6048375" cy="53006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5" name="Text Box 59"/>
          <p:cNvSpPr txBox="1">
            <a:spLocks noChangeArrowheads="1"/>
          </p:cNvSpPr>
          <p:nvPr/>
        </p:nvSpPr>
        <p:spPr bwMode="auto">
          <a:xfrm>
            <a:off x="376238" y="6138863"/>
            <a:ext cx="2611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(*) MIPCI: Matriz  Integrada de</a:t>
            </a:r>
          </a:p>
          <a:p>
            <a:r>
              <a:rPr lang="es-ES">
                <a:solidFill>
                  <a:schemeClr val="bg1"/>
                </a:solidFill>
              </a:rPr>
              <a:t>                Cooperación Internacional</a:t>
            </a:r>
          </a:p>
        </p:txBody>
      </p:sp>
      <p:sp>
        <p:nvSpPr>
          <p:cNvPr id="26656" name="Oval 58"/>
          <p:cNvSpPr>
            <a:spLocks noChangeArrowheads="1"/>
          </p:cNvSpPr>
          <p:nvPr/>
        </p:nvSpPr>
        <p:spPr bwMode="auto">
          <a:xfrm rot="5400000">
            <a:off x="-288131" y="3437732"/>
            <a:ext cx="3887787" cy="2952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s-ES"/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341438"/>
            <a:ext cx="8820150" cy="1143000"/>
          </a:xfrm>
        </p:spPr>
        <p:txBody>
          <a:bodyPr/>
          <a:lstStyle/>
          <a:p>
            <a:pPr algn="l"/>
            <a:r>
              <a:rPr lang="es-ES" sz="2400" smtClean="0">
                <a:solidFill>
                  <a:srgbClr val="7DA8FF"/>
                </a:solidFill>
                <a:effectLst/>
              </a:rPr>
              <a:t>Sistema Nacional de Control  en el Perú</a:t>
            </a:r>
            <a:br>
              <a:rPr lang="es-ES" sz="2400" smtClean="0">
                <a:solidFill>
                  <a:srgbClr val="7DA8FF"/>
                </a:solidFill>
                <a:effectLst/>
              </a:rPr>
            </a:br>
            <a:endParaRPr lang="es-ES" sz="2400" smtClean="0">
              <a:solidFill>
                <a:srgbClr val="7DA8FF"/>
              </a:solidFill>
              <a:effectLst/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755650" y="2524125"/>
            <a:ext cx="820896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u="sng">
                <a:solidFill>
                  <a:srgbClr val="7DA8FF"/>
                </a:solidFill>
              </a:rPr>
              <a:t>El Sistema Nacional de Control</a:t>
            </a:r>
            <a:r>
              <a:rPr lang="es-ES" sz="1800"/>
              <a:t>: </a:t>
            </a:r>
          </a:p>
          <a:p>
            <a:endParaRPr lang="es-ES" sz="800"/>
          </a:p>
          <a:p>
            <a:r>
              <a:rPr lang="es-ES" sz="1800"/>
              <a:t>Es:</a:t>
            </a:r>
          </a:p>
          <a:p>
            <a:pPr lvl="1"/>
            <a:r>
              <a:rPr lang="es-ES" sz="1800"/>
              <a:t>Conjunto de órganos de control, normas, métodos y procedimientos estructurados e integrados funcionalmente.</a:t>
            </a:r>
          </a:p>
          <a:p>
            <a:pPr lvl="1"/>
            <a:endParaRPr lang="es-ES" sz="1800"/>
          </a:p>
          <a:p>
            <a:r>
              <a:rPr lang="es-ES" sz="1800"/>
              <a:t>Objetivo:</a:t>
            </a:r>
          </a:p>
          <a:p>
            <a:pPr lvl="1"/>
            <a:r>
              <a:rPr lang="es-ES" sz="1800"/>
              <a:t>Conducir y desarrollar el ejercicio del control gubernamental en forma descentralizada.</a:t>
            </a:r>
          </a:p>
          <a:p>
            <a:endParaRPr lang="es-ES" sz="1800"/>
          </a:p>
          <a:p>
            <a:r>
              <a:rPr lang="es-ES" sz="1800"/>
              <a:t>Comprende:</a:t>
            </a:r>
          </a:p>
          <a:p>
            <a:pPr lvl="1"/>
            <a:r>
              <a:rPr lang="es-ES" sz="1800"/>
              <a:t>Actividades y acciones en los campos administrativo, presupuestal, operativo y financiero de las entidades y alcanza al personal que presta servicios en ellas, independientemente del régimen que las regule (Artículo 12 Ley Nº 27785).</a:t>
            </a:r>
            <a:br>
              <a:rPr lang="es-ES" sz="1800"/>
            </a:br>
            <a:endParaRPr lang="es-ES" sz="180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11188" y="1989138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>
                <a:solidFill>
                  <a:srgbClr val="7DA8FF"/>
                </a:solidFill>
              </a:rPr>
              <a:t>(Contraloría General de la República del Perú)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427538" y="2565400"/>
            <a:ext cx="114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/>
              <a:t>(Ley 27927</a:t>
            </a:r>
            <a:r>
              <a:rPr lang="es-ES"/>
              <a:t> )</a:t>
            </a:r>
          </a:p>
        </p:txBody>
      </p:sp>
      <p:sp>
        <p:nvSpPr>
          <p:cNvPr id="1091586" name="Rectangle 2"/>
          <p:cNvSpPr>
            <a:spLocks noRot="1" noChangeArrowheads="1"/>
          </p:cNvSpPr>
          <p:nvPr/>
        </p:nvSpPr>
        <p:spPr bwMode="auto">
          <a:xfrm>
            <a:off x="469900" y="368300"/>
            <a:ext cx="8026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400">
                <a:solidFill>
                  <a:srgbClr val="FFFF99"/>
                </a:solidFill>
              </a:rPr>
              <a:t>“Accountability”</a:t>
            </a:r>
            <a:r>
              <a:rPr lang="es-PE"/>
              <a:t> </a:t>
            </a: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 el Perú:</a:t>
            </a:r>
          </a:p>
          <a:p>
            <a:pPr algn="ctr">
              <a:defRPr/>
            </a:pPr>
            <a:r>
              <a:rPr lang="es-ES" sz="2400">
                <a:solidFill>
                  <a:srgbClr val="FFC2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Transparencia de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9817</TotalTime>
  <Words>1833</Words>
  <Application>Microsoft Office PowerPoint</Application>
  <PresentationFormat>Presentación en pantalla (4:3)</PresentationFormat>
  <Paragraphs>369</Paragraphs>
  <Slides>31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Century Gothic</vt:lpstr>
      <vt:lpstr>Wingdings</vt:lpstr>
      <vt:lpstr>Trebuchet MS</vt:lpstr>
      <vt:lpstr>Calibri</vt:lpstr>
      <vt:lpstr>Tahoma</vt:lpstr>
      <vt:lpstr>Times New Roman</vt:lpstr>
      <vt:lpstr>MS Mincho</vt:lpstr>
      <vt:lpstr>Arial Narrow</vt:lpstr>
      <vt:lpstr>Secuencia</vt:lpstr>
      <vt:lpstr>Secuencia</vt:lpstr>
      <vt:lpstr>Diapositiva 1</vt:lpstr>
      <vt:lpstr> Contenido de la presentación</vt:lpstr>
      <vt:lpstr>APCI</vt:lpstr>
      <vt:lpstr>Seguimiento a la Declaración de París en el Perú</vt:lpstr>
      <vt:lpstr> Compromiso de la APCI</vt:lpstr>
      <vt:lpstr>Ciclo de la Cooperación Técnica Internacional en el Perú</vt:lpstr>
      <vt:lpstr>Diapositiva 7</vt:lpstr>
      <vt:lpstr>Diapositiva 8</vt:lpstr>
      <vt:lpstr>Sistema Nacional de Control  en el Perú </vt:lpstr>
      <vt:lpstr>Ley de Transparencia y Acceso a la Información Pública (LEY Nº 27806)</vt:lpstr>
      <vt:lpstr> Sistema de recolección de información  de la APCI</vt:lpstr>
      <vt:lpstr>Diapositiva 12</vt:lpstr>
      <vt:lpstr> Herramienta Informática MIPCI: </vt:lpstr>
      <vt:lpstr>Diapositiva 14</vt:lpstr>
      <vt:lpstr> REPORTES DE LA MIPCI:  </vt:lpstr>
      <vt:lpstr>Diapositiva 16</vt:lpstr>
      <vt:lpstr> Declaración Anual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Espacios de Coordinación y Concertación sobre Cooperación Técnica  Internacional en el Perú</vt:lpstr>
      <vt:lpstr>. . . Espacios de Coordinación y Concertación en el Perú</vt:lpstr>
      <vt:lpstr>Diapositiva 30</vt:lpstr>
      <vt:lpstr>Diapositiva 31</vt:lpstr>
    </vt:vector>
  </TitlesOfParts>
  <Company>APCI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Cooperación Internacional con el Perú</dc:title>
  <dc:creator>Roddy Rivas-Llosa M.</dc:creator>
  <cp:lastModifiedBy>rarauco</cp:lastModifiedBy>
  <cp:revision>753</cp:revision>
  <cp:lastPrinted>2005-06-09T00:37:11Z</cp:lastPrinted>
  <dcterms:created xsi:type="dcterms:W3CDTF">2005-06-07T18:59:44Z</dcterms:created>
  <dcterms:modified xsi:type="dcterms:W3CDTF">2009-11-26T20:13:20Z</dcterms:modified>
</cp:coreProperties>
</file>