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77" r:id="rId3"/>
    <p:sldId id="278" r:id="rId4"/>
    <p:sldId id="334" r:id="rId5"/>
    <p:sldId id="335" r:id="rId6"/>
    <p:sldId id="294" r:id="rId7"/>
    <p:sldId id="282" r:id="rId8"/>
    <p:sldId id="283" r:id="rId9"/>
    <p:sldId id="284" r:id="rId10"/>
    <p:sldId id="296" r:id="rId11"/>
    <p:sldId id="297" r:id="rId12"/>
    <p:sldId id="336" r:id="rId13"/>
    <p:sldId id="324" r:id="rId14"/>
    <p:sldId id="321" r:id="rId15"/>
    <p:sldId id="322" r:id="rId16"/>
    <p:sldId id="299" r:id="rId17"/>
    <p:sldId id="298" r:id="rId18"/>
    <p:sldId id="316" r:id="rId19"/>
    <p:sldId id="332" r:id="rId20"/>
    <p:sldId id="333" r:id="rId21"/>
    <p:sldId id="319"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32" autoAdjust="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Hoja1!$F$16</c:f>
              <c:strCache>
                <c:ptCount val="1"/>
                <c:pt idx="0">
                  <c:v>Oficial</c:v>
                </c:pt>
              </c:strCache>
            </c:strRef>
          </c:tx>
          <c:cat>
            <c:strRef>
              <c:f>Hoja1!$G$15:$J$15</c:f>
              <c:strCache>
                <c:ptCount val="4"/>
                <c:pt idx="0">
                  <c:v>2005</c:v>
                </c:pt>
                <c:pt idx="1">
                  <c:v>2006</c:v>
                </c:pt>
                <c:pt idx="2">
                  <c:v>2007</c:v>
                </c:pt>
                <c:pt idx="3">
                  <c:v>2008 (*)</c:v>
                </c:pt>
              </c:strCache>
            </c:strRef>
          </c:cat>
          <c:val>
            <c:numRef>
              <c:f>Hoja1!$G$16:$J$16</c:f>
              <c:numCache>
                <c:formatCode>#,##0</c:formatCode>
                <c:ptCount val="4"/>
                <c:pt idx="0">
                  <c:v>500174082</c:v>
                </c:pt>
                <c:pt idx="1">
                  <c:v>340124706</c:v>
                </c:pt>
                <c:pt idx="2">
                  <c:v>278109439</c:v>
                </c:pt>
                <c:pt idx="3">
                  <c:v>179358543.28000003</c:v>
                </c:pt>
              </c:numCache>
            </c:numRef>
          </c:val>
        </c:ser>
        <c:ser>
          <c:idx val="1"/>
          <c:order val="1"/>
          <c:tx>
            <c:strRef>
              <c:f>Hoja1!$F$17</c:f>
              <c:strCache>
                <c:ptCount val="1"/>
                <c:pt idx="0">
                  <c:v>Privado</c:v>
                </c:pt>
              </c:strCache>
            </c:strRef>
          </c:tx>
          <c:cat>
            <c:strRef>
              <c:f>Hoja1!$G$15:$J$15</c:f>
              <c:strCache>
                <c:ptCount val="4"/>
                <c:pt idx="0">
                  <c:v>2005</c:v>
                </c:pt>
                <c:pt idx="1">
                  <c:v>2006</c:v>
                </c:pt>
                <c:pt idx="2">
                  <c:v>2007</c:v>
                </c:pt>
                <c:pt idx="3">
                  <c:v>2008 (*)</c:v>
                </c:pt>
              </c:strCache>
            </c:strRef>
          </c:cat>
          <c:val>
            <c:numRef>
              <c:f>Hoja1!$G$17:$J$17</c:f>
              <c:numCache>
                <c:formatCode>#,##0</c:formatCode>
                <c:ptCount val="4"/>
                <c:pt idx="0">
                  <c:v>84435578</c:v>
                </c:pt>
                <c:pt idx="1">
                  <c:v>155491399</c:v>
                </c:pt>
                <c:pt idx="2">
                  <c:v>179064397</c:v>
                </c:pt>
                <c:pt idx="3">
                  <c:v>171383861.66999993</c:v>
                </c:pt>
              </c:numCache>
            </c:numRef>
          </c:val>
        </c:ser>
        <c:overlap val="100"/>
        <c:axId val="82106240"/>
        <c:axId val="82107776"/>
      </c:barChart>
      <c:catAx>
        <c:axId val="82106240"/>
        <c:scaling>
          <c:orientation val="minMax"/>
        </c:scaling>
        <c:axPos val="b"/>
        <c:numFmt formatCode="General" sourceLinked="1"/>
        <c:tickLblPos val="nextTo"/>
        <c:txPr>
          <a:bodyPr/>
          <a:lstStyle/>
          <a:p>
            <a:pPr>
              <a:defRPr lang="es-ES"/>
            </a:pPr>
            <a:endParaRPr lang="en-US"/>
          </a:p>
        </c:txPr>
        <c:crossAx val="82107776"/>
        <c:crosses val="autoZero"/>
        <c:auto val="1"/>
        <c:lblAlgn val="ctr"/>
        <c:lblOffset val="100"/>
      </c:catAx>
      <c:valAx>
        <c:axId val="82107776"/>
        <c:scaling>
          <c:orientation val="minMax"/>
        </c:scaling>
        <c:axPos val="l"/>
        <c:majorGridlines/>
        <c:minorGridlines/>
        <c:numFmt formatCode="#,##0" sourceLinked="1"/>
        <c:tickLblPos val="nextTo"/>
        <c:txPr>
          <a:bodyPr/>
          <a:lstStyle/>
          <a:p>
            <a:pPr>
              <a:defRPr lang="es-ES"/>
            </a:pPr>
            <a:endParaRPr lang="en-US"/>
          </a:p>
        </c:txPr>
        <c:crossAx val="82106240"/>
        <c:crosses val="autoZero"/>
        <c:crossBetween val="between"/>
      </c:valAx>
    </c:plotArea>
    <c:legend>
      <c:legendPos val="r"/>
      <c:layout/>
      <c:txPr>
        <a:bodyPr/>
        <a:lstStyle/>
        <a:p>
          <a:pPr>
            <a:defRPr lang="es-ES"/>
          </a:pPr>
          <a:endParaRPr lang="en-US"/>
        </a:p>
      </c:txPr>
    </c:legend>
    <c:plotVisOnly val="1"/>
  </c:chart>
  <c:spPr>
    <a:solidFill>
      <a:schemeClr val="bg1">
        <a:lumMod val="95000"/>
      </a:schemeClr>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5DFF32-CF8C-4C9B-82CD-2CDCBECEA5E7}" type="datetimeFigureOut">
              <a:rPr lang="en-US" smtClean="0"/>
              <a:pPr/>
              <a:t>9/24/2009</a:t>
            </a:fld>
            <a:endParaRPr lang="en-U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E4BB82D-53D4-4D97-9017-B558EDD151BE}"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51276" y="9428243"/>
            <a:ext cx="2944813" cy="496808"/>
          </a:xfrm>
          <a:prstGeom prst="rect">
            <a:avLst/>
          </a:prstGeom>
          <a:noFill/>
          <a:ln w="9525">
            <a:noFill/>
            <a:miter lim="800000"/>
            <a:headEnd/>
            <a:tailEnd/>
          </a:ln>
        </p:spPr>
        <p:txBody>
          <a:bodyPr lIns="92089" tIns="46044" rIns="92089" bIns="46044" anchor="b"/>
          <a:lstStyle/>
          <a:p>
            <a:pPr algn="r" defTabSz="919163"/>
            <a:fld id="{88F54F3E-1032-47AA-9B34-6354A588592C}" type="slidenum">
              <a:rPr lang="es-PE" sz="1200"/>
              <a:pPr algn="r" defTabSz="919163"/>
              <a:t>15</a:t>
            </a:fld>
            <a:endParaRPr lang="es-PE" sz="1200"/>
          </a:p>
        </p:txBody>
      </p:sp>
      <p:sp>
        <p:nvSpPr>
          <p:cNvPr id="36867" name="Rectangle 2"/>
          <p:cNvSpPr>
            <a:spLocks noGrp="1" noRot="1" noChangeAspect="1" noChangeArrowheads="1" noTextEdit="1"/>
          </p:cNvSpPr>
          <p:nvPr>
            <p:ph type="sldImg"/>
          </p:nvPr>
        </p:nvSpPr>
        <p:spPr>
          <a:xfrm>
            <a:off x="917575" y="744538"/>
            <a:ext cx="4962525" cy="3722687"/>
          </a:xfrm>
          <a:ln/>
        </p:spPr>
      </p:sp>
      <p:sp>
        <p:nvSpPr>
          <p:cNvPr id="36868" name="Rectangle 3"/>
          <p:cNvSpPr>
            <a:spLocks noGrp="1" noChangeArrowheads="1"/>
          </p:cNvSpPr>
          <p:nvPr>
            <p:ph type="body" idx="1"/>
          </p:nvPr>
        </p:nvSpPr>
        <p:spPr>
          <a:noFill/>
          <a:ln/>
        </p:spPr>
        <p:txBody>
          <a:bodyPr/>
          <a:lstStyle/>
          <a:p>
            <a:pPr>
              <a:buFontTx/>
              <a:buChar char="•"/>
            </a:pPr>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defRPr/>
            </a:pPr>
            <a:endParaRPr lang="es-ES" sz="12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defRPr/>
            </a:pPr>
            <a:endParaRPr lang="es-ES" sz="12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41325" marR="0" lvl="1" indent="-441325" algn="just" defTabSz="914400" rtl="0" eaLnBrk="1" fontAlgn="auto" latinLnBrk="0" hangingPunct="1">
              <a:lnSpc>
                <a:spcPct val="120000"/>
              </a:lnSpc>
              <a:spcBef>
                <a:spcPts val="0"/>
              </a:spcBef>
              <a:spcAft>
                <a:spcPts val="0"/>
              </a:spcAft>
              <a:buClrTx/>
              <a:buSzTx/>
              <a:buFont typeface="Wingdings" pitchFamily="2" charset="2"/>
              <a:buChar char="v"/>
              <a:tabLst/>
              <a:defRPr/>
            </a:pPr>
            <a:endParaRPr lang="es-ES" sz="18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41325" marR="0" lvl="1" indent="-441325" algn="just" defTabSz="914400" rtl="0" eaLnBrk="1" fontAlgn="auto" latinLnBrk="0" hangingPunct="1">
              <a:lnSpc>
                <a:spcPct val="120000"/>
              </a:lnSpc>
              <a:spcBef>
                <a:spcPts val="0"/>
              </a:spcBef>
              <a:spcAft>
                <a:spcPts val="0"/>
              </a:spcAft>
              <a:buClrTx/>
              <a:buSzTx/>
              <a:buFont typeface="Wingdings" pitchFamily="2" charset="2"/>
              <a:buChar char="v"/>
              <a:tabLst/>
              <a:defRPr/>
            </a:pPr>
            <a:endParaRPr lang="es-ES" sz="18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41325" lvl="1" indent="-441325" algn="just">
              <a:lnSpc>
                <a:spcPct val="120000"/>
              </a:lnSpc>
              <a:buFont typeface="Wingdings" pitchFamily="2" charset="2"/>
              <a:buChar char="v"/>
            </a:pPr>
            <a:endParaRPr lang="es-ES" sz="12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defRPr/>
            </a:pPr>
            <a:endParaRPr lang="es-ES" sz="12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BE4BB82D-53D4-4D97-9017-B558EDD151BE}"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51276" y="9428243"/>
            <a:ext cx="2944813" cy="496808"/>
          </a:xfrm>
          <a:prstGeom prst="rect">
            <a:avLst/>
          </a:prstGeom>
          <a:noFill/>
          <a:ln w="9525">
            <a:noFill/>
            <a:miter lim="800000"/>
            <a:headEnd/>
            <a:tailEnd/>
          </a:ln>
        </p:spPr>
        <p:txBody>
          <a:bodyPr lIns="92089" tIns="46044" rIns="92089" bIns="46044" anchor="b"/>
          <a:lstStyle/>
          <a:p>
            <a:pPr algn="r" defTabSz="919163"/>
            <a:fld id="{8F25A532-E6D8-427B-BD9E-49BC65E001B9}" type="slidenum">
              <a:rPr lang="es-PE" sz="1200"/>
              <a:pPr algn="r" defTabSz="919163"/>
              <a:t>14</a:t>
            </a:fld>
            <a:endParaRPr lang="es-PE" sz="1200"/>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noFill/>
          <a:ln/>
        </p:spPr>
        <p:txBody>
          <a:bodyPr/>
          <a:lstStyle/>
          <a:p>
            <a:pPr>
              <a:buFontTx/>
              <a:buChar char="•"/>
            </a:pPr>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AAFEB0-8C77-4CAC-9608-452E3096D8E2}" type="datetimeFigureOut">
              <a:rPr lang="en-US" smtClean="0"/>
              <a:pPr/>
              <a:t>9/24/2009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444B322-FC4F-45B7-9AFC-4FC617438B34}"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AFEB0-8C77-4CAC-9608-452E3096D8E2}" type="datetimeFigureOut">
              <a:rPr lang="en-US" smtClean="0"/>
              <a:pPr/>
              <a:t>9/24/2009</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4B322-FC4F-45B7-9AFC-4FC617438B34}"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www.crecer.gob.pe/SistemaIIProgSociales/General.as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ctrTitle"/>
          </p:nvPr>
        </p:nvSpPr>
        <p:spPr>
          <a:xfrm>
            <a:off x="571500" y="2143125"/>
            <a:ext cx="7772400" cy="1428750"/>
          </a:xfrm>
        </p:spPr>
        <p:txBody>
          <a:bodyPr anchor="t" anchorCtr="1">
            <a:normAutofit/>
          </a:bodyPr>
          <a:lstStyle/>
          <a:p>
            <a:pPr eaLnBrk="1" hangingPunct="1"/>
            <a:r>
              <a:rPr lang="es-ES" sz="2800" b="1" dirty="0" smtClean="0"/>
              <a:t>LA COOPERACION INTERNACIONAL EN EL PERU Y LA CRISIS FINANCIERA MUNDIAL</a:t>
            </a:r>
            <a:endParaRPr lang="es-PE" sz="3200" dirty="0" smtClean="0"/>
          </a:p>
        </p:txBody>
      </p:sp>
      <p:sp>
        <p:nvSpPr>
          <p:cNvPr id="8195" name="Line 5"/>
          <p:cNvSpPr>
            <a:spLocks noChangeShapeType="1"/>
          </p:cNvSpPr>
          <p:nvPr/>
        </p:nvSpPr>
        <p:spPr bwMode="auto">
          <a:xfrm>
            <a:off x="500063" y="4357688"/>
            <a:ext cx="8135937" cy="0"/>
          </a:xfrm>
          <a:prstGeom prst="line">
            <a:avLst/>
          </a:prstGeom>
          <a:noFill/>
          <a:ln w="28575">
            <a:solidFill>
              <a:srgbClr val="FF0000"/>
            </a:solidFill>
            <a:round/>
            <a:headEnd/>
            <a:tailEnd/>
          </a:ln>
        </p:spPr>
        <p:txBody>
          <a:bodyPr/>
          <a:lstStyle/>
          <a:p>
            <a:endParaRPr lang="es-ES" dirty="0"/>
          </a:p>
        </p:txBody>
      </p:sp>
      <p:sp>
        <p:nvSpPr>
          <p:cNvPr id="309255" name="Rectangle 7"/>
          <p:cNvSpPr>
            <a:spLocks noChangeArrowheads="1"/>
          </p:cNvSpPr>
          <p:nvPr/>
        </p:nvSpPr>
        <p:spPr bwMode="auto">
          <a:xfrm>
            <a:off x="7215188" y="6215063"/>
            <a:ext cx="1500187" cy="349250"/>
          </a:xfrm>
          <a:prstGeom prst="rect">
            <a:avLst/>
          </a:prstGeom>
          <a:noFill/>
          <a:ln w="9525">
            <a:noFill/>
            <a:miter lim="800000"/>
            <a:headEnd/>
            <a:tailEnd/>
          </a:ln>
          <a:effectLst/>
        </p:spPr>
        <p:txBody>
          <a:bodyPr/>
          <a:lstStyle/>
          <a:p>
            <a:pPr algn="ctr">
              <a:spcBef>
                <a:spcPct val="20000"/>
              </a:spcBef>
              <a:buClr>
                <a:schemeClr val="hlink"/>
              </a:buClr>
              <a:buSzPct val="70000"/>
              <a:buFont typeface="Wingdings" pitchFamily="2" charset="2"/>
              <a:buNone/>
              <a:defRPr/>
            </a:pPr>
            <a:r>
              <a:rPr lang="es-ES" sz="1200" b="1" dirty="0" smtClean="0">
                <a:latin typeface="Arial Narrow" pitchFamily="34" charset="0"/>
                <a:cs typeface="+mn-cs"/>
              </a:rPr>
              <a:t>SETIEMBRE  </a:t>
            </a:r>
            <a:r>
              <a:rPr lang="es-ES" sz="1200" b="1" dirty="0">
                <a:latin typeface="Arial Narrow" pitchFamily="34" charset="0"/>
                <a:cs typeface="+mn-cs"/>
              </a:rPr>
              <a:t>2009</a:t>
            </a:r>
            <a:endParaRPr lang="es-PE" sz="1200" b="1" dirty="0">
              <a:latin typeface="Arial Narrow" pitchFamily="34" charset="0"/>
              <a:cs typeface="+mn-cs"/>
            </a:endParaRPr>
          </a:p>
        </p:txBody>
      </p:sp>
      <p:pic>
        <p:nvPicPr>
          <p:cNvPr id="8197" name="Picture 8"/>
          <p:cNvPicPr>
            <a:picLocks noChangeAspect="1" noChangeArrowheads="1"/>
          </p:cNvPicPr>
          <p:nvPr/>
        </p:nvPicPr>
        <p:blipFill>
          <a:blip r:embed="rId2" cstate="print"/>
          <a:srcRect/>
          <a:stretch>
            <a:fillRect/>
          </a:stretch>
        </p:blipFill>
        <p:spPr bwMode="auto">
          <a:xfrm>
            <a:off x="763588" y="285750"/>
            <a:ext cx="7142714" cy="857234"/>
          </a:xfrm>
          <a:prstGeom prst="rect">
            <a:avLst/>
          </a:prstGeom>
          <a:noFill/>
          <a:ln w="9525">
            <a:noFill/>
            <a:miter lim="800000"/>
            <a:headEnd/>
            <a:tailEnd/>
          </a:ln>
        </p:spPr>
      </p:pic>
      <p:sp>
        <p:nvSpPr>
          <p:cNvPr id="8198" name="10 Rectángulo"/>
          <p:cNvSpPr>
            <a:spLocks noChangeArrowheads="1"/>
          </p:cNvSpPr>
          <p:nvPr/>
        </p:nvSpPr>
        <p:spPr bwMode="auto">
          <a:xfrm>
            <a:off x="2214563" y="4643438"/>
            <a:ext cx="4572000" cy="701731"/>
          </a:xfrm>
          <a:prstGeom prst="rect">
            <a:avLst/>
          </a:prstGeom>
          <a:noFill/>
          <a:ln w="9525">
            <a:noFill/>
            <a:miter lim="800000"/>
            <a:headEnd/>
            <a:tailEnd/>
          </a:ln>
        </p:spPr>
        <p:txBody>
          <a:bodyPr>
            <a:spAutoFit/>
          </a:bodyPr>
          <a:lstStyle/>
          <a:p>
            <a:pPr algn="ctr">
              <a:spcBef>
                <a:spcPct val="20000"/>
              </a:spcBef>
              <a:buClr>
                <a:schemeClr val="hlink"/>
              </a:buClr>
              <a:buSzPct val="70000"/>
              <a:buFont typeface="Wingdings" pitchFamily="2" charset="2"/>
              <a:buNone/>
            </a:pPr>
            <a:r>
              <a:rPr lang="es-ES" b="1" dirty="0" smtClean="0">
                <a:latin typeface="Arial Narrow" pitchFamily="34" charset="0"/>
              </a:rPr>
              <a:t>Abogada Patricia del Pilar Espichán Cuadros</a:t>
            </a:r>
          </a:p>
          <a:p>
            <a:pPr algn="ctr">
              <a:spcBef>
                <a:spcPct val="20000"/>
              </a:spcBef>
              <a:buClr>
                <a:schemeClr val="hlink"/>
              </a:buClr>
              <a:buSzPct val="70000"/>
              <a:buFont typeface="Wingdings" pitchFamily="2" charset="2"/>
              <a:buNone/>
            </a:pPr>
            <a:r>
              <a:rPr lang="es-ES" b="1" dirty="0" smtClean="0">
                <a:latin typeface="Arial Narrow" pitchFamily="34" charset="0"/>
              </a:rPr>
              <a:t>Agencia </a:t>
            </a:r>
            <a:r>
              <a:rPr lang="es-ES" b="1" dirty="0">
                <a:latin typeface="Arial Narrow" pitchFamily="34" charset="0"/>
              </a:rPr>
              <a:t>Peruana de Cooperación Internacional</a:t>
            </a:r>
            <a:endParaRPr lang="es-PE" b="1" dirty="0">
              <a:latin typeface="Arial Narrow" pitchFamily="34" charset="0"/>
            </a:endParaRPr>
          </a:p>
        </p:txBody>
      </p:sp>
      <p:pic>
        <p:nvPicPr>
          <p:cNvPr id="8199" name="Picture 5" descr="logotipopq"/>
          <p:cNvPicPr>
            <a:picLocks noChangeAspect="1" noChangeArrowheads="1"/>
          </p:cNvPicPr>
          <p:nvPr/>
        </p:nvPicPr>
        <p:blipFill>
          <a:blip r:embed="rId3"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Metas al 2010</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graphicFrame>
        <p:nvGraphicFramePr>
          <p:cNvPr id="6" name="5 Tabla"/>
          <p:cNvGraphicFramePr>
            <a:graphicFrameLocks noGrp="1"/>
          </p:cNvGraphicFramePr>
          <p:nvPr/>
        </p:nvGraphicFramePr>
        <p:xfrm>
          <a:off x="857224" y="1714488"/>
          <a:ext cx="7358114" cy="3786214"/>
        </p:xfrm>
        <a:graphic>
          <a:graphicData uri="http://schemas.openxmlformats.org/drawingml/2006/table">
            <a:tbl>
              <a:tblPr/>
              <a:tblGrid>
                <a:gridCol w="2915080"/>
                <a:gridCol w="2116125"/>
                <a:gridCol w="2326909"/>
              </a:tblGrid>
              <a:tr h="617974">
                <a:tc>
                  <a:txBody>
                    <a:bodyPr/>
                    <a:lstStyle/>
                    <a:p>
                      <a:pPr algn="ctr">
                        <a:lnSpc>
                          <a:spcPct val="115000"/>
                        </a:lnSpc>
                        <a:spcAft>
                          <a:spcPts val="0"/>
                        </a:spcAft>
                      </a:pPr>
                      <a:r>
                        <a:rPr lang="es-ES" sz="1000" b="1">
                          <a:solidFill>
                            <a:srgbClr val="FFFFFF"/>
                          </a:solidFill>
                          <a:latin typeface="Arial Narrow"/>
                          <a:ea typeface="Calibri"/>
                          <a:cs typeface="Arial"/>
                        </a:rPr>
                        <a:t>Dimensiones / principios</a:t>
                      </a:r>
                      <a:endParaRPr lang="es-ES" sz="1100">
                        <a:latin typeface="Calibri"/>
                        <a:ea typeface="Calibri"/>
                        <a:cs typeface="Times New Roman"/>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006600"/>
                    </a:solidFill>
                  </a:tcPr>
                </a:tc>
                <a:tc>
                  <a:txBody>
                    <a:bodyPr/>
                    <a:lstStyle/>
                    <a:p>
                      <a:pPr algn="ctr">
                        <a:lnSpc>
                          <a:spcPct val="115000"/>
                        </a:lnSpc>
                        <a:spcAft>
                          <a:spcPts val="0"/>
                        </a:spcAft>
                      </a:pPr>
                      <a:r>
                        <a:rPr lang="es-ES" sz="1000" b="1" dirty="0">
                          <a:solidFill>
                            <a:srgbClr val="FFFFFF"/>
                          </a:solidFill>
                          <a:latin typeface="Arial Narrow"/>
                          <a:ea typeface="Calibri"/>
                          <a:cs typeface="Arial"/>
                        </a:rPr>
                        <a:t>2008</a:t>
                      </a:r>
                      <a:endParaRPr lang="es-ES" sz="1100" dirty="0">
                        <a:latin typeface="Calibri"/>
                        <a:ea typeface="Calibri"/>
                        <a:cs typeface="Times New Roman"/>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006600"/>
                    </a:solidFill>
                  </a:tcPr>
                </a:tc>
                <a:tc>
                  <a:txBody>
                    <a:bodyPr/>
                    <a:lstStyle/>
                    <a:p>
                      <a:pPr algn="ctr">
                        <a:lnSpc>
                          <a:spcPct val="115000"/>
                        </a:lnSpc>
                        <a:spcAft>
                          <a:spcPts val="0"/>
                        </a:spcAft>
                      </a:pPr>
                      <a:r>
                        <a:rPr lang="es-ES" sz="1000" b="1">
                          <a:solidFill>
                            <a:srgbClr val="FFFFFF"/>
                          </a:solidFill>
                          <a:latin typeface="Arial Narrow"/>
                          <a:ea typeface="Calibri"/>
                          <a:cs typeface="Arial"/>
                        </a:rPr>
                        <a:t>Metas al  2010</a:t>
                      </a:r>
                      <a:endParaRPr lang="es-ES" sz="1100">
                        <a:latin typeface="Calibri"/>
                        <a:ea typeface="Calibri"/>
                        <a:cs typeface="Times New Roman"/>
                      </a:endParaRPr>
                    </a:p>
                  </a:txBody>
                  <a:tcPr marL="44450" marR="44450" marT="0" marB="0" anchor="ctr">
                    <a:lnL>
                      <a:noFill/>
                    </a:lnL>
                    <a:lnR>
                      <a:noFill/>
                    </a:lnR>
                    <a:lnT>
                      <a:noFill/>
                    </a:lnT>
                    <a:lnB w="19050" cap="flat" cmpd="sng" algn="ctr">
                      <a:solidFill>
                        <a:srgbClr val="000000"/>
                      </a:solidFill>
                      <a:prstDash val="solid"/>
                      <a:round/>
                      <a:headEnd type="none" w="med" len="med"/>
                      <a:tailEnd type="none" w="med" len="med"/>
                    </a:lnB>
                    <a:solidFill>
                      <a:srgbClr val="006600"/>
                    </a:solidFill>
                  </a:tcPr>
                </a:tc>
              </a:tr>
              <a:tr h="633648">
                <a:tc>
                  <a:txBody>
                    <a:bodyPr/>
                    <a:lstStyle/>
                    <a:p>
                      <a:pPr>
                        <a:lnSpc>
                          <a:spcPct val="115000"/>
                        </a:lnSpc>
                        <a:spcAft>
                          <a:spcPts val="0"/>
                        </a:spcAft>
                      </a:pPr>
                      <a:r>
                        <a:rPr lang="en-US" sz="1000" b="1">
                          <a:latin typeface="Arial Narrow"/>
                          <a:ea typeface="Calibri"/>
                          <a:cs typeface="Arial"/>
                        </a:rPr>
                        <a:t>Apropiación</a:t>
                      </a:r>
                      <a:endParaRPr lang="es-ES" sz="1100">
                        <a:latin typeface="Calibri"/>
                        <a:ea typeface="Calibri"/>
                        <a:cs typeface="Times New Roman"/>
                      </a:endParaRPr>
                    </a:p>
                  </a:txBody>
                  <a:tcPr marL="44450" marR="44450" marT="0" marB="0" anchor="b">
                    <a:lnL>
                      <a:noFill/>
                    </a:lnL>
                    <a:lnR w="1905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F284"/>
                    </a:solidFill>
                  </a:tcPr>
                </a:tc>
                <a:tc>
                  <a:txBody>
                    <a:bodyPr/>
                    <a:lstStyle/>
                    <a:p>
                      <a:pPr indent="127000">
                        <a:lnSpc>
                          <a:spcPct val="115000"/>
                        </a:lnSpc>
                        <a:spcAft>
                          <a:spcPts val="0"/>
                        </a:spcAft>
                      </a:pPr>
                      <a:r>
                        <a:rPr lang="es-ES" sz="1000">
                          <a:solidFill>
                            <a:srgbClr val="000000"/>
                          </a:solidFill>
                          <a:latin typeface="Arial Narrow"/>
                          <a:ea typeface="Calibri"/>
                          <a:cs typeface="Arial"/>
                        </a:rPr>
                        <a:t>Moderada</a:t>
                      </a:r>
                      <a:endParaRPr lang="es-ES" sz="1100">
                        <a:latin typeface="Calibri"/>
                        <a:ea typeface="Calibri"/>
                        <a:cs typeface="Times New Roman"/>
                      </a:endParaRPr>
                    </a:p>
                  </a:txBody>
                  <a:tcPr marL="44450" marR="44450" marT="0" marB="0" anchor="b">
                    <a:lnL w="19050" cap="flat" cmpd="sng" algn="ctr">
                      <a:solidFill>
                        <a:srgbClr val="FFFFF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4F4"/>
                    </a:solidFill>
                  </a:tcPr>
                </a:tc>
                <a:tc>
                  <a:txBody>
                    <a:bodyPr/>
                    <a:lstStyle/>
                    <a:p>
                      <a:pPr indent="127000">
                        <a:lnSpc>
                          <a:spcPct val="115000"/>
                        </a:lnSpc>
                        <a:spcAft>
                          <a:spcPts val="0"/>
                        </a:spcAft>
                      </a:pPr>
                      <a:r>
                        <a:rPr lang="es-ES" sz="1000">
                          <a:solidFill>
                            <a:srgbClr val="000000"/>
                          </a:solidFill>
                          <a:latin typeface="Arial Narrow"/>
                          <a:ea typeface="Calibri"/>
                          <a:cs typeface="Arial"/>
                        </a:rPr>
                        <a:t>Alta</a:t>
                      </a:r>
                      <a:endParaRPr lang="es-ES" sz="1100">
                        <a:latin typeface="Calibri"/>
                        <a:ea typeface="Calibri"/>
                        <a:cs typeface="Times New Roman"/>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0B500"/>
                    </a:solidFill>
                  </a:tcPr>
                </a:tc>
              </a:tr>
              <a:tr h="633648">
                <a:tc>
                  <a:txBody>
                    <a:bodyPr/>
                    <a:lstStyle/>
                    <a:p>
                      <a:pPr>
                        <a:lnSpc>
                          <a:spcPct val="115000"/>
                        </a:lnSpc>
                        <a:spcAft>
                          <a:spcPts val="0"/>
                        </a:spcAft>
                      </a:pPr>
                      <a:r>
                        <a:rPr lang="en-US" sz="1000" b="1">
                          <a:latin typeface="Arial Narrow"/>
                          <a:ea typeface="Calibri"/>
                          <a:cs typeface="Arial"/>
                        </a:rPr>
                        <a:t>Alineación</a:t>
                      </a:r>
                      <a:endParaRPr lang="es-ES" sz="1100">
                        <a:latin typeface="Calibri"/>
                        <a:ea typeface="Calibri"/>
                        <a:cs typeface="Times New Roman"/>
                      </a:endParaRPr>
                    </a:p>
                  </a:txBody>
                  <a:tcPr marL="44450" marR="4445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F284"/>
                    </a:solidFill>
                  </a:tcPr>
                </a:tc>
                <a:tc>
                  <a:txBody>
                    <a:bodyPr/>
                    <a:lstStyle/>
                    <a:p>
                      <a:pPr indent="127000">
                        <a:lnSpc>
                          <a:spcPct val="115000"/>
                        </a:lnSpc>
                        <a:spcAft>
                          <a:spcPts val="0"/>
                        </a:spcAft>
                      </a:pPr>
                      <a:r>
                        <a:rPr lang="es-ES" sz="1000" dirty="0">
                          <a:solidFill>
                            <a:srgbClr val="000000"/>
                          </a:solidFill>
                          <a:latin typeface="Arial Narrow"/>
                          <a:ea typeface="Calibri"/>
                          <a:cs typeface="Arial"/>
                        </a:rPr>
                        <a:t>Moderada</a:t>
                      </a:r>
                      <a:endParaRPr lang="es-ES" sz="1100" dirty="0">
                        <a:latin typeface="Calibri"/>
                        <a:ea typeface="Calibri"/>
                        <a:cs typeface="Times New Roman"/>
                      </a:endParaRPr>
                    </a:p>
                  </a:txBody>
                  <a:tcPr marL="44450" marR="4445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4F4"/>
                    </a:solidFill>
                  </a:tcPr>
                </a:tc>
                <a:tc>
                  <a:txBody>
                    <a:bodyPr/>
                    <a:lstStyle/>
                    <a:p>
                      <a:pPr indent="127000">
                        <a:lnSpc>
                          <a:spcPct val="115000"/>
                        </a:lnSpc>
                        <a:spcAft>
                          <a:spcPts val="0"/>
                        </a:spcAft>
                      </a:pPr>
                      <a:r>
                        <a:rPr lang="es-ES" sz="1000">
                          <a:solidFill>
                            <a:srgbClr val="000000"/>
                          </a:solidFill>
                          <a:latin typeface="Arial Narrow"/>
                          <a:ea typeface="Calibri"/>
                          <a:cs typeface="Arial"/>
                        </a:rPr>
                        <a:t>Alta</a:t>
                      </a:r>
                      <a:endParaRPr lang="es-ES" sz="1100">
                        <a:latin typeface="Calibri"/>
                        <a:ea typeface="Calibri"/>
                        <a:cs typeface="Times New Roman"/>
                      </a:endParaRPr>
                    </a:p>
                  </a:txBody>
                  <a:tcPr marL="44450" marR="44450" marT="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0B500"/>
                    </a:solidFill>
                  </a:tcPr>
                </a:tc>
              </a:tr>
              <a:tr h="633648">
                <a:tc>
                  <a:txBody>
                    <a:bodyPr/>
                    <a:lstStyle/>
                    <a:p>
                      <a:pPr>
                        <a:lnSpc>
                          <a:spcPct val="115000"/>
                        </a:lnSpc>
                        <a:spcAft>
                          <a:spcPts val="0"/>
                        </a:spcAft>
                      </a:pPr>
                      <a:r>
                        <a:rPr lang="en-US" sz="1000" b="1">
                          <a:latin typeface="Arial Narrow"/>
                          <a:ea typeface="Calibri"/>
                          <a:cs typeface="Arial"/>
                        </a:rPr>
                        <a:t>Armonización</a:t>
                      </a:r>
                      <a:endParaRPr lang="es-ES" sz="1100">
                        <a:latin typeface="Calibri"/>
                        <a:ea typeface="Calibri"/>
                        <a:cs typeface="Times New Roman"/>
                      </a:endParaRPr>
                    </a:p>
                  </a:txBody>
                  <a:tcPr marL="44450" marR="4445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F284"/>
                    </a:solidFill>
                  </a:tcPr>
                </a:tc>
                <a:tc>
                  <a:txBody>
                    <a:bodyPr/>
                    <a:lstStyle/>
                    <a:p>
                      <a:pPr indent="127000">
                        <a:lnSpc>
                          <a:spcPct val="115000"/>
                        </a:lnSpc>
                        <a:spcAft>
                          <a:spcPts val="0"/>
                        </a:spcAft>
                      </a:pPr>
                      <a:r>
                        <a:rPr lang="es-ES" sz="1000">
                          <a:solidFill>
                            <a:srgbClr val="000000"/>
                          </a:solidFill>
                          <a:latin typeface="Arial Narrow"/>
                          <a:ea typeface="Calibri"/>
                          <a:cs typeface="Arial"/>
                        </a:rPr>
                        <a:t>Baja</a:t>
                      </a:r>
                      <a:endParaRPr lang="es-ES" sz="1100">
                        <a:latin typeface="Calibri"/>
                        <a:ea typeface="Calibri"/>
                        <a:cs typeface="Times New Roman"/>
                      </a:endParaRPr>
                    </a:p>
                  </a:txBody>
                  <a:tcPr marL="44450" marR="4445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4F4"/>
                    </a:solidFill>
                  </a:tcPr>
                </a:tc>
                <a:tc>
                  <a:txBody>
                    <a:bodyPr/>
                    <a:lstStyle/>
                    <a:p>
                      <a:pPr indent="127000">
                        <a:lnSpc>
                          <a:spcPct val="115000"/>
                        </a:lnSpc>
                        <a:spcAft>
                          <a:spcPts val="0"/>
                        </a:spcAft>
                      </a:pPr>
                      <a:r>
                        <a:rPr lang="es-ES" sz="1000">
                          <a:solidFill>
                            <a:srgbClr val="000000"/>
                          </a:solidFill>
                          <a:latin typeface="Arial Narrow"/>
                          <a:ea typeface="Calibri"/>
                          <a:cs typeface="Arial"/>
                        </a:rPr>
                        <a:t>Moderada</a:t>
                      </a:r>
                      <a:endParaRPr lang="es-ES" sz="1100">
                        <a:latin typeface="Calibri"/>
                        <a:ea typeface="Calibri"/>
                        <a:cs typeface="Times New Roman"/>
                      </a:endParaRPr>
                    </a:p>
                  </a:txBody>
                  <a:tcPr marL="44450" marR="44450" marT="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0B500"/>
                    </a:solidFill>
                  </a:tcPr>
                </a:tc>
              </a:tr>
              <a:tr h="633648">
                <a:tc>
                  <a:txBody>
                    <a:bodyPr/>
                    <a:lstStyle/>
                    <a:p>
                      <a:pPr>
                        <a:lnSpc>
                          <a:spcPct val="115000"/>
                        </a:lnSpc>
                        <a:spcAft>
                          <a:spcPts val="0"/>
                        </a:spcAft>
                      </a:pPr>
                      <a:r>
                        <a:rPr lang="es-ES" sz="1000" b="1">
                          <a:latin typeface="Arial Narrow"/>
                          <a:ea typeface="Calibri"/>
                          <a:cs typeface="MyriadPro-Regular"/>
                        </a:rPr>
                        <a:t>Gestión orientada a resultados</a:t>
                      </a:r>
                      <a:endParaRPr lang="es-ES" sz="1100">
                        <a:latin typeface="Calibri"/>
                        <a:ea typeface="Calibri"/>
                        <a:cs typeface="Times New Roman"/>
                      </a:endParaRPr>
                    </a:p>
                  </a:txBody>
                  <a:tcPr marL="44450" marR="4445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F284"/>
                    </a:solidFill>
                  </a:tcPr>
                </a:tc>
                <a:tc>
                  <a:txBody>
                    <a:bodyPr/>
                    <a:lstStyle/>
                    <a:p>
                      <a:pPr indent="127000">
                        <a:lnSpc>
                          <a:spcPct val="115000"/>
                        </a:lnSpc>
                        <a:spcAft>
                          <a:spcPts val="0"/>
                        </a:spcAft>
                      </a:pPr>
                      <a:r>
                        <a:rPr lang="es-ES" sz="1000">
                          <a:solidFill>
                            <a:srgbClr val="000000"/>
                          </a:solidFill>
                          <a:latin typeface="Arial Narrow"/>
                          <a:ea typeface="Calibri"/>
                          <a:cs typeface="Arial"/>
                        </a:rPr>
                        <a:t>Baja</a:t>
                      </a:r>
                      <a:endParaRPr lang="es-ES" sz="1100">
                        <a:latin typeface="Calibri"/>
                        <a:ea typeface="Calibri"/>
                        <a:cs typeface="Times New Roman"/>
                      </a:endParaRPr>
                    </a:p>
                  </a:txBody>
                  <a:tcPr marL="44450" marR="4445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4F4"/>
                    </a:solidFill>
                  </a:tcPr>
                </a:tc>
                <a:tc>
                  <a:txBody>
                    <a:bodyPr/>
                    <a:lstStyle/>
                    <a:p>
                      <a:pPr indent="127000">
                        <a:lnSpc>
                          <a:spcPct val="115000"/>
                        </a:lnSpc>
                        <a:spcAft>
                          <a:spcPts val="0"/>
                        </a:spcAft>
                      </a:pPr>
                      <a:r>
                        <a:rPr lang="es-ES" sz="1000">
                          <a:solidFill>
                            <a:srgbClr val="000000"/>
                          </a:solidFill>
                          <a:latin typeface="Arial Narrow"/>
                          <a:ea typeface="Calibri"/>
                          <a:cs typeface="Arial"/>
                        </a:rPr>
                        <a:t>Alta</a:t>
                      </a:r>
                      <a:endParaRPr lang="es-ES" sz="1100">
                        <a:latin typeface="Calibri"/>
                        <a:ea typeface="Calibri"/>
                        <a:cs typeface="Times New Roman"/>
                      </a:endParaRPr>
                    </a:p>
                  </a:txBody>
                  <a:tcPr marL="44450" marR="44450" marT="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0B500"/>
                    </a:solidFill>
                  </a:tcPr>
                </a:tc>
              </a:tr>
              <a:tr h="633648">
                <a:tc>
                  <a:txBody>
                    <a:bodyPr/>
                    <a:lstStyle/>
                    <a:p>
                      <a:pPr>
                        <a:lnSpc>
                          <a:spcPct val="115000"/>
                        </a:lnSpc>
                        <a:spcAft>
                          <a:spcPts val="0"/>
                        </a:spcAft>
                      </a:pPr>
                      <a:r>
                        <a:rPr lang="en-US" sz="1000" b="1">
                          <a:latin typeface="Arial Narrow"/>
                          <a:ea typeface="Calibri"/>
                          <a:cs typeface="Arial"/>
                        </a:rPr>
                        <a:t>Responsabilidad mutua</a:t>
                      </a:r>
                      <a:endParaRPr lang="es-ES" sz="1100">
                        <a:latin typeface="Calibri"/>
                        <a:ea typeface="Calibri"/>
                        <a:cs typeface="Times New Roman"/>
                      </a:endParaRPr>
                    </a:p>
                  </a:txBody>
                  <a:tcPr marL="44450" marR="4445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5F284"/>
                    </a:solidFill>
                  </a:tcPr>
                </a:tc>
                <a:tc>
                  <a:txBody>
                    <a:bodyPr/>
                    <a:lstStyle/>
                    <a:p>
                      <a:pPr indent="127000">
                        <a:lnSpc>
                          <a:spcPct val="115000"/>
                        </a:lnSpc>
                        <a:spcAft>
                          <a:spcPts val="0"/>
                        </a:spcAft>
                      </a:pPr>
                      <a:r>
                        <a:rPr lang="es-ES" sz="1000">
                          <a:solidFill>
                            <a:srgbClr val="000000"/>
                          </a:solidFill>
                          <a:latin typeface="Arial Narrow"/>
                          <a:ea typeface="Calibri"/>
                          <a:cs typeface="Arial"/>
                        </a:rPr>
                        <a:t>Baja</a:t>
                      </a:r>
                      <a:endParaRPr lang="es-ES" sz="1100">
                        <a:latin typeface="Calibri"/>
                        <a:ea typeface="Calibri"/>
                        <a:cs typeface="Times New Roman"/>
                      </a:endParaRPr>
                    </a:p>
                  </a:txBody>
                  <a:tcPr marL="44450" marR="4445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4F4F4"/>
                    </a:solidFill>
                  </a:tcPr>
                </a:tc>
                <a:tc>
                  <a:txBody>
                    <a:bodyPr/>
                    <a:lstStyle/>
                    <a:p>
                      <a:pPr indent="127000">
                        <a:lnSpc>
                          <a:spcPct val="115000"/>
                        </a:lnSpc>
                        <a:spcAft>
                          <a:spcPts val="0"/>
                        </a:spcAft>
                      </a:pPr>
                      <a:r>
                        <a:rPr lang="es-ES" sz="1000" dirty="0">
                          <a:solidFill>
                            <a:srgbClr val="000000"/>
                          </a:solidFill>
                          <a:latin typeface="Arial Narrow"/>
                          <a:ea typeface="Calibri"/>
                          <a:cs typeface="Arial"/>
                        </a:rPr>
                        <a:t>Moderada</a:t>
                      </a:r>
                      <a:endParaRPr lang="es-ES" sz="1100" dirty="0">
                        <a:latin typeface="Calibri"/>
                        <a:ea typeface="Calibri"/>
                        <a:cs typeface="Times New Roman"/>
                      </a:endParaRPr>
                    </a:p>
                  </a:txBody>
                  <a:tcPr marL="44450" marR="44450" marT="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E0B500"/>
                    </a:solidFill>
                  </a:tcPr>
                </a:tc>
              </a:tr>
            </a:tbl>
          </a:graphicData>
        </a:graphic>
      </p:graphicFrame>
      <p:sp>
        <p:nvSpPr>
          <p:cNvPr id="40961" name="Rectangle 1"/>
          <p:cNvSpPr>
            <a:spLocks noGrp="1" noChangeArrowheads="1"/>
          </p:cNvSpPr>
          <p:nvPr>
            <p:ph idx="1"/>
          </p:nvPr>
        </p:nvSpPr>
        <p:spPr bwMode="auto">
          <a:xfrm>
            <a:off x="571472" y="2357430"/>
            <a:ext cx="6072496"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lang="es-ES" sz="1100" b="1" dirty="0" smtClean="0">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Metas establecidas para el año 2010</a:t>
            </a:r>
            <a:endParaRPr kumimoji="0" lang="es-ES" sz="1100" b="0" i="0" u="none" strike="noStrike" cap="none" normalizeH="0" baseline="0" dirty="0" smtClean="0">
              <a:ln>
                <a:noFill/>
              </a:ln>
              <a:solidFill>
                <a:schemeClr val="tx1"/>
              </a:solidFill>
              <a:effectLst/>
              <a:latin typeface="Arial" pitchFamily="34" charset="0"/>
            </a:endParaRPr>
          </a:p>
          <a:p>
            <a:pPr marL="0" marR="0" lvl="0" indent="12700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Fuente: OCDE (Encuesta de Seguimiento de la Declaración de París 2006 y 2008), Lineamientos de Gestión de APCI (2008).</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CINR en el periodo 2005- 2008(*)</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pic>
        <p:nvPicPr>
          <p:cNvPr id="38913" name="Picture 1"/>
          <p:cNvPicPr>
            <a:picLocks noGrp="1" noChangeAspect="1" noChangeArrowheads="1"/>
          </p:cNvPicPr>
          <p:nvPr>
            <p:ph idx="1"/>
          </p:nvPr>
        </p:nvPicPr>
        <p:blipFill>
          <a:blip r:embed="rId5" cstate="print"/>
          <a:srcRect/>
          <a:stretch>
            <a:fillRect/>
          </a:stretch>
        </p:blipFill>
        <p:spPr bwMode="auto">
          <a:xfrm>
            <a:off x="2000232" y="1357298"/>
            <a:ext cx="5310076" cy="1713124"/>
          </a:xfrm>
          <a:prstGeom prst="rect">
            <a:avLst/>
          </a:prstGeom>
          <a:noFill/>
          <a:ln w="9525">
            <a:noFill/>
            <a:miter lim="800000"/>
            <a:headEnd/>
            <a:tailEnd/>
          </a:ln>
          <a:effectLst/>
        </p:spPr>
      </p:pic>
      <p:graphicFrame>
        <p:nvGraphicFramePr>
          <p:cNvPr id="8" name="1 Gráfico"/>
          <p:cNvGraphicFramePr/>
          <p:nvPr/>
        </p:nvGraphicFramePr>
        <p:xfrm>
          <a:off x="2428860" y="3214686"/>
          <a:ext cx="4572000" cy="2819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9 Tabla"/>
          <p:cNvGraphicFramePr>
            <a:graphicFrameLocks noGrp="1"/>
          </p:cNvGraphicFramePr>
          <p:nvPr/>
        </p:nvGraphicFramePr>
        <p:xfrm>
          <a:off x="6072198" y="6072206"/>
          <a:ext cx="2643187" cy="574676"/>
        </p:xfrm>
        <a:graphic>
          <a:graphicData uri="http://schemas.openxmlformats.org/drawingml/2006/table">
            <a:tbl>
              <a:tblPr/>
              <a:tblGrid>
                <a:gridCol w="2643187"/>
              </a:tblGrid>
              <a:tr h="287338">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Tx/>
                        <a:buNone/>
                        <a:tabLst/>
                      </a:pPr>
                      <a:r>
                        <a:rPr kumimoji="0" lang="es-ES" sz="900" b="0" i="0" u="none" strike="noStrike" cap="none" normalizeH="0" baseline="0" dirty="0" smtClean="0">
                          <a:ln>
                            <a:noFill/>
                          </a:ln>
                          <a:solidFill>
                            <a:srgbClr val="FFFFFF"/>
                          </a:solidFill>
                          <a:effectLst/>
                          <a:latin typeface="Arial" charset="0"/>
                        </a:rPr>
                        <a:t>Fuente: CUBO EXCEL, D.A.2008 - Estado Terminado</a:t>
                      </a:r>
                    </a:p>
                  </a:txBody>
                  <a:tcPr marL="9525" marR="9525" marT="9525" marB="0" anchor="b" horzOverflow="overflow">
                    <a:lnL>
                      <a:noFill/>
                    </a:lnL>
                    <a:lnR>
                      <a:noFill/>
                    </a:lnR>
                    <a:lnT>
                      <a:noFill/>
                    </a:lnT>
                    <a:lnB>
                      <a:noFill/>
                    </a:lnB>
                    <a:lnTlToBr>
                      <a:noFill/>
                    </a:lnTlToBr>
                    <a:lnBlToTr>
                      <a:noFill/>
                    </a:lnBlToTr>
                    <a:solidFill>
                      <a:srgbClr val="000000"/>
                    </a:solidFill>
                  </a:tcPr>
                </a:tc>
              </a:tr>
              <a:tr h="287338">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Tx/>
                        <a:buNone/>
                        <a:tabLst/>
                      </a:pPr>
                      <a:r>
                        <a:rPr kumimoji="0" lang="es-ES" sz="900" b="0" i="0" u="none" strike="noStrike" cap="none" normalizeH="0" baseline="0" dirty="0" smtClean="0">
                          <a:ln>
                            <a:noFill/>
                          </a:ln>
                          <a:solidFill>
                            <a:srgbClr val="FFFFFF"/>
                          </a:solidFill>
                          <a:effectLst/>
                          <a:latin typeface="Arial" charset="0"/>
                        </a:rPr>
                        <a:t>DGNI, de 04.09.2009</a:t>
                      </a:r>
                    </a:p>
                  </a:txBody>
                  <a:tcPr marL="9525" marR="9525" marT="9525" marB="0" anchor="b" horzOverflow="overflow">
                    <a:lnL>
                      <a:noFill/>
                    </a:lnL>
                    <a:lnR>
                      <a:noFill/>
                    </a:lnR>
                    <a:lnT>
                      <a:noFill/>
                    </a:lnT>
                    <a:lnB>
                      <a:noFill/>
                    </a:lnB>
                    <a:lnTlToBr>
                      <a:noFill/>
                    </a:lnTlToBr>
                    <a:lnBlToTr>
                      <a:noFill/>
                    </a:lnBlToTr>
                    <a:solidFill>
                      <a:srgbClr val="000000"/>
                    </a:solidFill>
                  </a:tcPr>
                </a:tc>
              </a:tr>
            </a:tbl>
          </a:graphicData>
        </a:graphic>
      </p:graphicFrame>
      <p:sp>
        <p:nvSpPr>
          <p:cNvPr id="11" name="5 CuadroTexto"/>
          <p:cNvSpPr txBox="1">
            <a:spLocks noChangeArrowheads="1"/>
          </p:cNvSpPr>
          <p:nvPr/>
        </p:nvSpPr>
        <p:spPr bwMode="auto">
          <a:xfrm>
            <a:off x="785813" y="5911850"/>
            <a:ext cx="2500312" cy="461665"/>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s-ES" sz="1200" dirty="0">
                <a:latin typeface="Calibri" pitchFamily="34" charset="0"/>
              </a:rPr>
              <a:t>(*) Cifras en revisión </a:t>
            </a:r>
            <a:r>
              <a:rPr lang="es-ES" sz="1200" dirty="0" smtClean="0">
                <a:latin typeface="Calibri" pitchFamily="34" charset="0"/>
              </a:rPr>
              <a:t>.</a:t>
            </a:r>
          </a:p>
          <a:p>
            <a:pPr>
              <a:lnSpc>
                <a:spcPct val="100000"/>
              </a:lnSpc>
              <a:spcBef>
                <a:spcPct val="0"/>
              </a:spcBef>
              <a:buClrTx/>
              <a:buSzTx/>
              <a:buFontTx/>
              <a:buNone/>
            </a:pPr>
            <a:r>
              <a:rPr lang="es-ES" sz="1200" dirty="0" smtClean="0">
                <a:latin typeface="Calibri" pitchFamily="34" charset="0"/>
              </a:rPr>
              <a:t>Expresado en US$.</a:t>
            </a:r>
            <a:r>
              <a:rPr lang="es-ES" sz="1200" dirty="0" smtClean="0">
                <a:latin typeface="Calibri" pitchFamily="34" charset="0"/>
              </a:rPr>
              <a:t>  </a:t>
            </a:r>
            <a:endParaRPr lang="es-ES" sz="1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cstate="print"/>
          <a:srcRect/>
          <a:stretch>
            <a:fillRect/>
          </a:stretch>
        </p:blipFill>
        <p:spPr bwMode="auto">
          <a:xfrm>
            <a:off x="285750" y="142875"/>
            <a:ext cx="4219575" cy="506413"/>
          </a:xfrm>
          <a:prstGeom prst="rect">
            <a:avLst/>
          </a:prstGeom>
          <a:noFill/>
          <a:ln w="9525">
            <a:noFill/>
            <a:miter lim="800000"/>
            <a:headEnd/>
            <a:tailEnd/>
          </a:ln>
        </p:spPr>
      </p:pic>
      <p:sp>
        <p:nvSpPr>
          <p:cNvPr id="6"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2600" dirty="0" smtClean="0"/>
              <a:t>Política Nacional de Cooperaci</a:t>
            </a:r>
            <a:r>
              <a:rPr lang="es-MX" sz="2600" dirty="0" smtClean="0"/>
              <a:t>ón: Objetivos Estratégicos</a:t>
            </a:r>
            <a:endParaRPr lang="en-US" sz="2600" dirty="0"/>
          </a:p>
        </p:txBody>
      </p:sp>
      <p:sp>
        <p:nvSpPr>
          <p:cNvPr id="7" name="AutoShape 20"/>
          <p:cNvSpPr>
            <a:spLocks noChangeArrowheads="1"/>
          </p:cNvSpPr>
          <p:nvPr/>
        </p:nvSpPr>
        <p:spPr bwMode="auto">
          <a:xfrm flipV="1">
            <a:off x="0" y="4191000"/>
            <a:ext cx="9144000" cy="1751013"/>
          </a:xfrm>
          <a:custGeom>
            <a:avLst/>
            <a:gdLst>
              <a:gd name="G0" fmla="+- 2032 0 0"/>
              <a:gd name="G1" fmla="+- 21600 0 2032"/>
              <a:gd name="G2" fmla="*/ 2032 1 2"/>
              <a:gd name="G3" fmla="+- 21600 0 G2"/>
              <a:gd name="G4" fmla="+/ 2032 21600 2"/>
              <a:gd name="G5" fmla="+/ G1 0 2"/>
              <a:gd name="G6" fmla="*/ 21600 21600 2032"/>
              <a:gd name="G7" fmla="*/ G6 1 2"/>
              <a:gd name="G8" fmla="+- 21600 0 G7"/>
              <a:gd name="G9" fmla="*/ 21600 1 2"/>
              <a:gd name="G10" fmla="+- 2032 0 G9"/>
              <a:gd name="G11" fmla="?: G10 G8 0"/>
              <a:gd name="G12" fmla="?: G10 G7 21600"/>
              <a:gd name="T0" fmla="*/ 20584 w 21600"/>
              <a:gd name="T1" fmla="*/ 10800 h 21600"/>
              <a:gd name="T2" fmla="*/ 10800 w 21600"/>
              <a:gd name="T3" fmla="*/ 21600 h 21600"/>
              <a:gd name="T4" fmla="*/ 1016 w 21600"/>
              <a:gd name="T5" fmla="*/ 10800 h 21600"/>
              <a:gd name="T6" fmla="*/ 10800 w 21600"/>
              <a:gd name="T7" fmla="*/ 0 h 21600"/>
              <a:gd name="T8" fmla="*/ 2816 w 21600"/>
              <a:gd name="T9" fmla="*/ 2816 h 21600"/>
              <a:gd name="T10" fmla="*/ 18784 w 21600"/>
              <a:gd name="T11" fmla="*/ 18784 h 21600"/>
            </a:gdLst>
            <a:ahLst/>
            <a:cxnLst>
              <a:cxn ang="0">
                <a:pos x="T0" y="T1"/>
              </a:cxn>
              <a:cxn ang="0">
                <a:pos x="T2" y="T3"/>
              </a:cxn>
              <a:cxn ang="0">
                <a:pos x="T4" y="T5"/>
              </a:cxn>
              <a:cxn ang="0">
                <a:pos x="T6" y="T7"/>
              </a:cxn>
            </a:cxnLst>
            <a:rect l="T8" t="T9" r="T10" b="T11"/>
            <a:pathLst>
              <a:path w="21600" h="21600">
                <a:moveTo>
                  <a:pt x="0" y="0"/>
                </a:moveTo>
                <a:lnTo>
                  <a:pt x="2032" y="21600"/>
                </a:lnTo>
                <a:lnTo>
                  <a:pt x="19568" y="21600"/>
                </a:lnTo>
                <a:lnTo>
                  <a:pt x="21600" y="0"/>
                </a:lnTo>
                <a:close/>
              </a:path>
            </a:pathLst>
          </a:custGeom>
          <a:gradFill rotWithShape="0">
            <a:gsLst>
              <a:gs pos="0">
                <a:srgbClr val="3366CC"/>
              </a:gs>
              <a:gs pos="100000">
                <a:srgbClr val="3366CC">
                  <a:gamma/>
                  <a:shade val="46275"/>
                  <a:invGamma/>
                </a:srgbClr>
              </a:gs>
            </a:gsLst>
            <a:lin ang="18900000" scaled="1"/>
          </a:gradFill>
          <a:ln w="9525">
            <a:solidFill>
              <a:schemeClr val="bg1"/>
            </a:solidFill>
            <a:miter lim="800000"/>
            <a:headEnd/>
            <a:tailEnd/>
          </a:ln>
          <a:effectLst/>
        </p:spPr>
        <p:txBody>
          <a:bodyPr wrap="none" anchor="ctr"/>
          <a:lstStyle/>
          <a:p>
            <a:endParaRPr lang="es-ES"/>
          </a:p>
        </p:txBody>
      </p:sp>
      <p:pic>
        <p:nvPicPr>
          <p:cNvPr id="4" name="Picture 21"/>
          <p:cNvPicPr>
            <a:picLocks noGrp="1" noChangeAspect="1" noChangeArrowheads="1"/>
          </p:cNvPicPr>
          <p:nvPr>
            <p:ph idx="1"/>
          </p:nvPr>
        </p:nvPicPr>
        <p:blipFill>
          <a:blip r:embed="rId3" cstate="print"/>
          <a:srcRect/>
          <a:stretch>
            <a:fillRect/>
          </a:stretch>
        </p:blipFill>
        <p:spPr bwMode="auto">
          <a:xfrm>
            <a:off x="1214414" y="1714488"/>
            <a:ext cx="6727501" cy="434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Priorización del Plan CINR 2009</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5" cstate="print"/>
          <a:srcRect/>
          <a:stretch>
            <a:fillRect/>
          </a:stretch>
        </p:blipFill>
        <p:spPr bwMode="auto">
          <a:xfrm>
            <a:off x="892745" y="1668431"/>
            <a:ext cx="7358510" cy="438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476375" y="1333482"/>
            <a:ext cx="6983413" cy="5329237"/>
          </a:xfrm>
          <a:prstGeom prst="rect">
            <a:avLst/>
          </a:prstGeom>
          <a:solidFill>
            <a:srgbClr val="B3C3F7"/>
          </a:solidFill>
          <a:ln w="9525">
            <a:noFill/>
            <a:miter lim="800000"/>
            <a:headEnd/>
            <a:tailEnd/>
          </a:ln>
        </p:spPr>
        <p:txBody>
          <a:bodyPr wrap="none" anchor="ctr"/>
          <a:lstStyle/>
          <a:p>
            <a:endParaRPr lang="es-ES"/>
          </a:p>
        </p:txBody>
      </p:sp>
      <p:grpSp>
        <p:nvGrpSpPr>
          <p:cNvPr id="2" name="Group 25"/>
          <p:cNvGrpSpPr>
            <a:grpSpLocks/>
          </p:cNvGrpSpPr>
          <p:nvPr/>
        </p:nvGrpSpPr>
        <p:grpSpPr bwMode="auto">
          <a:xfrm>
            <a:off x="1620838" y="1404919"/>
            <a:ext cx="2641600" cy="5059363"/>
            <a:chOff x="703" y="935"/>
            <a:chExt cx="1664" cy="3187"/>
          </a:xfrm>
        </p:grpSpPr>
        <p:sp>
          <p:nvSpPr>
            <p:cNvPr id="12298" name="Text Box 106"/>
            <p:cNvSpPr txBox="1">
              <a:spLocks noChangeArrowheads="1"/>
            </p:cNvSpPr>
            <p:nvPr/>
          </p:nvSpPr>
          <p:spPr bwMode="auto">
            <a:xfrm>
              <a:off x="703" y="935"/>
              <a:ext cx="1645" cy="173"/>
            </a:xfrm>
            <a:prstGeom prst="rect">
              <a:avLst/>
            </a:prstGeom>
            <a:solidFill>
              <a:srgbClr val="FF0000"/>
            </a:solidFill>
            <a:ln w="38100" cmpd="dbl" algn="ctr">
              <a:noFill/>
              <a:miter lim="800000"/>
              <a:headEnd/>
              <a:tailEnd/>
            </a:ln>
          </p:spPr>
          <p:txBody>
            <a:bodyPr lIns="92075" tIns="46038" rIns="92075" bIns="46038">
              <a:spAutoFit/>
            </a:bodyPr>
            <a:lstStyle/>
            <a:p>
              <a:pPr marL="342900" indent="-342900" algn="just"/>
              <a:r>
                <a:rPr lang="es-ES" sz="1200" b="1">
                  <a:solidFill>
                    <a:schemeClr val="bg2"/>
                  </a:solidFill>
                  <a:latin typeface="Verdana" pitchFamily="34" charset="0"/>
                </a:rPr>
                <a:t>  1. Huancavelica	85,7</a:t>
              </a:r>
            </a:p>
          </p:txBody>
        </p:sp>
        <p:sp>
          <p:nvSpPr>
            <p:cNvPr id="12299" name="Rectangle 27"/>
            <p:cNvSpPr>
              <a:spLocks noChangeArrowheads="1"/>
            </p:cNvSpPr>
            <p:nvPr/>
          </p:nvSpPr>
          <p:spPr bwMode="auto">
            <a:xfrm>
              <a:off x="709" y="1132"/>
              <a:ext cx="1633" cy="771"/>
            </a:xfrm>
            <a:prstGeom prst="rect">
              <a:avLst/>
            </a:prstGeom>
            <a:solidFill>
              <a:srgbClr val="FF6600"/>
            </a:solidFill>
            <a:ln w="9525">
              <a:solidFill>
                <a:srgbClr val="FF6600"/>
              </a:solidFill>
              <a:miter lim="800000"/>
              <a:headEnd/>
              <a:tailEnd/>
            </a:ln>
          </p:spPr>
          <p:txBody>
            <a:bodyPr wrap="none" anchor="ctr"/>
            <a:lstStyle/>
            <a:p>
              <a:endParaRPr lang="es-ES"/>
            </a:p>
          </p:txBody>
        </p:sp>
        <p:sp>
          <p:nvSpPr>
            <p:cNvPr id="12300" name="Text Box 108"/>
            <p:cNvSpPr txBox="1">
              <a:spLocks noChangeArrowheads="1"/>
            </p:cNvSpPr>
            <p:nvPr/>
          </p:nvSpPr>
          <p:spPr bwMode="auto">
            <a:xfrm>
              <a:off x="709" y="1132"/>
              <a:ext cx="1536" cy="748"/>
            </a:xfrm>
            <a:prstGeom prst="rect">
              <a:avLst/>
            </a:prstGeom>
            <a:noFill/>
            <a:ln w="38100" cmpd="dbl" algn="ctr">
              <a:noFill/>
              <a:miter lim="800000"/>
              <a:headEnd/>
              <a:tailEnd/>
            </a:ln>
          </p:spPr>
          <p:txBody>
            <a:bodyPr lIns="92075" tIns="46038" rIns="92075" bIns="46038">
              <a:spAutoFit/>
            </a:bodyPr>
            <a:lstStyle/>
            <a:p>
              <a:pPr marL="342900" indent="-342900" algn="just"/>
              <a:r>
                <a:rPr lang="es-ES" sz="1200" b="1">
                  <a:solidFill>
                    <a:schemeClr val="bg1"/>
                  </a:solidFill>
                  <a:latin typeface="Verdana" pitchFamily="34" charset="0"/>
                </a:rPr>
                <a:t>  2. Apurimac	69,5</a:t>
              </a:r>
            </a:p>
            <a:p>
              <a:pPr marL="342900" indent="-342900" algn="just"/>
              <a:r>
                <a:rPr lang="es-ES" sz="1200" b="1">
                  <a:solidFill>
                    <a:schemeClr val="bg1"/>
                  </a:solidFill>
                  <a:latin typeface="Verdana" pitchFamily="34" charset="0"/>
                </a:rPr>
                <a:t>  3. Ayacucho	68,3</a:t>
              </a:r>
            </a:p>
            <a:p>
              <a:pPr marL="342900" indent="-342900" algn="just"/>
              <a:r>
                <a:rPr lang="es-ES" sz="1200" b="1">
                  <a:solidFill>
                    <a:schemeClr val="bg1"/>
                  </a:solidFill>
                  <a:latin typeface="Verdana" pitchFamily="34" charset="0"/>
                </a:rPr>
                <a:t>  4.	Puno		67,2</a:t>
              </a:r>
            </a:p>
            <a:p>
              <a:pPr marL="342900" indent="-342900" algn="just"/>
              <a:r>
                <a:rPr lang="es-ES" sz="1200" b="1">
                  <a:solidFill>
                    <a:schemeClr val="bg1"/>
                  </a:solidFill>
                  <a:latin typeface="Verdana" pitchFamily="34" charset="0"/>
                </a:rPr>
                <a:t>  5.	Huánuco	64,9</a:t>
              </a:r>
            </a:p>
            <a:p>
              <a:pPr marL="342900" indent="-342900" algn="just"/>
              <a:r>
                <a:rPr lang="es-ES" sz="1200" b="1">
                  <a:solidFill>
                    <a:schemeClr val="bg1"/>
                  </a:solidFill>
                  <a:latin typeface="Verdana" pitchFamily="34" charset="0"/>
                </a:rPr>
                <a:t>  6.	Cajamarca	64,5</a:t>
              </a:r>
            </a:p>
            <a:p>
              <a:pPr marL="342900" indent="-342900" algn="just"/>
              <a:r>
                <a:rPr lang="es-ES" sz="1200" b="1">
                  <a:solidFill>
                    <a:schemeClr val="bg1"/>
                  </a:solidFill>
                  <a:latin typeface="Verdana" pitchFamily="34" charset="0"/>
                </a:rPr>
                <a:t>  7.	Pasco		64,3</a:t>
              </a:r>
            </a:p>
          </p:txBody>
        </p:sp>
        <p:sp>
          <p:nvSpPr>
            <p:cNvPr id="12301" name="Rectangle 29"/>
            <p:cNvSpPr>
              <a:spLocks noChangeArrowheads="1"/>
            </p:cNvSpPr>
            <p:nvPr/>
          </p:nvSpPr>
          <p:spPr bwMode="auto">
            <a:xfrm>
              <a:off x="709" y="1933"/>
              <a:ext cx="1633" cy="408"/>
            </a:xfrm>
            <a:prstGeom prst="rect">
              <a:avLst/>
            </a:prstGeom>
            <a:solidFill>
              <a:srgbClr val="FF9900"/>
            </a:solidFill>
            <a:ln w="9525">
              <a:solidFill>
                <a:srgbClr val="FF9900"/>
              </a:solidFill>
              <a:miter lim="800000"/>
              <a:headEnd/>
              <a:tailEnd/>
            </a:ln>
          </p:spPr>
          <p:txBody>
            <a:bodyPr wrap="none" anchor="ctr"/>
            <a:lstStyle/>
            <a:p>
              <a:endParaRPr lang="es-ES"/>
            </a:p>
          </p:txBody>
        </p:sp>
        <p:sp>
          <p:nvSpPr>
            <p:cNvPr id="12302" name="Text Box 110"/>
            <p:cNvSpPr txBox="1">
              <a:spLocks noChangeArrowheads="1"/>
            </p:cNvSpPr>
            <p:nvPr/>
          </p:nvSpPr>
          <p:spPr bwMode="auto">
            <a:xfrm>
              <a:off x="709" y="1927"/>
              <a:ext cx="1536" cy="403"/>
            </a:xfrm>
            <a:prstGeom prst="rect">
              <a:avLst/>
            </a:prstGeom>
            <a:noFill/>
            <a:ln w="38100" cmpd="dbl" algn="ctr">
              <a:noFill/>
              <a:miter lim="800000"/>
              <a:headEnd/>
              <a:tailEnd/>
            </a:ln>
          </p:spPr>
          <p:txBody>
            <a:bodyPr lIns="92075" tIns="46038" rIns="92075" bIns="46038">
              <a:spAutoFit/>
            </a:bodyPr>
            <a:lstStyle/>
            <a:p>
              <a:pPr marL="342900" indent="-342900" algn="just"/>
              <a:r>
                <a:rPr lang="es-ES" sz="1200" b="1">
                  <a:latin typeface="Verdana" pitchFamily="34" charset="0"/>
                </a:rPr>
                <a:t>  8. Cusco		57,4</a:t>
              </a:r>
            </a:p>
            <a:p>
              <a:pPr marL="342900" indent="-342900" algn="just"/>
              <a:r>
                <a:rPr lang="es-ES" sz="1200" b="1">
                  <a:latin typeface="Verdana" pitchFamily="34" charset="0"/>
                </a:rPr>
                <a:t>  9. Amazonas	55,0</a:t>
              </a:r>
            </a:p>
            <a:p>
              <a:pPr marL="342900" indent="-342900" algn="just"/>
              <a:r>
                <a:rPr lang="es-ES" sz="1200" b="1">
                  <a:latin typeface="Verdana" pitchFamily="34" charset="0"/>
                </a:rPr>
                <a:t> 10.	Loreto		54,6</a:t>
              </a:r>
            </a:p>
          </p:txBody>
        </p:sp>
        <p:sp>
          <p:nvSpPr>
            <p:cNvPr id="12303" name="Rectangle 2"/>
            <p:cNvSpPr>
              <a:spLocks noChangeArrowheads="1"/>
            </p:cNvSpPr>
            <p:nvPr/>
          </p:nvSpPr>
          <p:spPr bwMode="auto">
            <a:xfrm>
              <a:off x="709" y="2367"/>
              <a:ext cx="1633" cy="846"/>
            </a:xfrm>
            <a:prstGeom prst="rect">
              <a:avLst/>
            </a:prstGeom>
            <a:solidFill>
              <a:srgbClr val="FFFFCC"/>
            </a:solidFill>
            <a:ln w="9525" algn="ctr">
              <a:solidFill>
                <a:schemeClr val="tx1"/>
              </a:solidFill>
              <a:miter lim="800000"/>
              <a:headEnd/>
              <a:tailEnd/>
            </a:ln>
          </p:spPr>
          <p:txBody>
            <a:bodyPr wrap="none" anchor="ctr"/>
            <a:lstStyle/>
            <a:p>
              <a:endParaRPr lang="es-ES" sz="1200" b="1">
                <a:solidFill>
                  <a:schemeClr val="bg2"/>
                </a:solidFill>
              </a:endParaRPr>
            </a:p>
          </p:txBody>
        </p:sp>
        <p:sp>
          <p:nvSpPr>
            <p:cNvPr id="12304" name="Rectangle 33"/>
            <p:cNvSpPr>
              <a:spLocks noChangeArrowheads="1"/>
            </p:cNvSpPr>
            <p:nvPr/>
          </p:nvSpPr>
          <p:spPr bwMode="auto">
            <a:xfrm>
              <a:off x="709" y="3237"/>
              <a:ext cx="1633" cy="844"/>
            </a:xfrm>
            <a:prstGeom prst="rect">
              <a:avLst/>
            </a:prstGeom>
            <a:solidFill>
              <a:srgbClr val="FFFFEB"/>
            </a:solidFill>
            <a:ln w="9525" algn="ctr">
              <a:solidFill>
                <a:schemeClr val="tx1"/>
              </a:solidFill>
              <a:miter lim="800000"/>
              <a:headEnd/>
              <a:tailEnd/>
            </a:ln>
          </p:spPr>
          <p:txBody>
            <a:bodyPr wrap="none" anchor="ctr"/>
            <a:lstStyle/>
            <a:p>
              <a:endParaRPr lang="es-ES" sz="1200" b="1">
                <a:solidFill>
                  <a:schemeClr val="bg2"/>
                </a:solidFill>
              </a:endParaRPr>
            </a:p>
          </p:txBody>
        </p:sp>
        <p:sp>
          <p:nvSpPr>
            <p:cNvPr id="12305" name="Text Box 32"/>
            <p:cNvSpPr txBox="1">
              <a:spLocks noChangeArrowheads="1"/>
            </p:cNvSpPr>
            <p:nvPr/>
          </p:nvSpPr>
          <p:spPr bwMode="auto">
            <a:xfrm>
              <a:off x="734" y="2379"/>
              <a:ext cx="1633" cy="1743"/>
            </a:xfrm>
            <a:prstGeom prst="rect">
              <a:avLst/>
            </a:prstGeom>
            <a:noFill/>
            <a:ln w="38100" cmpd="dbl" algn="ctr">
              <a:noFill/>
              <a:miter lim="800000"/>
              <a:headEnd/>
              <a:tailEnd/>
            </a:ln>
          </p:spPr>
          <p:txBody>
            <a:bodyPr lIns="92075" tIns="46038" rIns="92075" bIns="46038">
              <a:spAutoFit/>
            </a:bodyPr>
            <a:lstStyle/>
            <a:p>
              <a:pPr marL="342900" indent="-342900" algn="just"/>
              <a:r>
                <a:rPr lang="es-ES" sz="1200" b="1" dirty="0">
                  <a:solidFill>
                    <a:schemeClr val="accent2"/>
                  </a:solidFill>
                  <a:latin typeface="Verdana" pitchFamily="34" charset="0"/>
                </a:rPr>
                <a:t>11. Piura		45,0</a:t>
              </a:r>
            </a:p>
            <a:p>
              <a:pPr marL="342900" indent="-342900" algn="just"/>
              <a:r>
                <a:rPr lang="es-ES" sz="1200" b="1" dirty="0">
                  <a:solidFill>
                    <a:schemeClr val="accent2"/>
                  </a:solidFill>
                  <a:latin typeface="Verdana" pitchFamily="34" charset="0"/>
                </a:rPr>
                <a:t>12. Ucayali	45,0</a:t>
              </a:r>
            </a:p>
            <a:p>
              <a:pPr marL="342900" indent="-342900" algn="just"/>
              <a:r>
                <a:rPr lang="es-ES" sz="1200" b="1" dirty="0">
                  <a:solidFill>
                    <a:schemeClr val="accent2"/>
                  </a:solidFill>
                  <a:latin typeface="Verdana" pitchFamily="34" charset="0"/>
                </a:rPr>
                <a:t>13.	San Martín	44,5</a:t>
              </a:r>
            </a:p>
            <a:p>
              <a:pPr marL="342900" indent="-342900" algn="just"/>
              <a:r>
                <a:rPr lang="es-ES" sz="1200" b="1" dirty="0">
                  <a:solidFill>
                    <a:schemeClr val="accent2"/>
                  </a:solidFill>
                  <a:latin typeface="Verdana" pitchFamily="34" charset="0"/>
                </a:rPr>
                <a:t>14.	Junín 		43,0</a:t>
              </a:r>
            </a:p>
            <a:p>
              <a:pPr marL="342900" indent="-342900" algn="just"/>
              <a:r>
                <a:rPr lang="es-ES" sz="1200" b="1" dirty="0">
                  <a:solidFill>
                    <a:schemeClr val="accent2"/>
                  </a:solidFill>
                  <a:latin typeface="Verdana" pitchFamily="34" charset="0"/>
                </a:rPr>
                <a:t>15.	Ancash	42,6</a:t>
              </a:r>
            </a:p>
            <a:p>
              <a:pPr marL="342900" indent="-342900" algn="just">
                <a:buFontTx/>
                <a:buAutoNum type="arabicPeriod" startAt="16"/>
              </a:pPr>
              <a:r>
                <a:rPr lang="es-ES" sz="1200" b="1" dirty="0">
                  <a:solidFill>
                    <a:schemeClr val="accent2"/>
                  </a:solidFill>
                  <a:latin typeface="Verdana" pitchFamily="34" charset="0"/>
                </a:rPr>
                <a:t>Lambayeque	40,6</a:t>
              </a:r>
            </a:p>
            <a:p>
              <a:pPr marL="342900" indent="-342900" algn="just">
                <a:buFontTx/>
                <a:buAutoNum type="arabicPeriod" startAt="17"/>
              </a:pPr>
              <a:r>
                <a:rPr lang="es-ES" sz="1200" b="1" dirty="0">
                  <a:solidFill>
                    <a:schemeClr val="accent2"/>
                  </a:solidFill>
                  <a:latin typeface="Verdana" pitchFamily="34" charset="0"/>
                </a:rPr>
                <a:t>La Libertad	37,3</a:t>
              </a:r>
            </a:p>
            <a:p>
              <a:pPr marL="342900" indent="-342900" algn="just"/>
              <a:endParaRPr lang="es-ES" sz="1000" b="1" dirty="0">
                <a:solidFill>
                  <a:schemeClr val="bg2"/>
                </a:solidFill>
                <a:latin typeface="Verdana" pitchFamily="34" charset="0"/>
              </a:endParaRPr>
            </a:p>
            <a:p>
              <a:pPr marL="342900" indent="-342900" algn="just">
                <a:lnSpc>
                  <a:spcPct val="65000"/>
                </a:lnSpc>
              </a:pPr>
              <a:r>
                <a:rPr lang="es-ES" sz="1200" b="1" dirty="0">
                  <a:latin typeface="Verdana" pitchFamily="34" charset="0"/>
                </a:rPr>
                <a:t>18.	Moquegua	25,8</a:t>
              </a:r>
            </a:p>
            <a:p>
              <a:pPr marL="342900" indent="-342900" algn="just"/>
              <a:r>
                <a:rPr lang="es-ES" sz="1200" b="1" dirty="0">
                  <a:latin typeface="Verdana" pitchFamily="34" charset="0"/>
                </a:rPr>
                <a:t>19.	Arequipa	23,8</a:t>
              </a:r>
            </a:p>
            <a:p>
              <a:pPr marL="342900" indent="-342900" algn="just"/>
              <a:r>
                <a:rPr lang="es-ES" sz="1200" b="1" dirty="0">
                  <a:latin typeface="Verdana" pitchFamily="34" charset="0"/>
                </a:rPr>
                <a:t>20. Tacna		20,4</a:t>
              </a:r>
            </a:p>
            <a:p>
              <a:pPr marL="342900" indent="-342900" algn="just"/>
              <a:r>
                <a:rPr lang="es-ES" sz="1200" b="1" dirty="0">
                  <a:latin typeface="Verdana" pitchFamily="34" charset="0"/>
                </a:rPr>
                <a:t>21. Lima		19,4</a:t>
              </a:r>
            </a:p>
            <a:p>
              <a:pPr marL="342900" indent="-342900" algn="just">
                <a:buFontTx/>
                <a:buAutoNum type="arabicPeriod" startAt="22"/>
              </a:pPr>
              <a:r>
                <a:rPr lang="es-ES" sz="1200" b="1" dirty="0">
                  <a:latin typeface="Verdana" pitchFamily="34" charset="0"/>
                </a:rPr>
                <a:t>Tumbes	18,1</a:t>
              </a:r>
            </a:p>
            <a:p>
              <a:pPr marL="342900" indent="-342900" algn="just">
                <a:buFontTx/>
                <a:buAutoNum type="arabicPeriod" startAt="22"/>
              </a:pPr>
              <a:r>
                <a:rPr lang="es-ES" sz="1200" b="1" dirty="0">
                  <a:latin typeface="Verdana" pitchFamily="34" charset="0"/>
                </a:rPr>
                <a:t>Madre de Dios	15,6</a:t>
              </a:r>
            </a:p>
            <a:p>
              <a:pPr marL="342900" indent="-342900" algn="just">
                <a:buFontTx/>
                <a:buAutoNum type="arabicPeriod" startAt="22"/>
              </a:pPr>
              <a:r>
                <a:rPr lang="es-ES" sz="1200" b="1" dirty="0">
                  <a:latin typeface="Verdana" pitchFamily="34" charset="0"/>
                </a:rPr>
                <a:t>Ica		15,1</a:t>
              </a:r>
            </a:p>
          </p:txBody>
        </p:sp>
      </p:grpSp>
      <p:pic>
        <p:nvPicPr>
          <p:cNvPr id="12294" name="Picture 36"/>
          <p:cNvPicPr>
            <a:picLocks noChangeAspect="1" noChangeArrowheads="1"/>
          </p:cNvPicPr>
          <p:nvPr/>
        </p:nvPicPr>
        <p:blipFill>
          <a:blip r:embed="rId3" cstate="print"/>
          <a:srcRect l="3835" t="10942" r="4315" b="3435"/>
          <a:stretch>
            <a:fillRect/>
          </a:stretch>
        </p:blipFill>
        <p:spPr bwMode="auto">
          <a:xfrm>
            <a:off x="4284663" y="1352532"/>
            <a:ext cx="4135437" cy="5295900"/>
          </a:xfrm>
          <a:prstGeom prst="rect">
            <a:avLst/>
          </a:prstGeom>
          <a:solidFill>
            <a:srgbClr val="A1B5F5"/>
          </a:solidFill>
          <a:ln w="9525">
            <a:noFill/>
            <a:miter lim="800000"/>
            <a:headEnd/>
            <a:tailEnd/>
          </a:ln>
        </p:spPr>
      </p:pic>
      <p:sp>
        <p:nvSpPr>
          <p:cNvPr id="12295" name="Text Box 40"/>
          <p:cNvSpPr txBox="1">
            <a:spLocks noChangeArrowheads="1"/>
          </p:cNvSpPr>
          <p:nvPr/>
        </p:nvSpPr>
        <p:spPr bwMode="auto">
          <a:xfrm>
            <a:off x="88900" y="5641975"/>
            <a:ext cx="1403350" cy="701675"/>
          </a:xfrm>
          <a:prstGeom prst="rect">
            <a:avLst/>
          </a:prstGeom>
          <a:noFill/>
          <a:ln w="9525">
            <a:noFill/>
            <a:miter lim="800000"/>
            <a:headEnd/>
            <a:tailEnd/>
          </a:ln>
        </p:spPr>
        <p:txBody>
          <a:bodyPr>
            <a:spAutoFit/>
          </a:bodyPr>
          <a:lstStyle/>
          <a:p>
            <a:pPr>
              <a:spcBef>
                <a:spcPct val="50000"/>
              </a:spcBef>
            </a:pPr>
            <a:r>
              <a:rPr lang="es-ES" sz="1000"/>
              <a:t>Fuente: INEI 2008. Censo Nacional Pobreza 2007</a:t>
            </a:r>
            <a:br>
              <a:rPr lang="es-ES" sz="1000"/>
            </a:br>
            <a:r>
              <a:rPr lang="es-ES" sz="1000"/>
              <a:t>Elaboración: INEI</a:t>
            </a:r>
          </a:p>
        </p:txBody>
      </p:sp>
      <p:sp>
        <p:nvSpPr>
          <p:cNvPr id="12296" name="Rectangle 9"/>
          <p:cNvSpPr>
            <a:spLocks noChangeArrowheads="1"/>
          </p:cNvSpPr>
          <p:nvPr/>
        </p:nvSpPr>
        <p:spPr bwMode="auto">
          <a:xfrm>
            <a:off x="611188" y="930257"/>
            <a:ext cx="215900" cy="215900"/>
          </a:xfrm>
          <a:prstGeom prst="rect">
            <a:avLst/>
          </a:prstGeom>
          <a:solidFill>
            <a:srgbClr val="FFCC00"/>
          </a:solidFill>
          <a:ln w="9525">
            <a:solidFill>
              <a:schemeClr val="hlink"/>
            </a:solidFill>
            <a:miter lim="800000"/>
            <a:headEnd/>
            <a:tailEnd/>
          </a:ln>
        </p:spPr>
        <p:txBody>
          <a:bodyPr wrap="none" anchor="ctr"/>
          <a:lstStyle/>
          <a:p>
            <a:endParaRPr lang="es-ES" sz="1600"/>
          </a:p>
        </p:txBody>
      </p:sp>
      <p:sp>
        <p:nvSpPr>
          <p:cNvPr id="12297" name="Text Box 10"/>
          <p:cNvSpPr txBox="1">
            <a:spLocks noChangeArrowheads="1"/>
          </p:cNvSpPr>
          <p:nvPr/>
        </p:nvSpPr>
        <p:spPr bwMode="auto">
          <a:xfrm>
            <a:off x="755650" y="857232"/>
            <a:ext cx="2520950" cy="336550"/>
          </a:xfrm>
          <a:prstGeom prst="rect">
            <a:avLst/>
          </a:prstGeom>
          <a:noFill/>
          <a:ln w="9525">
            <a:noFill/>
            <a:miter lim="800000"/>
            <a:headEnd/>
            <a:tailEnd/>
          </a:ln>
        </p:spPr>
        <p:txBody>
          <a:bodyPr>
            <a:spAutoFit/>
          </a:bodyPr>
          <a:lstStyle/>
          <a:p>
            <a:pPr>
              <a:spcBef>
                <a:spcPct val="50000"/>
              </a:spcBef>
            </a:pPr>
            <a:r>
              <a:rPr lang="es-ES" sz="1600" b="1"/>
              <a:t> Priorización regional </a:t>
            </a:r>
          </a:p>
        </p:txBody>
      </p:sp>
      <p:pic>
        <p:nvPicPr>
          <p:cNvPr id="18" name="Picture 8"/>
          <p:cNvPicPr>
            <a:picLocks noChangeAspect="1" noChangeArrowheads="1"/>
          </p:cNvPicPr>
          <p:nvPr/>
        </p:nvPicPr>
        <p:blipFill>
          <a:blip r:embed="rId4" cstate="print"/>
          <a:srcRect/>
          <a:stretch>
            <a:fillRect/>
          </a:stretch>
        </p:blipFill>
        <p:spPr bwMode="auto">
          <a:xfrm>
            <a:off x="285750" y="142875"/>
            <a:ext cx="4219575" cy="506413"/>
          </a:xfrm>
          <a:prstGeom prst="rect">
            <a:avLst/>
          </a:prstGeom>
          <a:noFill/>
          <a:ln w="9525">
            <a:noFill/>
            <a:miter lim="800000"/>
            <a:headEnd/>
            <a:tailEnd/>
          </a:ln>
        </p:spPr>
      </p:pic>
      <p:pic>
        <p:nvPicPr>
          <p:cNvPr id="19" name="Picture 5" descr="logotipopq"/>
          <p:cNvPicPr>
            <a:picLocks noChangeAspect="1" noChangeArrowheads="1"/>
          </p:cNvPicPr>
          <p:nvPr/>
        </p:nvPicPr>
        <p:blipFill>
          <a:blip r:embed="rId5" cstate="print"/>
          <a:srcRect/>
          <a:stretch>
            <a:fillRect/>
          </a:stretch>
        </p:blipFill>
        <p:spPr bwMode="auto">
          <a:xfrm>
            <a:off x="0" y="6324600"/>
            <a:ext cx="1066800" cy="496888"/>
          </a:xfrm>
          <a:prstGeom prst="rect">
            <a:avLst/>
          </a:prstGeom>
          <a:noFill/>
          <a:ln w="9525">
            <a:noFill/>
            <a:miter lim="800000"/>
            <a:headEnd/>
            <a:tailEnd/>
          </a:ln>
        </p:spPr>
      </p:pic>
      <p:sp>
        <p:nvSpPr>
          <p:cNvPr id="20" name="19 Marcador de número de diapositiva"/>
          <p:cNvSpPr>
            <a:spLocks noGrp="1"/>
          </p:cNvSpPr>
          <p:nvPr>
            <p:ph type="sldNum" sz="quarter" idx="12"/>
          </p:nvPr>
        </p:nvSpPr>
        <p:spPr/>
        <p:txBody>
          <a:bodyPr/>
          <a:lstStyle/>
          <a:p>
            <a:pPr>
              <a:defRPr/>
            </a:pPr>
            <a:fld id="{25910316-6045-444B-BDB0-BE24174477FC}" type="slidenum">
              <a:rPr lang="es-ES" smtClean="0"/>
              <a:pPr>
                <a:defRPr/>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10"/>
          <p:cNvSpPr txBox="1">
            <a:spLocks noChangeArrowheads="1"/>
          </p:cNvSpPr>
          <p:nvPr/>
        </p:nvSpPr>
        <p:spPr bwMode="auto">
          <a:xfrm>
            <a:off x="376238" y="1214422"/>
            <a:ext cx="1728787" cy="581025"/>
          </a:xfrm>
          <a:prstGeom prst="rect">
            <a:avLst/>
          </a:prstGeom>
          <a:noFill/>
          <a:ln w="9525">
            <a:noFill/>
            <a:miter lim="800000"/>
            <a:headEnd/>
            <a:tailEnd/>
          </a:ln>
        </p:spPr>
        <p:txBody>
          <a:bodyPr>
            <a:spAutoFit/>
          </a:bodyPr>
          <a:lstStyle/>
          <a:p>
            <a:pPr>
              <a:spcBef>
                <a:spcPct val="50000"/>
              </a:spcBef>
            </a:pPr>
            <a:r>
              <a:rPr lang="es-ES" sz="1600" b="1"/>
              <a:t>Focalización       distrital </a:t>
            </a:r>
          </a:p>
        </p:txBody>
      </p:sp>
      <p:grpSp>
        <p:nvGrpSpPr>
          <p:cNvPr id="2" name="Group 5"/>
          <p:cNvGrpSpPr>
            <a:grpSpLocks/>
          </p:cNvGrpSpPr>
          <p:nvPr/>
        </p:nvGrpSpPr>
        <p:grpSpPr bwMode="auto">
          <a:xfrm>
            <a:off x="2411413" y="1142984"/>
            <a:ext cx="5473700" cy="5445125"/>
            <a:chOff x="1483" y="1008"/>
            <a:chExt cx="3811" cy="3312"/>
          </a:xfrm>
        </p:grpSpPr>
        <p:pic>
          <p:nvPicPr>
            <p:cNvPr id="13320" name="Picture 6">
              <a:hlinkClick r:id="rId3"/>
            </p:cNvPr>
            <p:cNvPicPr>
              <a:picLocks noChangeAspect="1" noChangeArrowheads="1"/>
            </p:cNvPicPr>
            <p:nvPr/>
          </p:nvPicPr>
          <p:blipFill>
            <a:blip r:embed="rId4" cstate="print"/>
            <a:srcRect/>
            <a:stretch>
              <a:fillRect/>
            </a:stretch>
          </p:blipFill>
          <p:spPr bwMode="auto">
            <a:xfrm>
              <a:off x="1483" y="1008"/>
              <a:ext cx="3811" cy="3312"/>
            </a:xfrm>
            <a:prstGeom prst="rect">
              <a:avLst/>
            </a:prstGeom>
            <a:noFill/>
            <a:ln w="9525">
              <a:noFill/>
              <a:miter lim="800000"/>
              <a:headEnd/>
              <a:tailEnd/>
            </a:ln>
          </p:spPr>
        </p:pic>
        <p:sp>
          <p:nvSpPr>
            <p:cNvPr id="288775" name="Text Box 7"/>
            <p:cNvSpPr txBox="1">
              <a:spLocks noChangeArrowheads="1"/>
            </p:cNvSpPr>
            <p:nvPr/>
          </p:nvSpPr>
          <p:spPr bwMode="auto">
            <a:xfrm>
              <a:off x="3267" y="1014"/>
              <a:ext cx="1044" cy="223"/>
            </a:xfrm>
            <a:prstGeom prst="rect">
              <a:avLst/>
            </a:prstGeom>
            <a:noFill/>
            <a:ln w="9525">
              <a:noFill/>
              <a:miter lim="800000"/>
              <a:headEnd/>
              <a:tailEnd/>
            </a:ln>
            <a:effectLst/>
          </p:spPr>
          <p:txBody>
            <a:bodyPr>
              <a:spAutoFit/>
            </a:bodyPr>
            <a:lstStyle/>
            <a:p>
              <a:pPr algn="ctr">
                <a:spcBef>
                  <a:spcPct val="50000"/>
                </a:spcBef>
                <a:defRPr/>
              </a:pPr>
              <a:r>
                <a:rPr lang="es-ES" b="1">
                  <a:solidFill>
                    <a:srgbClr val="DEB400"/>
                  </a:solidFill>
                  <a:effectLst>
                    <a:outerShdw blurRad="38100" dist="38100" dir="2700000" algn="tl">
                      <a:srgbClr val="000000"/>
                    </a:outerShdw>
                  </a:effectLst>
                </a:rPr>
                <a:t>Ica</a:t>
              </a:r>
            </a:p>
          </p:txBody>
        </p:sp>
      </p:grpSp>
      <p:sp>
        <p:nvSpPr>
          <p:cNvPr id="13318" name="Text Box 8"/>
          <p:cNvSpPr txBox="1">
            <a:spLocks noChangeArrowheads="1"/>
          </p:cNvSpPr>
          <p:nvPr/>
        </p:nvSpPr>
        <p:spPr bwMode="auto">
          <a:xfrm>
            <a:off x="317500" y="2447909"/>
            <a:ext cx="2016125" cy="825500"/>
          </a:xfrm>
          <a:prstGeom prst="rect">
            <a:avLst/>
          </a:prstGeom>
          <a:noFill/>
          <a:ln w="9525">
            <a:noFill/>
            <a:miter lim="800000"/>
            <a:headEnd/>
            <a:tailEnd/>
          </a:ln>
        </p:spPr>
        <p:txBody>
          <a:bodyPr>
            <a:spAutoFit/>
          </a:bodyPr>
          <a:lstStyle/>
          <a:p>
            <a:pPr>
              <a:spcBef>
                <a:spcPct val="50000"/>
              </a:spcBef>
            </a:pPr>
            <a:r>
              <a:rPr lang="es-ES" sz="1600" b="1">
                <a:solidFill>
                  <a:schemeClr val="tx2"/>
                </a:solidFill>
              </a:rPr>
              <a:t>880 distritos identificados por la E. N. CRECER</a:t>
            </a:r>
          </a:p>
        </p:txBody>
      </p:sp>
      <p:sp>
        <p:nvSpPr>
          <p:cNvPr id="13319" name="Rectangle 9"/>
          <p:cNvSpPr>
            <a:spLocks noChangeArrowheads="1"/>
          </p:cNvSpPr>
          <p:nvPr/>
        </p:nvSpPr>
        <p:spPr bwMode="auto">
          <a:xfrm>
            <a:off x="179388" y="1311259"/>
            <a:ext cx="215900" cy="215900"/>
          </a:xfrm>
          <a:prstGeom prst="rect">
            <a:avLst/>
          </a:prstGeom>
          <a:solidFill>
            <a:srgbClr val="FFCC00"/>
          </a:solidFill>
          <a:ln w="9525">
            <a:solidFill>
              <a:schemeClr val="hlink"/>
            </a:solidFill>
            <a:miter lim="800000"/>
            <a:headEnd/>
            <a:tailEnd/>
          </a:ln>
        </p:spPr>
        <p:txBody>
          <a:bodyPr wrap="none" anchor="ctr"/>
          <a:lstStyle/>
          <a:p>
            <a:endParaRPr lang="es-ES" sz="1600"/>
          </a:p>
        </p:txBody>
      </p:sp>
      <p:pic>
        <p:nvPicPr>
          <p:cNvPr id="10" name="Picture 8"/>
          <p:cNvPicPr>
            <a:picLocks noChangeAspect="1" noChangeArrowheads="1"/>
          </p:cNvPicPr>
          <p:nvPr/>
        </p:nvPicPr>
        <p:blipFill>
          <a:blip r:embed="rId5" cstate="print"/>
          <a:srcRect/>
          <a:stretch>
            <a:fillRect/>
          </a:stretch>
        </p:blipFill>
        <p:spPr bwMode="auto">
          <a:xfrm>
            <a:off x="285750" y="142875"/>
            <a:ext cx="4219575" cy="506413"/>
          </a:xfrm>
          <a:prstGeom prst="rect">
            <a:avLst/>
          </a:prstGeom>
          <a:noFill/>
          <a:ln w="9525">
            <a:noFill/>
            <a:miter lim="800000"/>
            <a:headEnd/>
            <a:tailEnd/>
          </a:ln>
        </p:spPr>
      </p:pic>
      <p:pic>
        <p:nvPicPr>
          <p:cNvPr id="11" name="Picture 5" descr="logotipopq"/>
          <p:cNvPicPr>
            <a:picLocks noChangeAspect="1" noChangeArrowheads="1"/>
          </p:cNvPicPr>
          <p:nvPr/>
        </p:nvPicPr>
        <p:blipFill>
          <a:blip r:embed="rId6" cstate="print"/>
          <a:srcRect/>
          <a:stretch>
            <a:fillRect/>
          </a:stretch>
        </p:blipFill>
        <p:spPr bwMode="auto">
          <a:xfrm>
            <a:off x="0" y="6324600"/>
            <a:ext cx="1066800" cy="496888"/>
          </a:xfrm>
          <a:prstGeom prst="rect">
            <a:avLst/>
          </a:prstGeom>
          <a:noFill/>
          <a:ln w="9525">
            <a:noFill/>
            <a:miter lim="800000"/>
            <a:headEnd/>
            <a:tailEnd/>
          </a:ln>
        </p:spPr>
      </p:pic>
      <p:sp>
        <p:nvSpPr>
          <p:cNvPr id="12" name="11 Marcador de número de diapositiva"/>
          <p:cNvSpPr>
            <a:spLocks noGrp="1"/>
          </p:cNvSpPr>
          <p:nvPr>
            <p:ph type="sldNum" sz="quarter" idx="12"/>
          </p:nvPr>
        </p:nvSpPr>
        <p:spPr/>
        <p:txBody>
          <a:bodyPr/>
          <a:lstStyle/>
          <a:p>
            <a:pPr>
              <a:defRPr/>
            </a:pPr>
            <a:fld id="{25910316-6045-444B-BDB0-BE24174477FC}" type="slidenum">
              <a:rPr lang="es-ES" smtClean="0"/>
              <a:pPr>
                <a:defRPr/>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Argumentos para mantener el flujo de la CINR</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sp>
        <p:nvSpPr>
          <p:cNvPr id="7" name="6 Marcador de contenido"/>
          <p:cNvSpPr>
            <a:spLocks noGrp="1"/>
          </p:cNvSpPr>
          <p:nvPr>
            <p:ph idx="1"/>
          </p:nvPr>
        </p:nvSpPr>
        <p:spPr/>
        <p:txBody>
          <a:bodyPr>
            <a:normAutofit fontScale="70000" lnSpcReduction="20000"/>
          </a:bodyPr>
          <a:lstStyle/>
          <a:p>
            <a:pPr marL="514350" indent="-514350" algn="just">
              <a:lnSpc>
                <a:spcPct val="150000"/>
              </a:lnSpc>
              <a:spcBef>
                <a:spcPts val="300"/>
              </a:spcBef>
              <a:spcAft>
                <a:spcPts val="300"/>
              </a:spcAft>
              <a:buFont typeface="+mj-lt"/>
              <a:buAutoNum type="arabicPeriod"/>
              <a:defRPr/>
            </a:pPr>
            <a:endParaRPr lang="es-ES" dirty="0" smtClean="0">
              <a:latin typeface="Arial" charset="0"/>
              <a:cs typeface="Arial" charset="0"/>
            </a:endParaRPr>
          </a:p>
          <a:p>
            <a:pPr marL="514350" indent="-514350" algn="just">
              <a:lnSpc>
                <a:spcPct val="150000"/>
              </a:lnSpc>
              <a:spcBef>
                <a:spcPts val="300"/>
              </a:spcBef>
              <a:spcAft>
                <a:spcPts val="300"/>
              </a:spcAft>
              <a:buFont typeface="+mj-lt"/>
              <a:buAutoNum type="arabicPeriod"/>
              <a:defRPr/>
            </a:pPr>
            <a:r>
              <a:rPr lang="es-ES" dirty="0" smtClean="0">
                <a:latin typeface="Arial" charset="0"/>
                <a:cs typeface="Arial" charset="0"/>
              </a:rPr>
              <a:t>Reducción </a:t>
            </a:r>
            <a:r>
              <a:rPr lang="es-ES" dirty="0">
                <a:latin typeface="Arial" charset="0"/>
                <a:cs typeface="Arial" charset="0"/>
              </a:rPr>
              <a:t>de la pobreza extrema.</a:t>
            </a:r>
          </a:p>
          <a:p>
            <a:pPr marL="514350" indent="-514350" algn="just">
              <a:lnSpc>
                <a:spcPct val="150000"/>
              </a:lnSpc>
              <a:spcBef>
                <a:spcPts val="300"/>
              </a:spcBef>
              <a:spcAft>
                <a:spcPts val="300"/>
              </a:spcAft>
              <a:buFont typeface="+mj-lt"/>
              <a:buAutoNum type="arabicPeriod"/>
              <a:defRPr/>
            </a:pPr>
            <a:r>
              <a:rPr lang="es-ES" dirty="0">
                <a:latin typeface="Arial" charset="0"/>
                <a:cs typeface="Arial" charset="0"/>
              </a:rPr>
              <a:t>Fortalecimiento de la Institucionalidad Democrática</a:t>
            </a:r>
          </a:p>
          <a:p>
            <a:pPr marL="514350" indent="-514350" algn="just">
              <a:lnSpc>
                <a:spcPct val="150000"/>
              </a:lnSpc>
              <a:spcBef>
                <a:spcPts val="300"/>
              </a:spcBef>
              <a:spcAft>
                <a:spcPts val="300"/>
              </a:spcAft>
              <a:buFont typeface="+mj-lt"/>
              <a:buAutoNum type="arabicPeriod"/>
              <a:defRPr/>
            </a:pPr>
            <a:r>
              <a:rPr lang="es-ES" dirty="0">
                <a:latin typeface="Arial" charset="0"/>
                <a:cs typeface="Arial" charset="0"/>
              </a:rPr>
              <a:t>Fortalecimiento del Proceso de Descentralización</a:t>
            </a:r>
          </a:p>
          <a:p>
            <a:pPr marL="514350" indent="-514350" algn="just">
              <a:lnSpc>
                <a:spcPct val="150000"/>
              </a:lnSpc>
              <a:spcBef>
                <a:spcPts val="300"/>
              </a:spcBef>
              <a:spcAft>
                <a:spcPts val="300"/>
              </a:spcAft>
              <a:buFont typeface="+mj-lt"/>
              <a:buAutoNum type="arabicPeriod"/>
              <a:defRPr/>
            </a:pPr>
            <a:r>
              <a:rPr lang="es-ES" dirty="0">
                <a:latin typeface="Arial" charset="0"/>
                <a:cs typeface="Arial" charset="0"/>
              </a:rPr>
              <a:t>Consolidación de los procesos de expansión económica e integración del Perú al mercado mundial</a:t>
            </a:r>
          </a:p>
          <a:p>
            <a:pPr marL="514350" indent="-514350" algn="just">
              <a:lnSpc>
                <a:spcPct val="150000"/>
              </a:lnSpc>
              <a:spcBef>
                <a:spcPts val="300"/>
              </a:spcBef>
              <a:spcAft>
                <a:spcPts val="300"/>
              </a:spcAft>
              <a:buFont typeface="+mj-lt"/>
              <a:buAutoNum type="arabicPeriod"/>
              <a:defRPr/>
            </a:pPr>
            <a:r>
              <a:rPr lang="es-ES" dirty="0">
                <a:latin typeface="Arial" charset="0"/>
                <a:cs typeface="Arial" charset="0"/>
              </a:rPr>
              <a:t>Fortalecimiento de políticas públicas sobre bienes globales (Agua, Adaptación al Cambio Climático) y protección a la biodiversidad.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rmAutofit fontScale="90000"/>
          </a:bodyPr>
          <a:lstStyle/>
          <a:p>
            <a:r>
              <a:rPr lang="es-MX" dirty="0" smtClean="0"/>
              <a:t>Estructura</a:t>
            </a:r>
            <a:endParaRPr lang="en-US" dirty="0"/>
          </a:p>
        </p:txBody>
      </p:sp>
      <p:sp>
        <p:nvSpPr>
          <p:cNvPr id="3" name="2 Marcador de contenido"/>
          <p:cNvSpPr>
            <a:spLocks noGrp="1"/>
          </p:cNvSpPr>
          <p:nvPr>
            <p:ph idx="1"/>
          </p:nvPr>
        </p:nvSpPr>
        <p:spPr/>
        <p:txBody>
          <a:bodyPr/>
          <a:lstStyle/>
          <a:p>
            <a:endParaRPr lang="es-MX" dirty="0" smtClean="0">
              <a:solidFill>
                <a:schemeClr val="bg1"/>
              </a:solidFill>
            </a:endParaRPr>
          </a:p>
          <a:p>
            <a:r>
              <a:rPr lang="es-MX" b="1" dirty="0" smtClean="0">
                <a:solidFill>
                  <a:schemeClr val="bg1"/>
                </a:solidFill>
              </a:rPr>
              <a:t>LA CRISIS FINANCIERA INTERNACIONAL Y SU IMPACTO EN EL PERÚ</a:t>
            </a:r>
          </a:p>
          <a:p>
            <a:endParaRPr lang="es-MX" b="1" dirty="0" smtClean="0">
              <a:solidFill>
                <a:schemeClr val="bg1"/>
              </a:solidFill>
            </a:endParaRPr>
          </a:p>
          <a:p>
            <a:r>
              <a:rPr lang="es-MX" b="1" dirty="0" smtClean="0">
                <a:solidFill>
                  <a:schemeClr val="bg1"/>
                </a:solidFill>
              </a:rPr>
              <a:t>FLUJO DE COOPERACIÓN EN EL PERÚ</a:t>
            </a:r>
          </a:p>
          <a:p>
            <a:endParaRPr lang="es-MX" b="1" dirty="0" smtClean="0"/>
          </a:p>
          <a:p>
            <a:r>
              <a:rPr lang="es-MX" b="1" dirty="0" smtClean="0"/>
              <a:t>PERÚ PAÍS COOPERANTE TECNICO </a:t>
            </a:r>
            <a:endParaRPr lang="en-US" b="1" dirty="0"/>
          </a:p>
        </p:txBody>
      </p:sp>
      <p:pic>
        <p:nvPicPr>
          <p:cNvPr id="4" name="Picture 8"/>
          <p:cNvPicPr>
            <a:picLocks noChangeAspect="1" noChangeArrowheads="1"/>
          </p:cNvPicPr>
          <p:nvPr/>
        </p:nvPicPr>
        <p:blipFill>
          <a:blip r:embed="rId2"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3"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Crecimiento del PBI 2000-2007</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pic>
        <p:nvPicPr>
          <p:cNvPr id="5122" name="Picture 2"/>
          <p:cNvPicPr>
            <a:picLocks noGrp="1" noChangeAspect="1" noChangeArrowheads="1"/>
          </p:cNvPicPr>
          <p:nvPr>
            <p:ph idx="1"/>
          </p:nvPr>
        </p:nvPicPr>
        <p:blipFill>
          <a:blip r:embed="rId5" cstate="print"/>
          <a:srcRect/>
          <a:stretch>
            <a:fillRect/>
          </a:stretch>
        </p:blipFill>
        <p:spPr bwMode="auto">
          <a:xfrm>
            <a:off x="633642" y="1842182"/>
            <a:ext cx="7876715" cy="40419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Ventajas del Perú como país cooperante</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sp>
        <p:nvSpPr>
          <p:cNvPr id="6" name="5 Marcador de contenido"/>
          <p:cNvSpPr>
            <a:spLocks noGrp="1"/>
          </p:cNvSpPr>
          <p:nvPr>
            <p:ph idx="1"/>
          </p:nvPr>
        </p:nvSpPr>
        <p:spPr/>
        <p:txBody>
          <a:bodyPr>
            <a:noAutofit/>
          </a:bodyPr>
          <a:lstStyle/>
          <a:p>
            <a:pPr marL="342900" lvl="1" indent="-342900" algn="just">
              <a:lnSpc>
                <a:spcPct val="120000"/>
              </a:lnSpc>
              <a:buClr>
                <a:schemeClr val="tx2"/>
              </a:buClr>
              <a:buFont typeface="Arial" pitchFamily="34" charset="0"/>
              <a:buChar char="•"/>
              <a:defRPr/>
            </a:pPr>
            <a:r>
              <a:rPr lang="es-ES" sz="1600" dirty="0" smtClean="0">
                <a:latin typeface="Arial" pitchFamily="34" charset="0"/>
                <a:cs typeface="Arial" pitchFamily="34" charset="0"/>
              </a:rPr>
              <a:t>Favorece e </a:t>
            </a:r>
            <a:r>
              <a:rPr lang="es-ES" sz="1600" dirty="0">
                <a:latin typeface="Arial" pitchFamily="34" charset="0"/>
                <a:cs typeface="Arial" pitchFamily="34" charset="0"/>
              </a:rPr>
              <a:t>intensifica las relaciones entre instituciones homólogas de diferentes países y contribuye al desarrollo de sus agendas de </a:t>
            </a:r>
            <a:r>
              <a:rPr lang="es-ES" sz="1600" dirty="0" smtClean="0">
                <a:latin typeface="Arial" pitchFamily="34" charset="0"/>
                <a:cs typeface="Arial" pitchFamily="34" charset="0"/>
              </a:rPr>
              <a:t>internacionalización.</a:t>
            </a:r>
            <a:endParaRPr lang="es-ES" sz="1600" dirty="0">
              <a:latin typeface="Arial" pitchFamily="34" charset="0"/>
              <a:cs typeface="Arial" pitchFamily="34" charset="0"/>
            </a:endParaRPr>
          </a:p>
          <a:p>
            <a:pPr>
              <a:lnSpc>
                <a:spcPct val="120000"/>
              </a:lnSpc>
            </a:pPr>
            <a:endParaRPr lang="es-ES" sz="1600" dirty="0" smtClean="0">
              <a:latin typeface="Arial" pitchFamily="34" charset="0"/>
              <a:cs typeface="Arial" pitchFamily="34" charset="0"/>
            </a:endParaRPr>
          </a:p>
          <a:p>
            <a:pPr>
              <a:lnSpc>
                <a:spcPct val="120000"/>
              </a:lnSpc>
            </a:pPr>
            <a:r>
              <a:rPr lang="es-ES" sz="1600" dirty="0" smtClean="0">
                <a:latin typeface="Arial" pitchFamily="34" charset="0"/>
                <a:cs typeface="Arial" pitchFamily="34" charset="0"/>
              </a:rPr>
              <a:t>Fortalece la capacidad institucional del Estado, reforzando vinculaciones.</a:t>
            </a:r>
          </a:p>
          <a:p>
            <a:pPr>
              <a:lnSpc>
                <a:spcPct val="120000"/>
              </a:lnSpc>
            </a:pPr>
            <a:endParaRPr lang="es-CO" sz="1600" dirty="0" smtClean="0">
              <a:latin typeface="Arial" pitchFamily="34" charset="0"/>
              <a:cs typeface="Arial" pitchFamily="34" charset="0"/>
            </a:endParaRPr>
          </a:p>
          <a:p>
            <a:pPr>
              <a:lnSpc>
                <a:spcPct val="120000"/>
              </a:lnSpc>
            </a:pPr>
            <a:r>
              <a:rPr lang="es-CO" sz="1600" dirty="0" smtClean="0">
                <a:latin typeface="Arial" pitchFamily="34" charset="0"/>
                <a:cs typeface="Arial" pitchFamily="34" charset="0"/>
              </a:rPr>
              <a:t>Promueve agendas positivas con países de la región.</a:t>
            </a:r>
          </a:p>
          <a:p>
            <a:pPr>
              <a:lnSpc>
                <a:spcPct val="120000"/>
              </a:lnSpc>
            </a:pPr>
            <a:endParaRPr lang="es-ES" sz="1600" dirty="0" smtClean="0">
              <a:latin typeface="Arial" pitchFamily="34" charset="0"/>
              <a:cs typeface="Arial" pitchFamily="34" charset="0"/>
            </a:endParaRPr>
          </a:p>
          <a:p>
            <a:pPr>
              <a:lnSpc>
                <a:spcPct val="120000"/>
              </a:lnSpc>
            </a:pPr>
            <a:r>
              <a:rPr lang="es-ES" sz="1600" dirty="0" smtClean="0">
                <a:latin typeface="Arial" pitchFamily="34" charset="0"/>
                <a:cs typeface="Arial" pitchFamily="34" charset="0"/>
              </a:rPr>
              <a:t>Califica los recursos humanos y genera conocimiento. </a:t>
            </a:r>
          </a:p>
          <a:p>
            <a:pPr marL="342900" lvl="1" indent="-342900" algn="just">
              <a:lnSpc>
                <a:spcPct val="120000"/>
              </a:lnSpc>
              <a:buFont typeface="Arial" pitchFamily="34" charset="0"/>
              <a:buChar char="•"/>
              <a:defRPr/>
            </a:pPr>
            <a:endParaRPr lang="es-CO" sz="1600" dirty="0" smtClean="0">
              <a:latin typeface="Arial" pitchFamily="34" charset="0"/>
              <a:cs typeface="Arial" pitchFamily="34" charset="0"/>
            </a:endParaRPr>
          </a:p>
          <a:p>
            <a:pPr marL="342900" lvl="1" indent="-342900" algn="just">
              <a:lnSpc>
                <a:spcPct val="120000"/>
              </a:lnSpc>
              <a:buFont typeface="Arial" pitchFamily="34" charset="0"/>
              <a:buChar char="•"/>
              <a:defRPr/>
            </a:pPr>
            <a:r>
              <a:rPr lang="es-CO" sz="1600" dirty="0" smtClean="0">
                <a:latin typeface="Arial" pitchFamily="34" charset="0"/>
                <a:cs typeface="Arial" pitchFamily="34" charset="0"/>
              </a:rPr>
              <a:t>Posiciona </a:t>
            </a:r>
            <a:r>
              <a:rPr lang="es-CO" sz="1600" dirty="0">
                <a:latin typeface="Arial" pitchFamily="34" charset="0"/>
                <a:cs typeface="Arial" pitchFamily="34" charset="0"/>
              </a:rPr>
              <a:t>a Perú en América </a:t>
            </a:r>
            <a:r>
              <a:rPr lang="es-CO" sz="1600" dirty="0" smtClean="0">
                <a:latin typeface="Arial" pitchFamily="34" charset="0"/>
                <a:cs typeface="Arial" pitchFamily="34" charset="0"/>
              </a:rPr>
              <a:t>Latina:</a:t>
            </a:r>
            <a:endParaRPr lang="es-CO" sz="1600" dirty="0">
              <a:latin typeface="Arial" pitchFamily="34" charset="0"/>
              <a:cs typeface="Arial" pitchFamily="34" charset="0"/>
            </a:endParaRPr>
          </a:p>
          <a:p>
            <a:pPr marL="742950" lvl="2" indent="-342900" algn="just">
              <a:lnSpc>
                <a:spcPct val="120000"/>
              </a:lnSpc>
              <a:buFont typeface="Wingdings" pitchFamily="2" charset="2"/>
              <a:buChar char="ü"/>
              <a:defRPr/>
            </a:pPr>
            <a:r>
              <a:rPr lang="es-PE" sz="1400" dirty="0" smtClean="0">
                <a:latin typeface="Arial" pitchFamily="34" charset="0"/>
                <a:cs typeface="Arial" pitchFamily="34" charset="0"/>
              </a:rPr>
              <a:t>Avances </a:t>
            </a:r>
            <a:r>
              <a:rPr lang="es-PE" sz="1400" dirty="0">
                <a:latin typeface="Arial" pitchFamily="34" charset="0"/>
                <a:cs typeface="Arial" pitchFamily="34" charset="0"/>
              </a:rPr>
              <a:t>importantes </a:t>
            </a:r>
            <a:r>
              <a:rPr lang="es-PE" sz="1400" dirty="0" smtClean="0">
                <a:latin typeface="Arial" pitchFamily="34" charset="0"/>
                <a:cs typeface="Arial" pitchFamily="34" charset="0"/>
              </a:rPr>
              <a:t>en </a:t>
            </a:r>
            <a:r>
              <a:rPr lang="es-PE" sz="1400" dirty="0">
                <a:latin typeface="Arial" pitchFamily="34" charset="0"/>
                <a:cs typeface="Arial" pitchFamily="34" charset="0"/>
              </a:rPr>
              <a:t>sectores y áreas estratégicas </a:t>
            </a:r>
            <a:r>
              <a:rPr lang="es-PE" sz="1400" dirty="0" smtClean="0">
                <a:latin typeface="Arial" pitchFamily="34" charset="0"/>
                <a:cs typeface="Arial" pitchFamily="34" charset="0"/>
              </a:rPr>
              <a:t>a compartirse </a:t>
            </a:r>
            <a:r>
              <a:rPr lang="es-PE" sz="1400" dirty="0">
                <a:latin typeface="Arial" pitchFamily="34" charset="0"/>
                <a:cs typeface="Arial" pitchFamily="34" charset="0"/>
              </a:rPr>
              <a:t>con otros países.</a:t>
            </a:r>
          </a:p>
          <a:p>
            <a:pPr marL="742950" lvl="2" indent="-342900" algn="just">
              <a:lnSpc>
                <a:spcPct val="120000"/>
              </a:lnSpc>
              <a:buFont typeface="Wingdings" pitchFamily="2" charset="2"/>
              <a:buChar char="ü"/>
              <a:defRPr/>
            </a:pPr>
            <a:r>
              <a:rPr lang="es-PE" sz="1400" dirty="0" smtClean="0">
                <a:latin typeface="Arial" pitchFamily="34" charset="0"/>
                <a:cs typeface="Arial" pitchFamily="34" charset="0"/>
              </a:rPr>
              <a:t>Principio </a:t>
            </a:r>
            <a:r>
              <a:rPr lang="es-PE" sz="1400" dirty="0">
                <a:latin typeface="Arial" pitchFamily="34" charset="0"/>
                <a:cs typeface="Arial" pitchFamily="34" charset="0"/>
              </a:rPr>
              <a:t>de Solidaridad</a:t>
            </a:r>
          </a:p>
          <a:p>
            <a:pPr marL="742950" lvl="2" indent="-342900" algn="just">
              <a:lnSpc>
                <a:spcPct val="120000"/>
              </a:lnSpc>
              <a:buFont typeface="Wingdings" pitchFamily="2" charset="2"/>
              <a:buChar char="ü"/>
              <a:defRPr/>
            </a:pPr>
            <a:r>
              <a:rPr lang="es-PE" sz="1400" dirty="0">
                <a:latin typeface="Arial" pitchFamily="34" charset="0"/>
                <a:cs typeface="Arial" pitchFamily="34" charset="0"/>
              </a:rPr>
              <a:t>Lograr que los cooperantes permanezcan en el Perú como socios y aliados</a:t>
            </a:r>
            <a:r>
              <a:rPr lang="es-PE" sz="1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rmAutofit fontScale="90000"/>
          </a:bodyPr>
          <a:lstStyle/>
          <a:p>
            <a:r>
              <a:rPr lang="es-MX" dirty="0" smtClean="0"/>
              <a:t>Estructura</a:t>
            </a:r>
            <a:endParaRPr lang="en-US" dirty="0"/>
          </a:p>
        </p:txBody>
      </p:sp>
      <p:sp>
        <p:nvSpPr>
          <p:cNvPr id="3" name="2 Marcador de contenido"/>
          <p:cNvSpPr>
            <a:spLocks noGrp="1"/>
          </p:cNvSpPr>
          <p:nvPr>
            <p:ph idx="1"/>
          </p:nvPr>
        </p:nvSpPr>
        <p:spPr/>
        <p:txBody>
          <a:bodyPr/>
          <a:lstStyle/>
          <a:p>
            <a:endParaRPr lang="es-MX" dirty="0" smtClean="0"/>
          </a:p>
          <a:p>
            <a:r>
              <a:rPr lang="es-MX" b="1" dirty="0" smtClean="0"/>
              <a:t>LA CRISIS FINANCIERA INTERNACIONAL Y SU IMPACTO EN EL PERÚ</a:t>
            </a:r>
          </a:p>
          <a:p>
            <a:endParaRPr lang="es-MX" b="1" dirty="0" smtClean="0"/>
          </a:p>
          <a:p>
            <a:r>
              <a:rPr lang="es-MX" b="1" dirty="0" smtClean="0"/>
              <a:t>FLUJO DE COOPERACIÓN EN EL PERÚ</a:t>
            </a:r>
          </a:p>
          <a:p>
            <a:endParaRPr lang="es-MX" b="1" dirty="0" smtClean="0"/>
          </a:p>
          <a:p>
            <a:r>
              <a:rPr lang="es-MX" b="1" dirty="0" smtClean="0"/>
              <a:t>PERÚ PAÍS COOPERANTE TECNICO </a:t>
            </a:r>
            <a:endParaRPr lang="en-US" b="1" dirty="0"/>
          </a:p>
        </p:txBody>
      </p:sp>
      <p:pic>
        <p:nvPicPr>
          <p:cNvPr id="4" name="Picture 8"/>
          <p:cNvPicPr>
            <a:picLocks noChangeAspect="1" noChangeArrowheads="1"/>
          </p:cNvPicPr>
          <p:nvPr/>
        </p:nvPicPr>
        <p:blipFill>
          <a:blip r:embed="rId2"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3"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Cooperación recibida y otorgada por Perú</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sp>
        <p:nvSpPr>
          <p:cNvPr id="7" name="6 Marcador de contenido"/>
          <p:cNvSpPr>
            <a:spLocks noGrp="1"/>
          </p:cNvSpPr>
          <p:nvPr>
            <p:ph idx="1"/>
          </p:nvPr>
        </p:nvSpPr>
        <p:spPr>
          <a:xfrm>
            <a:off x="457200" y="1600200"/>
            <a:ext cx="3543296" cy="4525963"/>
          </a:xfrm>
        </p:spPr>
        <p:txBody>
          <a:bodyPr/>
          <a:lstStyle/>
          <a:p>
            <a:r>
              <a:rPr lang="es-ES" sz="1600" dirty="0" smtClean="0">
                <a:latin typeface="Arial" charset="0"/>
              </a:rPr>
              <a:t>Países a los que el Perú otorga  cooperación</a:t>
            </a:r>
          </a:p>
          <a:p>
            <a:pPr>
              <a:buFont typeface="Wingdings" pitchFamily="2" charset="2"/>
              <a:buNone/>
            </a:pPr>
            <a:endParaRPr lang="es-ES" sz="1600" dirty="0" smtClean="0">
              <a:latin typeface="Arial" charset="0"/>
            </a:endParaRPr>
          </a:p>
          <a:p>
            <a:pPr lvl="1"/>
            <a:r>
              <a:rPr lang="es-ES" sz="1600" dirty="0" smtClean="0"/>
              <a:t>Guatemala</a:t>
            </a:r>
          </a:p>
          <a:p>
            <a:pPr lvl="1"/>
            <a:r>
              <a:rPr lang="es-ES" sz="1600" dirty="0" smtClean="0"/>
              <a:t>Honduras</a:t>
            </a:r>
          </a:p>
          <a:p>
            <a:pPr lvl="1"/>
            <a:r>
              <a:rPr lang="es-ES" sz="1600" dirty="0" smtClean="0"/>
              <a:t>El Salvador</a:t>
            </a:r>
          </a:p>
          <a:p>
            <a:pPr lvl="1"/>
            <a:r>
              <a:rPr lang="es-ES" sz="1600" dirty="0" smtClean="0"/>
              <a:t>Bolivia</a:t>
            </a:r>
          </a:p>
          <a:p>
            <a:pPr lvl="1"/>
            <a:r>
              <a:rPr lang="es-ES" sz="1600" dirty="0" smtClean="0"/>
              <a:t>Ecuador</a:t>
            </a:r>
          </a:p>
          <a:p>
            <a:pPr lvl="1"/>
            <a:r>
              <a:rPr lang="es-ES" sz="1600" dirty="0" smtClean="0"/>
              <a:t>En preparación: Países del Caribe (a través de CARICOM Y AEC).</a:t>
            </a:r>
          </a:p>
          <a:p>
            <a:pPr lvl="1"/>
            <a:r>
              <a:rPr lang="es-ES" sz="1600" dirty="0" smtClean="0"/>
              <a:t>Por definirse: En </a:t>
            </a:r>
            <a:r>
              <a:rPr lang="es-ES" sz="1600" dirty="0" err="1" smtClean="0"/>
              <a:t>Africa</a:t>
            </a:r>
            <a:r>
              <a:rPr lang="es-ES" sz="1600" dirty="0" smtClean="0"/>
              <a:t> Egipto, Marruecos  y Mali. </a:t>
            </a:r>
          </a:p>
          <a:p>
            <a:endParaRPr lang="es-ES" dirty="0"/>
          </a:p>
        </p:txBody>
      </p:sp>
      <p:sp>
        <p:nvSpPr>
          <p:cNvPr id="8" name="Rectangle 4"/>
          <p:cNvSpPr txBox="1">
            <a:spLocks noChangeArrowheads="1"/>
          </p:cNvSpPr>
          <p:nvPr/>
        </p:nvSpPr>
        <p:spPr>
          <a:xfrm>
            <a:off x="4572000" y="1628775"/>
            <a:ext cx="3886200" cy="46958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Arial" charset="0"/>
                <a:ea typeface="+mn-ea"/>
                <a:cs typeface="+mn-cs"/>
              </a:rPr>
              <a:t>Países que otorgan / reciben   cooperación del  Perú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s-ES" sz="1600" b="0" i="0" u="none" strike="noStrike" kern="1200" cap="none" spc="0" normalizeH="0" baseline="0" noProof="0" dirty="0" smtClean="0">
              <a:ln>
                <a:noFill/>
              </a:ln>
              <a:solidFill>
                <a:schemeClr val="tx1"/>
              </a:solidFill>
              <a:effectLst/>
              <a:uLnTx/>
              <a:uFillTx/>
              <a:latin typeface="Arial"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Argentina,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dirty="0" smtClean="0">
                <a:ln>
                  <a:noFill/>
                </a:ln>
                <a:solidFill>
                  <a:schemeClr val="tx1"/>
                </a:solidFill>
                <a:effectLst/>
                <a:uLnTx/>
                <a:uFillTx/>
                <a:latin typeface="+mn-lt"/>
                <a:ea typeface="+mn-ea"/>
                <a:cs typeface="+mn-cs"/>
              </a:rPr>
              <a:t>México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Brasil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Colombia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Costa Rica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Cuba,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Chile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Tailandia</a:t>
            </a:r>
            <a:endParaRPr kumimoji="0" lang="es-E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left)">
                                      <p:cBhvr>
                                        <p:cTn id="10" dur="500"/>
                                        <p:tgtEl>
                                          <p:spTgt spid="8">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wipe(left)">
                                      <p:cBhvr>
                                        <p:cTn id="13" dur="500"/>
                                        <p:tgtEl>
                                          <p:spTgt spid="8">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wipe(left)">
                                      <p:cBhvr>
                                        <p:cTn id="16" dur="500"/>
                                        <p:tgtEl>
                                          <p:spTgt spid="8">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wipe(left)">
                                      <p:cBhvr>
                                        <p:cTn id="19" dur="500"/>
                                        <p:tgtEl>
                                          <p:spTgt spid="8">
                                            <p:txEl>
                                              <p:pRg st="5" end="5"/>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500"/>
                                        <p:tgtEl>
                                          <p:spTgt spid="8">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wipe(left)">
                                      <p:cBhvr>
                                        <p:cTn id="25" dur="500"/>
                                        <p:tgtEl>
                                          <p:spTgt spid="8">
                                            <p:txEl>
                                              <p:pRg st="7" end="7"/>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wipe(left)">
                                      <p:cBhvr>
                                        <p:cTn id="28" dur="500"/>
                                        <p:tgtEl>
                                          <p:spTgt spid="8">
                                            <p:txEl>
                                              <p:pRg st="8" end="8"/>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wipe(left)">
                                      <p:cBhvr>
                                        <p:cTn id="3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Acciones en el marco de la cooperación técnica</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sp>
        <p:nvSpPr>
          <p:cNvPr id="6" name="5 Marcador de contenido"/>
          <p:cNvSpPr>
            <a:spLocks noGrp="1"/>
          </p:cNvSpPr>
          <p:nvPr>
            <p:ph idx="1"/>
          </p:nvPr>
        </p:nvSpPr>
        <p:spPr/>
        <p:txBody>
          <a:bodyPr>
            <a:normAutofit fontScale="25000" lnSpcReduction="20000"/>
          </a:bodyPr>
          <a:lstStyle/>
          <a:p>
            <a:pPr marL="342900" lvl="1" indent="-342900" algn="just">
              <a:lnSpc>
                <a:spcPct val="150000"/>
              </a:lnSpc>
              <a:buClr>
                <a:schemeClr val="tx2"/>
              </a:buClr>
              <a:buFont typeface="Arial" pitchFamily="34" charset="0"/>
              <a:buChar char="•"/>
              <a:defRPr/>
            </a:pPr>
            <a:endParaRPr lang="es-MX" sz="1600" dirty="0" smtClean="0">
              <a:latin typeface="Arial" pitchFamily="34" charset="0"/>
              <a:cs typeface="Arial" pitchFamily="34" charset="0"/>
            </a:endParaRPr>
          </a:p>
          <a:p>
            <a:pPr marL="342900" lvl="1" indent="-342900" algn="just">
              <a:lnSpc>
                <a:spcPct val="120000"/>
              </a:lnSpc>
              <a:buClr>
                <a:schemeClr val="tx2"/>
              </a:buClr>
              <a:buFont typeface="Arial" pitchFamily="34" charset="0"/>
              <a:buChar char="•"/>
              <a:defRPr/>
            </a:pPr>
            <a:r>
              <a:rPr lang="es-MX" sz="6400" dirty="0" smtClean="0">
                <a:latin typeface="Arial" pitchFamily="34" charset="0"/>
                <a:cs typeface="Arial" pitchFamily="34" charset="0"/>
              </a:rPr>
              <a:t>Inventario </a:t>
            </a:r>
            <a:r>
              <a:rPr lang="es-MX" sz="6400" dirty="0">
                <a:latin typeface="Arial" pitchFamily="34" charset="0"/>
                <a:cs typeface="Arial" pitchFamily="34" charset="0"/>
              </a:rPr>
              <a:t>de las Capacidades peruanas para brindar cooperación, identificando experiencias exitosas y </a:t>
            </a:r>
            <a:r>
              <a:rPr lang="es-MX" sz="6400" dirty="0" smtClean="0">
                <a:latin typeface="Arial" pitchFamily="34" charset="0"/>
                <a:cs typeface="Arial" pitchFamily="34" charset="0"/>
              </a:rPr>
              <a:t>validadas.</a:t>
            </a:r>
            <a:r>
              <a:rPr lang="en-US" sz="6400" dirty="0" smtClean="0">
                <a:latin typeface="Arial" pitchFamily="34" charset="0"/>
                <a:cs typeface="Arial" pitchFamily="34" charset="0"/>
              </a:rPr>
              <a:t> </a:t>
            </a:r>
            <a:r>
              <a:rPr lang="en-US" sz="6400" dirty="0" err="1" smtClean="0">
                <a:latin typeface="Arial" pitchFamily="34" charset="0"/>
                <a:cs typeface="Arial" pitchFamily="34" charset="0"/>
              </a:rPr>
              <a:t>Uso</a:t>
            </a:r>
            <a:r>
              <a:rPr lang="en-US" sz="6400" dirty="0" smtClean="0">
                <a:latin typeface="Arial" pitchFamily="34" charset="0"/>
                <a:cs typeface="Arial" pitchFamily="34" charset="0"/>
              </a:rPr>
              <a:t> de </a:t>
            </a:r>
            <a:r>
              <a:rPr lang="es-MX" sz="6400" dirty="0" smtClean="0">
                <a:latin typeface="Arial" pitchFamily="34" charset="0"/>
                <a:cs typeface="Arial" pitchFamily="34" charset="0"/>
              </a:rPr>
              <a:t>inventario en negociaciones y Comisiones Mixtas del esquema Sur- Sur.</a:t>
            </a:r>
          </a:p>
          <a:p>
            <a:pPr marL="342900" lvl="1" indent="-342900" algn="just">
              <a:lnSpc>
                <a:spcPct val="120000"/>
              </a:lnSpc>
              <a:buClr>
                <a:schemeClr val="tx2"/>
              </a:buClr>
              <a:buFont typeface="Arial" pitchFamily="34" charset="0"/>
              <a:buChar char="•"/>
              <a:defRPr/>
            </a:pPr>
            <a:endParaRPr lang="es-MX" sz="6400" dirty="0" smtClean="0">
              <a:latin typeface="Arial" pitchFamily="34" charset="0"/>
              <a:cs typeface="Arial" pitchFamily="34" charset="0"/>
            </a:endParaRPr>
          </a:p>
          <a:p>
            <a:pPr algn="just">
              <a:lnSpc>
                <a:spcPct val="120000"/>
              </a:lnSpc>
            </a:pPr>
            <a:r>
              <a:rPr lang="es-MX" sz="6400" dirty="0" smtClean="0">
                <a:latin typeface="Arial" pitchFamily="34" charset="0"/>
                <a:cs typeface="Arial" pitchFamily="34" charset="0"/>
              </a:rPr>
              <a:t>A</a:t>
            </a:r>
            <a:r>
              <a:rPr lang="es-MX" altLang="ja-JP" sz="6400" dirty="0" smtClean="0">
                <a:latin typeface="Arial" pitchFamily="34" charset="0"/>
                <a:cs typeface="Arial" pitchFamily="34" charset="0"/>
              </a:rPr>
              <a:t>sociaciones con </a:t>
            </a:r>
            <a:r>
              <a:rPr lang="es-MX" altLang="ja-JP" sz="6400" dirty="0">
                <a:latin typeface="Arial" pitchFamily="34" charset="0"/>
                <a:cs typeface="Arial" pitchFamily="34" charset="0"/>
              </a:rPr>
              <a:t>países </a:t>
            </a:r>
            <a:r>
              <a:rPr lang="es-MX" altLang="ja-JP" sz="6400" dirty="0" smtClean="0">
                <a:latin typeface="Arial" pitchFamily="34" charset="0"/>
                <a:cs typeface="Arial" pitchFamily="34" charset="0"/>
              </a:rPr>
              <a:t>desarrollados para </a:t>
            </a:r>
            <a:r>
              <a:rPr lang="es-MX" altLang="ja-JP" sz="6400" dirty="0">
                <a:latin typeface="Arial" pitchFamily="34" charset="0"/>
                <a:cs typeface="Arial" pitchFamily="34" charset="0"/>
              </a:rPr>
              <a:t>colaborar en </a:t>
            </a:r>
            <a:r>
              <a:rPr lang="es-MX" altLang="ja-JP" sz="6400" dirty="0" smtClean="0">
                <a:latin typeface="Arial" pitchFamily="34" charset="0"/>
                <a:cs typeface="Arial" pitchFamily="34" charset="0"/>
              </a:rPr>
              <a:t>conjunto. </a:t>
            </a:r>
            <a:r>
              <a:rPr lang="es-ES_tradnl" sz="6400" dirty="0" smtClean="0">
                <a:latin typeface="Arial" pitchFamily="34" charset="0"/>
                <a:cs typeface="Arial" pitchFamily="34" charset="0"/>
              </a:rPr>
              <a:t>Concentración básicamente en la Región.</a:t>
            </a:r>
            <a:r>
              <a:rPr lang="es-ES" sz="6400" dirty="0" smtClean="0">
                <a:latin typeface="Arial" charset="0"/>
              </a:rPr>
              <a:t> Perspectivas favorables para la utilización de este mecanismo trilateral con:</a:t>
            </a:r>
          </a:p>
          <a:p>
            <a:pPr algn="just">
              <a:lnSpc>
                <a:spcPct val="120000"/>
              </a:lnSpc>
            </a:pPr>
            <a:endParaRPr lang="es-ES" sz="4900" dirty="0" smtClean="0">
              <a:latin typeface="Arial" charset="0"/>
            </a:endParaRPr>
          </a:p>
          <a:p>
            <a:pPr lvl="2" algn="just">
              <a:lnSpc>
                <a:spcPct val="120000"/>
              </a:lnSpc>
              <a:buFont typeface="Wingdings" pitchFamily="2" charset="2"/>
              <a:buChar char="ü"/>
            </a:pPr>
            <a:r>
              <a:rPr lang="es-ES" sz="4900" dirty="0" smtClean="0">
                <a:latin typeface="Arial" charset="0"/>
              </a:rPr>
              <a:t>Comunidad Andina de Naciones (CAN)</a:t>
            </a:r>
          </a:p>
          <a:p>
            <a:pPr lvl="2" algn="just">
              <a:lnSpc>
                <a:spcPct val="120000"/>
              </a:lnSpc>
              <a:buFont typeface="Wingdings" pitchFamily="2" charset="2"/>
              <a:buChar char="ü"/>
            </a:pPr>
            <a:r>
              <a:rPr lang="es-ES" sz="4900" dirty="0" smtClean="0">
                <a:latin typeface="Arial" charset="0"/>
              </a:rPr>
              <a:t>Comisión Permanente del Pacífico Sur (CPPS)</a:t>
            </a:r>
          </a:p>
          <a:p>
            <a:pPr marL="342900" lvl="1" indent="-342900" algn="just">
              <a:lnSpc>
                <a:spcPct val="120000"/>
              </a:lnSpc>
              <a:buClr>
                <a:schemeClr val="tx2"/>
              </a:buClr>
              <a:buFont typeface="Arial" pitchFamily="34" charset="0"/>
              <a:buChar char="•"/>
              <a:defRPr/>
            </a:pPr>
            <a:endParaRPr lang="es-ES_tradnl" sz="6400" dirty="0" smtClean="0">
              <a:latin typeface="Arial" pitchFamily="34" charset="0"/>
              <a:cs typeface="Arial" pitchFamily="34" charset="0"/>
            </a:endParaRPr>
          </a:p>
          <a:p>
            <a:pPr algn="just">
              <a:lnSpc>
                <a:spcPct val="120000"/>
              </a:lnSpc>
            </a:pPr>
            <a:r>
              <a:rPr lang="es-ES" sz="6400" dirty="0" smtClean="0">
                <a:latin typeface="Arial" charset="0"/>
              </a:rPr>
              <a:t>Perú aspira ser cooperante técnico en áreas con ventajas comparativas y competitivas: Pesca, Agricultura, Medio Ambiente, Biodiversidad, entre otros:</a:t>
            </a:r>
          </a:p>
          <a:p>
            <a:pPr algn="just">
              <a:lnSpc>
                <a:spcPct val="120000"/>
              </a:lnSpc>
            </a:pPr>
            <a:endParaRPr lang="es-ES" sz="4900" dirty="0" smtClean="0">
              <a:latin typeface="Arial" charset="0"/>
            </a:endParaRPr>
          </a:p>
          <a:p>
            <a:pPr lvl="2" algn="just">
              <a:lnSpc>
                <a:spcPct val="120000"/>
              </a:lnSpc>
              <a:buFont typeface="Wingdings" pitchFamily="2" charset="2"/>
              <a:buChar char="ü"/>
            </a:pPr>
            <a:r>
              <a:rPr lang="es-ES" sz="4900" dirty="0" smtClean="0">
                <a:latin typeface="Arial" charset="0"/>
              </a:rPr>
              <a:t>Se vienen identificando países socios para el financiamiento de las actividades futuras de Cooperación del Perú</a:t>
            </a:r>
          </a:p>
          <a:p>
            <a:pPr lvl="2" algn="just">
              <a:lnSpc>
                <a:spcPct val="120000"/>
              </a:lnSpc>
              <a:buFont typeface="Wingdings" pitchFamily="2" charset="2"/>
              <a:buChar char="ü"/>
            </a:pPr>
            <a:r>
              <a:rPr lang="es-ES" sz="4900" dirty="0" smtClean="0">
                <a:latin typeface="Arial" charset="0"/>
              </a:rPr>
              <a:t>El Perú ha enviado expertos en Pesca y Aduanas a países centroamericanos con apoyo del Japón </a:t>
            </a:r>
          </a:p>
          <a:p>
            <a:pPr lvl="2" algn="just">
              <a:lnSpc>
                <a:spcPct val="120000"/>
              </a:lnSpc>
              <a:buFontTx/>
              <a:buChar char="-"/>
            </a:pPr>
            <a:endParaRPr lang="es-ES" sz="4900" dirty="0" smtClean="0">
              <a:latin typeface="Arial" charset="0"/>
            </a:endParaRPr>
          </a:p>
          <a:p>
            <a:pPr algn="just"/>
            <a:endParaRPr lang="es-ES_tradnl"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rmAutofit fontScale="90000"/>
          </a:bodyPr>
          <a:lstStyle/>
          <a:p>
            <a:r>
              <a:rPr lang="es-MX" dirty="0" smtClean="0"/>
              <a:t>Estructura</a:t>
            </a:r>
            <a:endParaRPr lang="en-US" dirty="0"/>
          </a:p>
        </p:txBody>
      </p:sp>
      <p:sp>
        <p:nvSpPr>
          <p:cNvPr id="3" name="2 Marcador de contenido"/>
          <p:cNvSpPr>
            <a:spLocks noGrp="1"/>
          </p:cNvSpPr>
          <p:nvPr>
            <p:ph idx="1"/>
          </p:nvPr>
        </p:nvSpPr>
        <p:spPr/>
        <p:txBody>
          <a:bodyPr/>
          <a:lstStyle/>
          <a:p>
            <a:endParaRPr lang="es-MX" dirty="0" smtClean="0"/>
          </a:p>
          <a:p>
            <a:r>
              <a:rPr lang="es-MX" b="1" dirty="0" smtClean="0"/>
              <a:t>LA CRISIS FINANCIERA INTERNACIONAL Y SU IMPACTO EN EL PERÚ</a:t>
            </a:r>
          </a:p>
          <a:p>
            <a:endParaRPr lang="es-MX" b="1" dirty="0" smtClean="0"/>
          </a:p>
          <a:p>
            <a:r>
              <a:rPr lang="es-MX" b="1" dirty="0" smtClean="0">
                <a:solidFill>
                  <a:schemeClr val="bg1"/>
                </a:solidFill>
              </a:rPr>
              <a:t>FLUJO DE COOPERACIÓN EN EL PERÚ</a:t>
            </a:r>
          </a:p>
          <a:p>
            <a:endParaRPr lang="es-MX" b="1" dirty="0" smtClean="0">
              <a:solidFill>
                <a:schemeClr val="bg1"/>
              </a:solidFill>
            </a:endParaRPr>
          </a:p>
          <a:p>
            <a:r>
              <a:rPr lang="es-MX" b="1" dirty="0" smtClean="0">
                <a:solidFill>
                  <a:schemeClr val="bg1"/>
                </a:solidFill>
              </a:rPr>
              <a:t>PERÚ PAÍS COOPERANTE TECNICO </a:t>
            </a:r>
            <a:endParaRPr lang="en-US" b="1" dirty="0">
              <a:solidFill>
                <a:schemeClr val="bg1"/>
              </a:solidFill>
            </a:endParaRPr>
          </a:p>
        </p:txBody>
      </p:sp>
      <p:pic>
        <p:nvPicPr>
          <p:cNvPr id="4" name="Picture 8"/>
          <p:cNvPicPr>
            <a:picLocks noChangeAspect="1" noChangeArrowheads="1"/>
          </p:cNvPicPr>
          <p:nvPr/>
        </p:nvPicPr>
        <p:blipFill>
          <a:blip r:embed="rId2"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3"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Incidencia de la crisis </a:t>
            </a:r>
            <a:r>
              <a:rPr lang="es-MX" sz="3200" dirty="0" smtClean="0"/>
              <a:t>en la economía de Perú</a:t>
            </a:r>
            <a:endParaRPr lang="en-US" sz="3200" dirty="0"/>
          </a:p>
        </p:txBody>
      </p:sp>
      <p:sp>
        <p:nvSpPr>
          <p:cNvPr id="3" name="2 Marcador de contenido"/>
          <p:cNvSpPr>
            <a:spLocks noGrp="1"/>
          </p:cNvSpPr>
          <p:nvPr>
            <p:ph idx="1"/>
          </p:nvPr>
        </p:nvSpPr>
        <p:spPr/>
        <p:txBody>
          <a:bodyPr>
            <a:normAutofit fontScale="25000" lnSpcReduction="20000"/>
          </a:bodyPr>
          <a:lstStyle/>
          <a:p>
            <a:pPr>
              <a:lnSpc>
                <a:spcPct val="80000"/>
              </a:lnSpc>
              <a:buFont typeface="Wingdings" pitchFamily="2" charset="2"/>
              <a:buNone/>
            </a:pPr>
            <a:endParaRPr lang="es-ES" dirty="0" smtClean="0">
              <a:solidFill>
                <a:schemeClr val="bg1">
                  <a:lumMod val="50000"/>
                </a:schemeClr>
              </a:solidFill>
              <a:latin typeface="Verdana" pitchFamily="34" charset="0"/>
            </a:endParaRPr>
          </a:p>
          <a:p>
            <a:pPr lvl="0" algn="just"/>
            <a:r>
              <a:rPr lang="es-ES" sz="6400" dirty="0" smtClean="0"/>
              <a:t>Demanda </a:t>
            </a:r>
            <a:r>
              <a:rPr lang="es-ES" sz="6400" dirty="0" smtClean="0"/>
              <a:t>por exportaciones no tradicionales (confecciones, agro exportaciones) se ha reducido </a:t>
            </a:r>
            <a:r>
              <a:rPr lang="es-ES" sz="6400" dirty="0" smtClean="0"/>
              <a:t>.</a:t>
            </a:r>
            <a:endParaRPr lang="en-US" sz="6400" dirty="0" smtClean="0"/>
          </a:p>
          <a:p>
            <a:pPr algn="just"/>
            <a:endParaRPr lang="es-ES" sz="6400" dirty="0" smtClean="0"/>
          </a:p>
          <a:p>
            <a:pPr lvl="0" algn="just"/>
            <a:r>
              <a:rPr lang="es-ES" sz="6400" dirty="0" smtClean="0"/>
              <a:t>Precio </a:t>
            </a:r>
            <a:r>
              <a:rPr lang="es-ES" sz="6400" dirty="0" smtClean="0"/>
              <a:t>de las exportaciones tradicionales (metales) se ha reducido </a:t>
            </a:r>
            <a:r>
              <a:rPr lang="es-ES" sz="6400" dirty="0" smtClean="0"/>
              <a:t>.</a:t>
            </a:r>
            <a:endParaRPr lang="en-US" sz="6400" dirty="0" smtClean="0"/>
          </a:p>
          <a:p>
            <a:pPr algn="just"/>
            <a:endParaRPr lang="es-ES" sz="6400" dirty="0" smtClean="0"/>
          </a:p>
          <a:p>
            <a:pPr lvl="0" algn="just"/>
            <a:r>
              <a:rPr lang="es-ES" sz="6400" dirty="0" smtClean="0"/>
              <a:t>Menor </a:t>
            </a:r>
            <a:r>
              <a:rPr lang="es-ES" sz="6400" dirty="0" smtClean="0"/>
              <a:t>flujo de capitales extranjeros en el país </a:t>
            </a:r>
            <a:endParaRPr lang="en-US" sz="6400" dirty="0" smtClean="0"/>
          </a:p>
          <a:p>
            <a:pPr algn="just"/>
            <a:endParaRPr lang="es-ES" sz="6400" dirty="0" smtClean="0"/>
          </a:p>
          <a:p>
            <a:pPr algn="just">
              <a:buNone/>
            </a:pPr>
            <a:r>
              <a:rPr lang="es-ES" sz="6400" dirty="0" smtClean="0"/>
              <a:t>Luego: </a:t>
            </a:r>
          </a:p>
          <a:p>
            <a:pPr algn="just">
              <a:buNone/>
            </a:pPr>
            <a:r>
              <a:rPr lang="es-ES" sz="6400" dirty="0" smtClean="0"/>
              <a:t>	</a:t>
            </a:r>
          </a:p>
          <a:p>
            <a:pPr algn="just">
              <a:buNone/>
            </a:pPr>
            <a:r>
              <a:rPr lang="es-ES" sz="6400" dirty="0" smtClean="0"/>
              <a:t>	</a:t>
            </a:r>
            <a:r>
              <a:rPr lang="es-ES" sz="6400" dirty="0" smtClean="0"/>
              <a:t>Menores </a:t>
            </a:r>
            <a:r>
              <a:rPr lang="es-ES" sz="6400" dirty="0" smtClean="0"/>
              <a:t>precios </a:t>
            </a:r>
            <a:r>
              <a:rPr lang="es-ES" sz="6400" dirty="0" smtClean="0"/>
              <a:t>internacionales  + Caída </a:t>
            </a:r>
            <a:r>
              <a:rPr lang="es-ES" sz="6400" dirty="0" smtClean="0"/>
              <a:t>en la demanda de </a:t>
            </a:r>
            <a:r>
              <a:rPr lang="es-ES" sz="6400" dirty="0" smtClean="0"/>
              <a:t>exportaciones =  reducen </a:t>
            </a:r>
            <a:r>
              <a:rPr lang="es-ES" sz="6400" dirty="0" smtClean="0"/>
              <a:t>los ingresos de Gobierno </a:t>
            </a:r>
            <a:r>
              <a:rPr lang="es-ES" sz="6400" dirty="0" smtClean="0"/>
              <a:t>Nacional (Impuesto </a:t>
            </a:r>
            <a:r>
              <a:rPr lang="es-ES" sz="6400" dirty="0" smtClean="0"/>
              <a:t>a la </a:t>
            </a:r>
            <a:r>
              <a:rPr lang="es-ES" sz="6400" dirty="0" smtClean="0"/>
              <a:t>Renta </a:t>
            </a:r>
            <a:r>
              <a:rPr lang="es-ES" sz="6400" dirty="0" smtClean="0"/>
              <a:t>y </a:t>
            </a:r>
            <a:r>
              <a:rPr lang="es-ES" sz="6400" dirty="0" smtClean="0"/>
              <a:t>Canon), afectando negativamente </a:t>
            </a:r>
            <a:r>
              <a:rPr lang="es-ES" sz="6400" dirty="0" smtClean="0"/>
              <a:t>al presupuesto del Gobierno Nacional, los Gobiernos Regionales y Locales. </a:t>
            </a:r>
            <a:endParaRPr lang="es-ES" sz="6400" dirty="0" smtClean="0"/>
          </a:p>
          <a:p>
            <a:pPr algn="just">
              <a:buNone/>
            </a:pPr>
            <a:endParaRPr lang="es-ES" sz="6400" dirty="0" smtClean="0"/>
          </a:p>
          <a:p>
            <a:pPr algn="just">
              <a:buNone/>
            </a:pPr>
            <a:r>
              <a:rPr lang="es-ES" sz="6400" dirty="0" smtClean="0"/>
              <a:t>	Provoca un </a:t>
            </a:r>
            <a:r>
              <a:rPr lang="es-ES" sz="6400" dirty="0" smtClean="0"/>
              <a:t>clima de moderada incertidumbre en los inversionistas extranjeros y nacionales, lo cual </a:t>
            </a:r>
            <a:r>
              <a:rPr lang="es-ES" sz="6400" dirty="0" smtClean="0"/>
              <a:t>lleva a la paralización </a:t>
            </a:r>
            <a:r>
              <a:rPr lang="es-ES" sz="6400" dirty="0" smtClean="0"/>
              <a:t>de algunos proyectos de inversión en el </a:t>
            </a:r>
            <a:r>
              <a:rPr lang="es-ES" sz="6400" dirty="0" smtClean="0"/>
              <a:t>país; y por ende una </a:t>
            </a:r>
            <a:r>
              <a:rPr lang="es-ES" sz="6400" dirty="0" smtClean="0"/>
              <a:t>reducción moderada en los niveles de crecimiento del </a:t>
            </a:r>
            <a:r>
              <a:rPr lang="es-ES" sz="6400" dirty="0" smtClean="0"/>
              <a:t>país.</a:t>
            </a:r>
          </a:p>
          <a:p>
            <a:pPr algn="just">
              <a:buNone/>
            </a:pPr>
            <a:endParaRPr lang="es-ES" sz="6400" dirty="0" smtClean="0"/>
          </a:p>
          <a:p>
            <a:pPr>
              <a:buNone/>
            </a:pPr>
            <a:r>
              <a:rPr lang="es-ES" sz="6400" dirty="0" smtClean="0"/>
              <a:t>	</a:t>
            </a:r>
            <a:r>
              <a:rPr lang="es-ES" sz="6400" dirty="0" smtClean="0"/>
              <a:t>El tipo de cambio, debido </a:t>
            </a:r>
            <a:r>
              <a:rPr lang="es-ES" sz="6400" dirty="0" smtClean="0"/>
              <a:t>a esta inestabilidad </a:t>
            </a:r>
            <a:r>
              <a:rPr lang="es-ES" sz="6400" dirty="0" smtClean="0"/>
              <a:t>internacional, varía </a:t>
            </a:r>
            <a:r>
              <a:rPr lang="es-ES" sz="6400" dirty="0" smtClean="0"/>
              <a:t>de manera importante. </a:t>
            </a:r>
            <a:r>
              <a:rPr lang="es-ES" sz="6400" dirty="0" smtClean="0"/>
              <a:t>T.C. muy </a:t>
            </a:r>
            <a:r>
              <a:rPr lang="es-ES" sz="6400" dirty="0" smtClean="0"/>
              <a:t>depreciado o </a:t>
            </a:r>
            <a:r>
              <a:rPr lang="es-ES" sz="6400" dirty="0" smtClean="0"/>
              <a:t>muy </a:t>
            </a:r>
            <a:r>
              <a:rPr lang="es-ES" sz="6400" dirty="0" smtClean="0"/>
              <a:t>apreciado </a:t>
            </a:r>
            <a:r>
              <a:rPr lang="es-ES" sz="6400" dirty="0" smtClean="0"/>
              <a:t>como ahora(2.88</a:t>
            </a:r>
            <a:r>
              <a:rPr lang="es-ES" sz="6400" dirty="0" smtClean="0"/>
              <a:t>). </a:t>
            </a:r>
            <a:endParaRPr lang="en-US" sz="6400" dirty="0" smtClean="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Incidencia de la crisis </a:t>
            </a:r>
            <a:r>
              <a:rPr lang="es-MX" sz="3200" dirty="0" smtClean="0"/>
              <a:t>en la cooperación al Perú</a:t>
            </a:r>
            <a:endParaRPr lang="en-US" sz="3200" dirty="0"/>
          </a:p>
        </p:txBody>
      </p:sp>
      <p:sp>
        <p:nvSpPr>
          <p:cNvPr id="3" name="2 Marcador de contenido"/>
          <p:cNvSpPr>
            <a:spLocks noGrp="1"/>
          </p:cNvSpPr>
          <p:nvPr>
            <p:ph idx="1"/>
          </p:nvPr>
        </p:nvSpPr>
        <p:spPr/>
        <p:txBody>
          <a:bodyPr>
            <a:normAutofit fontScale="70000" lnSpcReduction="20000"/>
          </a:bodyPr>
          <a:lstStyle/>
          <a:p>
            <a:pPr algn="just">
              <a:lnSpc>
                <a:spcPct val="120000"/>
              </a:lnSpc>
              <a:buNone/>
            </a:pPr>
            <a:r>
              <a:rPr lang="es-ES" sz="6400" dirty="0" smtClean="0">
                <a:solidFill>
                  <a:schemeClr val="tx1">
                    <a:lumMod val="85000"/>
                    <a:lumOff val="15000"/>
                  </a:schemeClr>
                </a:solidFill>
                <a:latin typeface="Arial" pitchFamily="34" charset="0"/>
                <a:cs typeface="Arial" pitchFamily="34" charset="0"/>
              </a:rPr>
              <a:t>	</a:t>
            </a:r>
            <a:r>
              <a:rPr lang="es-ES" sz="2900" dirty="0" smtClean="0">
                <a:solidFill>
                  <a:schemeClr val="tx1">
                    <a:lumMod val="85000"/>
                    <a:lumOff val="15000"/>
                  </a:schemeClr>
                </a:solidFill>
                <a:cs typeface="Arial" pitchFamily="34" charset="0"/>
              </a:rPr>
              <a:t>En </a:t>
            </a:r>
            <a:r>
              <a:rPr lang="es-ES" sz="2900" dirty="0" smtClean="0">
                <a:solidFill>
                  <a:schemeClr val="tx1">
                    <a:lumMod val="85000"/>
                    <a:lumOff val="15000"/>
                  </a:schemeClr>
                </a:solidFill>
                <a:cs typeface="Arial" pitchFamily="34" charset="0"/>
              </a:rPr>
              <a:t>el </a:t>
            </a:r>
            <a:r>
              <a:rPr lang="es-ES" sz="2900" dirty="0">
                <a:solidFill>
                  <a:schemeClr val="tx1">
                    <a:lumMod val="85000"/>
                    <a:lumOff val="15000"/>
                  </a:schemeClr>
                </a:solidFill>
                <a:cs typeface="Arial" pitchFamily="34" charset="0"/>
              </a:rPr>
              <a:t>corto </a:t>
            </a:r>
            <a:r>
              <a:rPr lang="es-ES" sz="2900" dirty="0" smtClean="0">
                <a:solidFill>
                  <a:schemeClr val="tx1">
                    <a:lumMod val="85000"/>
                    <a:lumOff val="15000"/>
                  </a:schemeClr>
                </a:solidFill>
                <a:cs typeface="Arial" pitchFamily="34" charset="0"/>
              </a:rPr>
              <a:t>plazo, </a:t>
            </a:r>
            <a:r>
              <a:rPr lang="es-ES" sz="2900" dirty="0">
                <a:solidFill>
                  <a:schemeClr val="tx1">
                    <a:lumMod val="85000"/>
                    <a:lumOff val="15000"/>
                  </a:schemeClr>
                </a:solidFill>
                <a:cs typeface="Arial" pitchFamily="34" charset="0"/>
              </a:rPr>
              <a:t>la cooperación internacional </a:t>
            </a:r>
            <a:r>
              <a:rPr lang="es-ES" sz="2900" dirty="0" smtClean="0">
                <a:solidFill>
                  <a:schemeClr val="tx1">
                    <a:lumMod val="85000"/>
                    <a:lumOff val="15000"/>
                  </a:schemeClr>
                </a:solidFill>
                <a:cs typeface="Arial" pitchFamily="34" charset="0"/>
              </a:rPr>
              <a:t>hacia Perú </a:t>
            </a:r>
            <a:r>
              <a:rPr lang="es-ES" sz="2900" dirty="0">
                <a:solidFill>
                  <a:schemeClr val="tx1">
                    <a:lumMod val="85000"/>
                    <a:lumOff val="15000"/>
                  </a:schemeClr>
                </a:solidFill>
                <a:cs typeface="Arial" pitchFamily="34" charset="0"/>
              </a:rPr>
              <a:t>no </a:t>
            </a:r>
            <a:r>
              <a:rPr lang="es-ES" sz="2900" dirty="0" smtClean="0">
                <a:solidFill>
                  <a:schemeClr val="tx1">
                    <a:lumMod val="85000"/>
                    <a:lumOff val="15000"/>
                  </a:schemeClr>
                </a:solidFill>
                <a:cs typeface="Arial" pitchFamily="34" charset="0"/>
              </a:rPr>
              <a:t>debiera verse afectada por </a:t>
            </a:r>
            <a:r>
              <a:rPr lang="es-ES" sz="2900" dirty="0">
                <a:solidFill>
                  <a:schemeClr val="tx1">
                    <a:lumMod val="85000"/>
                    <a:lumOff val="15000"/>
                  </a:schemeClr>
                </a:solidFill>
                <a:cs typeface="Arial" pitchFamily="34" charset="0"/>
              </a:rPr>
              <a:t>las negociaciones y programas multilaterales firmados. </a:t>
            </a:r>
          </a:p>
          <a:p>
            <a:pPr algn="just">
              <a:lnSpc>
                <a:spcPct val="120000"/>
              </a:lnSpc>
              <a:buNone/>
            </a:pPr>
            <a:endParaRPr lang="es-ES" sz="2900" dirty="0">
              <a:solidFill>
                <a:schemeClr val="tx1">
                  <a:lumMod val="85000"/>
                  <a:lumOff val="15000"/>
                </a:schemeClr>
              </a:solidFill>
              <a:cs typeface="Arial" pitchFamily="34" charset="0"/>
            </a:endParaRPr>
          </a:p>
          <a:p>
            <a:pPr algn="just">
              <a:lnSpc>
                <a:spcPct val="120000"/>
              </a:lnSpc>
              <a:buNone/>
            </a:pPr>
            <a:r>
              <a:rPr lang="es-ES" sz="2900" dirty="0" smtClean="0">
                <a:solidFill>
                  <a:schemeClr val="tx1">
                    <a:lumMod val="85000"/>
                    <a:lumOff val="15000"/>
                  </a:schemeClr>
                </a:solidFill>
                <a:cs typeface="Arial" pitchFamily="34" charset="0"/>
              </a:rPr>
              <a:t>	Es </a:t>
            </a:r>
            <a:r>
              <a:rPr lang="es-ES" sz="2900" dirty="0">
                <a:solidFill>
                  <a:schemeClr val="tx1">
                    <a:lumMod val="85000"/>
                    <a:lumOff val="15000"/>
                  </a:schemeClr>
                </a:solidFill>
                <a:cs typeface="Arial" pitchFamily="34" charset="0"/>
              </a:rPr>
              <a:t>muy probable que </a:t>
            </a:r>
            <a:r>
              <a:rPr lang="es-ES" sz="2900" dirty="0" smtClean="0">
                <a:solidFill>
                  <a:schemeClr val="tx1">
                    <a:lumMod val="85000"/>
                    <a:lumOff val="15000"/>
                  </a:schemeClr>
                </a:solidFill>
                <a:cs typeface="Arial" pitchFamily="34" charset="0"/>
              </a:rPr>
              <a:t>en las </a:t>
            </a:r>
            <a:r>
              <a:rPr lang="es-ES" sz="2900" dirty="0">
                <a:solidFill>
                  <a:schemeClr val="tx1">
                    <a:lumMod val="85000"/>
                    <a:lumOff val="15000"/>
                  </a:schemeClr>
                </a:solidFill>
                <a:cs typeface="Arial" pitchFamily="34" charset="0"/>
              </a:rPr>
              <a:t>futuras negociaciones, los montos de cooperación a negociar sean </a:t>
            </a:r>
            <a:r>
              <a:rPr lang="es-ES" sz="2900" dirty="0" smtClean="0">
                <a:solidFill>
                  <a:schemeClr val="tx1">
                    <a:lumMod val="85000"/>
                    <a:lumOff val="15000"/>
                  </a:schemeClr>
                </a:solidFill>
                <a:cs typeface="Arial" pitchFamily="34" charset="0"/>
              </a:rPr>
              <a:t>menores, en vista que la cooperación oficial es </a:t>
            </a:r>
            <a:r>
              <a:rPr lang="es-ES" sz="2900" dirty="0" smtClean="0">
                <a:solidFill>
                  <a:schemeClr val="tx1">
                    <a:lumMod val="85000"/>
                    <a:lumOff val="15000"/>
                  </a:schemeClr>
                </a:solidFill>
                <a:cs typeface="Arial" pitchFamily="34" charset="0"/>
              </a:rPr>
              <a:t>financiada, entre otros por </a:t>
            </a:r>
            <a:r>
              <a:rPr lang="es-ES" sz="2900" dirty="0" smtClean="0">
                <a:solidFill>
                  <a:schemeClr val="tx1">
                    <a:lumMod val="85000"/>
                    <a:lumOff val="15000"/>
                  </a:schemeClr>
                </a:solidFill>
                <a:cs typeface="Arial" pitchFamily="34" charset="0"/>
              </a:rPr>
              <a:t>los impuestos, es esperable una disminución futura de la ayuda oficial.</a:t>
            </a:r>
            <a:endParaRPr lang="es-ES" sz="2900" dirty="0" smtClean="0">
              <a:solidFill>
                <a:schemeClr val="tx1">
                  <a:lumMod val="85000"/>
                  <a:lumOff val="15000"/>
                </a:schemeClr>
              </a:solidFill>
              <a:cs typeface="Arial" pitchFamily="34" charset="0"/>
            </a:endParaRPr>
          </a:p>
          <a:p>
            <a:pPr algn="just">
              <a:lnSpc>
                <a:spcPct val="120000"/>
              </a:lnSpc>
              <a:buNone/>
            </a:pPr>
            <a:endParaRPr lang="es-ES" sz="2900" dirty="0">
              <a:solidFill>
                <a:schemeClr val="tx1">
                  <a:lumMod val="85000"/>
                  <a:lumOff val="15000"/>
                </a:schemeClr>
              </a:solidFill>
              <a:cs typeface="Arial" pitchFamily="34" charset="0"/>
            </a:endParaRPr>
          </a:p>
          <a:p>
            <a:pPr algn="just">
              <a:lnSpc>
                <a:spcPct val="120000"/>
              </a:lnSpc>
              <a:buNone/>
            </a:pPr>
            <a:r>
              <a:rPr lang="es-ES" sz="2900" dirty="0" smtClean="0">
                <a:solidFill>
                  <a:schemeClr val="tx1">
                    <a:lumMod val="85000"/>
                    <a:lumOff val="15000"/>
                  </a:schemeClr>
                </a:solidFill>
                <a:cs typeface="Arial" pitchFamily="34" charset="0"/>
              </a:rPr>
              <a:t>	Nuevo </a:t>
            </a:r>
            <a:r>
              <a:rPr lang="es-ES" sz="2900" dirty="0">
                <a:solidFill>
                  <a:schemeClr val="tx1">
                    <a:lumMod val="85000"/>
                    <a:lumOff val="15000"/>
                  </a:schemeClr>
                </a:solidFill>
                <a:cs typeface="Arial" pitchFamily="34" charset="0"/>
              </a:rPr>
              <a:t>contexto internacional obliga al país a ser más eficiente y efectivo con los recursos recibidos </a:t>
            </a:r>
            <a:r>
              <a:rPr lang="es-ES" sz="2900" dirty="0" smtClean="0">
                <a:solidFill>
                  <a:schemeClr val="tx1">
                    <a:lumMod val="85000"/>
                    <a:lumOff val="15000"/>
                  </a:schemeClr>
                </a:solidFill>
                <a:cs typeface="Arial" pitchFamily="34" charset="0"/>
              </a:rPr>
              <a:t>y por </a:t>
            </a:r>
            <a:r>
              <a:rPr lang="es-ES" sz="2900" dirty="0" smtClean="0">
                <a:solidFill>
                  <a:schemeClr val="tx1">
                    <a:lumMod val="85000"/>
                    <a:lumOff val="15000"/>
                  </a:schemeClr>
                </a:solidFill>
                <a:cs typeface="Arial" pitchFamily="34" charset="0"/>
              </a:rPr>
              <a:t>recibir, pues se produce una mejora de las herramientas de focalización y monitoreo.</a:t>
            </a:r>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Perú país de renta media alta</a:t>
            </a:r>
            <a:endParaRPr lang="en-US" sz="3200" dirty="0"/>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pic>
        <p:nvPicPr>
          <p:cNvPr id="6" name="Picture 47"/>
          <p:cNvPicPr>
            <a:picLocks noChangeAspect="1" noChangeArrowheads="1"/>
          </p:cNvPicPr>
          <p:nvPr/>
        </p:nvPicPr>
        <p:blipFill>
          <a:blip r:embed="rId5" cstate="print"/>
          <a:srcRect/>
          <a:stretch>
            <a:fillRect/>
          </a:stretch>
        </p:blipFill>
        <p:spPr bwMode="auto">
          <a:xfrm>
            <a:off x="1142976" y="1714488"/>
            <a:ext cx="6761190" cy="3260725"/>
          </a:xfrm>
          <a:prstGeom prst="rect">
            <a:avLst/>
          </a:prstGeom>
          <a:noFill/>
          <a:ln w="9525" algn="ctr">
            <a:noFill/>
            <a:miter lim="800000"/>
            <a:headEnd/>
            <a:tailEnd/>
          </a:ln>
          <a:effectLst/>
        </p:spPr>
      </p:pic>
      <p:sp>
        <p:nvSpPr>
          <p:cNvPr id="7" name="6 Marcador de contenido"/>
          <p:cNvSpPr>
            <a:spLocks noGrp="1"/>
          </p:cNvSpPr>
          <p:nvPr>
            <p:ph idx="1"/>
          </p:nvPr>
        </p:nvSpPr>
        <p:spPr/>
        <p:txBody>
          <a:bodyPr/>
          <a:lstStyle/>
          <a:p>
            <a:pPr marL="342900" lvl="1" indent="-342900">
              <a:buFont typeface="Arial" pitchFamily="34" charset="0"/>
              <a:buChar char="•"/>
            </a:pPr>
            <a:endParaRPr lang="es-ES" sz="2400" b="1" dirty="0" smtClean="0">
              <a:latin typeface="Calibri" pitchFamily="34" charset="0"/>
            </a:endParaRPr>
          </a:p>
          <a:p>
            <a:pPr marL="342900" lvl="1" indent="-342900">
              <a:buFont typeface="Arial" pitchFamily="34" charset="0"/>
              <a:buChar char="•"/>
            </a:pPr>
            <a:endParaRPr lang="es-ES" sz="2400" b="1" dirty="0" smtClean="0">
              <a:latin typeface="Calibri" pitchFamily="34" charset="0"/>
            </a:endParaRPr>
          </a:p>
          <a:p>
            <a:pPr marL="342900" lvl="1" indent="-342900">
              <a:buFont typeface="Arial" pitchFamily="34" charset="0"/>
              <a:buChar char="•"/>
            </a:pPr>
            <a:endParaRPr lang="es-ES" sz="2400" b="1" dirty="0" smtClean="0">
              <a:latin typeface="Calibri" pitchFamily="34" charset="0"/>
            </a:endParaRPr>
          </a:p>
          <a:p>
            <a:pPr marL="342900" lvl="1" indent="-342900">
              <a:buFont typeface="Arial" pitchFamily="34" charset="0"/>
              <a:buChar char="•"/>
            </a:pPr>
            <a:endParaRPr lang="es-ES" sz="2400" b="1" dirty="0" smtClean="0">
              <a:latin typeface="Calibri" pitchFamily="34" charset="0"/>
            </a:endParaRPr>
          </a:p>
          <a:p>
            <a:pPr marL="342900" lvl="1" indent="-342900">
              <a:buFont typeface="Arial" pitchFamily="34" charset="0"/>
              <a:buChar char="•"/>
            </a:pPr>
            <a:endParaRPr lang="es-ES" sz="2400" b="1" dirty="0" smtClean="0">
              <a:latin typeface="Calibri" pitchFamily="34" charset="0"/>
            </a:endParaRPr>
          </a:p>
          <a:p>
            <a:pPr marL="342900" lvl="1" indent="-342900">
              <a:buFont typeface="Arial" pitchFamily="34" charset="0"/>
              <a:buChar char="•"/>
            </a:pPr>
            <a:endParaRPr lang="es-ES" sz="2400" b="1" dirty="0" smtClean="0">
              <a:latin typeface="Calibri" pitchFamily="34" charset="0"/>
            </a:endParaRPr>
          </a:p>
          <a:p>
            <a:pPr marL="342900" lvl="1" indent="-342900">
              <a:buFont typeface="Arial" pitchFamily="34" charset="0"/>
              <a:buChar char="•"/>
            </a:pPr>
            <a:endParaRPr lang="es-ES" sz="2400" b="1" dirty="0" smtClean="0">
              <a:latin typeface="Calibri" pitchFamily="34" charset="0"/>
            </a:endParaRPr>
          </a:p>
          <a:p>
            <a:pPr marL="342900" lvl="1" indent="-342900">
              <a:buFont typeface="Arial" pitchFamily="34" charset="0"/>
              <a:buChar char="•"/>
            </a:pPr>
            <a:endParaRPr lang="es-ES" sz="2400" b="1" dirty="0" smtClean="0">
              <a:latin typeface="Calibri" pitchFamily="34" charset="0"/>
            </a:endParaRPr>
          </a:p>
          <a:p>
            <a:pPr marL="342900" lvl="1" indent="-342900">
              <a:buNone/>
            </a:pPr>
            <a:r>
              <a:rPr lang="es-ES" sz="2400" dirty="0" smtClean="0">
                <a:latin typeface="Calibri" pitchFamily="34" charset="0"/>
              </a:rPr>
              <a:t>	     </a:t>
            </a:r>
            <a:r>
              <a:rPr lang="es-ES" sz="2400" b="1" dirty="0" smtClean="0">
                <a:latin typeface="Calibri" pitchFamily="34" charset="0"/>
              </a:rPr>
              <a:t>Ingreso Nacional per </a:t>
            </a:r>
            <a:r>
              <a:rPr lang="es-ES" sz="2400" b="1" dirty="0" err="1" smtClean="0">
                <a:latin typeface="Calibri" pitchFamily="34" charset="0"/>
              </a:rPr>
              <a:t>capita</a:t>
            </a:r>
            <a:r>
              <a:rPr lang="es-ES" sz="2400" b="1" dirty="0" smtClean="0">
                <a:latin typeface="Calibri" pitchFamily="34" charset="0"/>
              </a:rPr>
              <a:t> Perú (2008)              </a:t>
            </a:r>
            <a:r>
              <a:rPr lang="es-ES" sz="2400" b="1" dirty="0" smtClean="0">
                <a:solidFill>
                  <a:srgbClr val="FF3300"/>
                </a:solidFill>
                <a:latin typeface="Calibri" pitchFamily="34" charset="0"/>
              </a:rPr>
              <a:t>3990</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Lineamientos de gestión de la APCI (1)</a:t>
            </a:r>
            <a:endParaRPr lang="en-US" sz="3200" dirty="0"/>
          </a:p>
        </p:txBody>
      </p:sp>
      <p:sp>
        <p:nvSpPr>
          <p:cNvPr id="3" name="2 Marcador de contenido"/>
          <p:cNvSpPr>
            <a:spLocks noGrp="1"/>
          </p:cNvSpPr>
          <p:nvPr>
            <p:ph idx="1"/>
          </p:nvPr>
        </p:nvSpPr>
        <p:spPr/>
        <p:txBody>
          <a:bodyPr>
            <a:normAutofit fontScale="85000" lnSpcReduction="20000"/>
          </a:bodyPr>
          <a:lstStyle/>
          <a:p>
            <a:pPr>
              <a:lnSpc>
                <a:spcPct val="80000"/>
              </a:lnSpc>
              <a:buFont typeface="Wingdings" pitchFamily="2" charset="2"/>
              <a:buNone/>
            </a:pPr>
            <a:endParaRPr lang="es-ES" dirty="0" smtClean="0">
              <a:solidFill>
                <a:schemeClr val="bg1">
                  <a:lumMod val="50000"/>
                </a:schemeClr>
              </a:solidFill>
              <a:latin typeface="Verdana" pitchFamily="34" charset="0"/>
            </a:endParaRPr>
          </a:p>
          <a:p>
            <a:pPr algn="just">
              <a:lnSpc>
                <a:spcPct val="140000"/>
              </a:lnSpc>
              <a:buNone/>
            </a:pPr>
            <a:r>
              <a:rPr lang="es-ES" sz="2000" b="1" u="sng" dirty="0" smtClean="0">
                <a:solidFill>
                  <a:srgbClr val="292929"/>
                </a:solidFill>
                <a:latin typeface="Arial" charset="0"/>
              </a:rPr>
              <a:t>Primer Lineamiento</a:t>
            </a:r>
            <a:r>
              <a:rPr lang="es-ES" sz="2000" b="1" dirty="0" smtClean="0">
                <a:solidFill>
                  <a:srgbClr val="292929"/>
                </a:solidFill>
                <a:latin typeface="Arial" charset="0"/>
              </a:rPr>
              <a:t>:</a:t>
            </a:r>
          </a:p>
          <a:p>
            <a:pPr algn="just">
              <a:lnSpc>
                <a:spcPct val="140000"/>
              </a:lnSpc>
              <a:buNone/>
            </a:pPr>
            <a:r>
              <a:rPr lang="es-ES" sz="2000" b="1" i="1" dirty="0" smtClean="0">
                <a:solidFill>
                  <a:srgbClr val="292929"/>
                </a:solidFill>
                <a:latin typeface="Arial" charset="0"/>
              </a:rPr>
              <a:t>	Mantener el Flujo de Cooperación Internacional No Reembolsable CINR hacia el Perú, logrando que dichos recursos  estén enmarcadas en los principios de la Declaración de París: Alineación, Apropiación, Armonización, Gestión por Resultados y Mutua Responsabilidad.</a:t>
            </a:r>
          </a:p>
          <a:p>
            <a:pPr algn="just">
              <a:lnSpc>
                <a:spcPct val="140000"/>
              </a:lnSpc>
              <a:buNone/>
            </a:pPr>
            <a:endParaRPr lang="es-ES" sz="2000" b="1" u="sng" dirty="0" smtClean="0">
              <a:solidFill>
                <a:srgbClr val="292929"/>
              </a:solidFill>
              <a:latin typeface="Arial" charset="0"/>
            </a:endParaRPr>
          </a:p>
          <a:p>
            <a:pPr algn="just">
              <a:lnSpc>
                <a:spcPct val="140000"/>
              </a:lnSpc>
              <a:buNone/>
            </a:pPr>
            <a:r>
              <a:rPr lang="es-ES" sz="2000" b="1" u="sng" dirty="0" smtClean="0">
                <a:solidFill>
                  <a:srgbClr val="292929"/>
                </a:solidFill>
                <a:latin typeface="Arial" charset="0"/>
              </a:rPr>
              <a:t>Segundo  Lineamiento</a:t>
            </a:r>
            <a:r>
              <a:rPr lang="es-ES" sz="2000" b="1" dirty="0" smtClean="0">
                <a:solidFill>
                  <a:srgbClr val="292929"/>
                </a:solidFill>
                <a:latin typeface="Arial" charset="0"/>
              </a:rPr>
              <a:t>:</a:t>
            </a:r>
          </a:p>
          <a:p>
            <a:pPr algn="just">
              <a:lnSpc>
                <a:spcPct val="140000"/>
              </a:lnSpc>
              <a:buNone/>
            </a:pPr>
            <a:r>
              <a:rPr lang="es-ES" sz="2000" b="1" i="1" dirty="0" smtClean="0">
                <a:solidFill>
                  <a:srgbClr val="292929"/>
                </a:solidFill>
                <a:latin typeface="Arial" charset="0"/>
              </a:rPr>
              <a:t>	</a:t>
            </a:r>
            <a:r>
              <a:rPr lang="es-ES" sz="2000" i="1" dirty="0" smtClean="0">
                <a:solidFill>
                  <a:srgbClr val="292929"/>
                </a:solidFill>
                <a:latin typeface="Arial" charset="0"/>
              </a:rPr>
              <a:t>Construir un efectivo Sistema Nacional Descentralizado de Cooperación Internacional  No Reembolsable que permita organizar la demanda de cooperación de los ámbitos sectoriales, regionales y locales reconociendo a la APCI como ente rector. Además deberá ser capaz de identificar las potencialidades del país como ofertante de cooperación técnica.</a:t>
            </a:r>
            <a:endParaRPr lang="es-ES_tradnl" sz="2000" i="1" dirty="0" smtClean="0">
              <a:solidFill>
                <a:srgbClr val="292929"/>
              </a:solidFill>
              <a:latin typeface="Arial" charset="0"/>
            </a:endParaRPr>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r>
              <a:rPr lang="es-MX" sz="3200" dirty="0" smtClean="0"/>
              <a:t>Lineamientos de gestión de la APCI (2)</a:t>
            </a:r>
            <a:endParaRPr lang="en-US" sz="3200" dirty="0"/>
          </a:p>
        </p:txBody>
      </p:sp>
      <p:sp>
        <p:nvSpPr>
          <p:cNvPr id="3" name="2 Marcador de contenido"/>
          <p:cNvSpPr>
            <a:spLocks noGrp="1"/>
          </p:cNvSpPr>
          <p:nvPr>
            <p:ph idx="1"/>
          </p:nvPr>
        </p:nvSpPr>
        <p:spPr/>
        <p:txBody>
          <a:bodyPr>
            <a:noAutofit/>
          </a:bodyPr>
          <a:lstStyle/>
          <a:p>
            <a:pPr algn="just">
              <a:lnSpc>
                <a:spcPct val="140000"/>
              </a:lnSpc>
              <a:buNone/>
            </a:pPr>
            <a:r>
              <a:rPr lang="es-ES" sz="1400" b="1" u="sng" dirty="0" smtClean="0">
                <a:solidFill>
                  <a:srgbClr val="292929"/>
                </a:solidFill>
                <a:latin typeface="Arial" charset="0"/>
              </a:rPr>
              <a:t>Tercer Lineamiento</a:t>
            </a:r>
            <a:r>
              <a:rPr lang="es-ES" sz="1400" b="1" dirty="0" smtClean="0">
                <a:solidFill>
                  <a:srgbClr val="292929"/>
                </a:solidFill>
                <a:latin typeface="Arial" charset="0"/>
              </a:rPr>
              <a:t>:</a:t>
            </a:r>
          </a:p>
          <a:p>
            <a:pPr algn="just">
              <a:lnSpc>
                <a:spcPct val="140000"/>
              </a:lnSpc>
              <a:buNone/>
            </a:pPr>
            <a:r>
              <a:rPr lang="es-ES" sz="1400" b="1" i="1" dirty="0" smtClean="0">
                <a:solidFill>
                  <a:srgbClr val="292929"/>
                </a:solidFill>
                <a:latin typeface="Arial" charset="0"/>
              </a:rPr>
              <a:t>	Lograr que el Perú tenga un nítido perfil como país cooperante técnico en América Latina, para los cual la Agencia deberá reorganizarse y dotarse de recursos en función de las nuevas características de la CINR, vale decir dejar de ser RECEPTORA de COOPERACIÓN solamente y convertirse también en AGENCIA COOPERANTE.</a:t>
            </a:r>
            <a:endParaRPr lang="es-ES_tradnl" sz="1400" b="1" i="1" dirty="0" smtClean="0">
              <a:solidFill>
                <a:srgbClr val="292929"/>
              </a:solidFill>
              <a:latin typeface="Arial" charset="0"/>
            </a:endParaRPr>
          </a:p>
          <a:p>
            <a:pPr algn="just">
              <a:lnSpc>
                <a:spcPct val="140000"/>
              </a:lnSpc>
              <a:buNone/>
            </a:pPr>
            <a:endParaRPr lang="es-ES" sz="1400" b="1" u="sng" dirty="0" smtClean="0">
              <a:solidFill>
                <a:srgbClr val="292929"/>
              </a:solidFill>
              <a:latin typeface="Arial" charset="0"/>
            </a:endParaRPr>
          </a:p>
          <a:p>
            <a:pPr algn="just">
              <a:lnSpc>
                <a:spcPct val="140000"/>
              </a:lnSpc>
              <a:buNone/>
            </a:pPr>
            <a:r>
              <a:rPr lang="es-ES" sz="1400" b="1" u="sng" dirty="0" smtClean="0">
                <a:solidFill>
                  <a:srgbClr val="292929"/>
                </a:solidFill>
                <a:latin typeface="Arial" charset="0"/>
              </a:rPr>
              <a:t>Cuarto Lineamiento</a:t>
            </a:r>
            <a:r>
              <a:rPr lang="es-ES" sz="1400" b="1" dirty="0" smtClean="0">
                <a:solidFill>
                  <a:srgbClr val="292929"/>
                </a:solidFill>
                <a:latin typeface="Arial" charset="0"/>
              </a:rPr>
              <a:t>:</a:t>
            </a:r>
          </a:p>
          <a:p>
            <a:pPr algn="just">
              <a:lnSpc>
                <a:spcPct val="140000"/>
              </a:lnSpc>
              <a:buNone/>
            </a:pPr>
            <a:r>
              <a:rPr lang="es-ES" sz="1400" b="1" i="1" dirty="0" smtClean="0">
                <a:solidFill>
                  <a:srgbClr val="292929"/>
                </a:solidFill>
                <a:latin typeface="Arial" charset="0"/>
              </a:rPr>
              <a:t>	</a:t>
            </a:r>
            <a:r>
              <a:rPr lang="es-ES" sz="1400" i="1" dirty="0" smtClean="0">
                <a:solidFill>
                  <a:srgbClr val="292929"/>
                </a:solidFill>
                <a:latin typeface="Arial" charset="0"/>
              </a:rPr>
              <a:t>Desarrollar una efectiva política de Fiscalización de los ejecutores privados de CINR, con énfasis en la verificación del adecuado uso de los recursos, observando la evaluación de los resultados de los proyectos ejecutados.</a:t>
            </a:r>
            <a:endParaRPr lang="es-ES_tradnl" sz="1400" i="1" dirty="0" smtClean="0">
              <a:solidFill>
                <a:srgbClr val="292929"/>
              </a:solidFill>
              <a:latin typeface="Arial" charset="0"/>
            </a:endParaRPr>
          </a:p>
          <a:p>
            <a:pPr algn="just">
              <a:lnSpc>
                <a:spcPct val="140000"/>
              </a:lnSpc>
              <a:buNone/>
            </a:pPr>
            <a:endParaRPr lang="es-ES" sz="1400" b="1" u="sng" dirty="0" smtClean="0">
              <a:solidFill>
                <a:srgbClr val="292929"/>
              </a:solidFill>
              <a:latin typeface="Arial" charset="0"/>
            </a:endParaRPr>
          </a:p>
          <a:p>
            <a:pPr algn="just">
              <a:lnSpc>
                <a:spcPct val="140000"/>
              </a:lnSpc>
              <a:buNone/>
            </a:pPr>
            <a:r>
              <a:rPr lang="es-ES" sz="1400" b="1" u="sng" dirty="0" smtClean="0">
                <a:solidFill>
                  <a:srgbClr val="292929"/>
                </a:solidFill>
                <a:latin typeface="Arial" charset="0"/>
              </a:rPr>
              <a:t>Quinto Lineamiento</a:t>
            </a:r>
            <a:r>
              <a:rPr lang="es-ES" sz="1400" b="1" dirty="0" smtClean="0">
                <a:solidFill>
                  <a:srgbClr val="292929"/>
                </a:solidFill>
                <a:latin typeface="Arial" charset="0"/>
              </a:rPr>
              <a:t>:</a:t>
            </a:r>
          </a:p>
          <a:p>
            <a:pPr algn="just">
              <a:lnSpc>
                <a:spcPct val="140000"/>
              </a:lnSpc>
              <a:buNone/>
            </a:pPr>
            <a:r>
              <a:rPr lang="es-ES" sz="1400" b="1" i="1" dirty="0" smtClean="0">
                <a:solidFill>
                  <a:srgbClr val="292929"/>
                </a:solidFill>
                <a:latin typeface="Arial" charset="0"/>
              </a:rPr>
              <a:t>	</a:t>
            </a:r>
            <a:r>
              <a:rPr lang="es-ES" sz="1400" i="1" dirty="0" smtClean="0">
                <a:solidFill>
                  <a:srgbClr val="292929"/>
                </a:solidFill>
                <a:latin typeface="Arial" charset="0"/>
              </a:rPr>
              <a:t>Desarrollar una adecuada, eficiente y eficaz gestión administrativa de los recursos que el país pone a nuestra disposición para el cumplimiento de nuestra tarea.</a:t>
            </a:r>
            <a:endParaRPr lang="es-ES_tradnl" sz="1400" i="1" dirty="0" smtClean="0">
              <a:solidFill>
                <a:srgbClr val="292929"/>
              </a:solidFill>
              <a:latin typeface="Arial" charset="0"/>
            </a:endParaRPr>
          </a:p>
        </p:txBody>
      </p:sp>
      <p:pic>
        <p:nvPicPr>
          <p:cNvPr id="4" name="Picture 8"/>
          <p:cNvPicPr>
            <a:picLocks noChangeAspect="1" noChangeArrowheads="1"/>
          </p:cNvPicPr>
          <p:nvPr/>
        </p:nvPicPr>
        <p:blipFill>
          <a:blip r:embed="rId3"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4"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a:prstGeom prst="roundRect">
            <a:avLst/>
          </a:prstGeom>
        </p:spPr>
        <p:style>
          <a:lnRef idx="2">
            <a:schemeClr val="dk1"/>
          </a:lnRef>
          <a:fillRef idx="1">
            <a:schemeClr val="lt1"/>
          </a:fillRef>
          <a:effectRef idx="0">
            <a:schemeClr val="dk1"/>
          </a:effectRef>
          <a:fontRef idx="minor">
            <a:schemeClr val="dk1"/>
          </a:fontRef>
        </p:style>
        <p:txBody>
          <a:bodyPr>
            <a:normAutofit fontScale="90000"/>
          </a:bodyPr>
          <a:lstStyle/>
          <a:p>
            <a:r>
              <a:rPr lang="es-MX" dirty="0" smtClean="0"/>
              <a:t>Estructura</a:t>
            </a:r>
            <a:endParaRPr lang="en-US" dirty="0"/>
          </a:p>
        </p:txBody>
      </p:sp>
      <p:sp>
        <p:nvSpPr>
          <p:cNvPr id="3" name="2 Marcador de contenido"/>
          <p:cNvSpPr>
            <a:spLocks noGrp="1"/>
          </p:cNvSpPr>
          <p:nvPr>
            <p:ph idx="1"/>
          </p:nvPr>
        </p:nvSpPr>
        <p:spPr/>
        <p:txBody>
          <a:bodyPr/>
          <a:lstStyle/>
          <a:p>
            <a:endParaRPr lang="es-MX" dirty="0" smtClean="0"/>
          </a:p>
          <a:p>
            <a:r>
              <a:rPr lang="es-MX" b="1" dirty="0" smtClean="0">
                <a:solidFill>
                  <a:schemeClr val="bg1"/>
                </a:solidFill>
              </a:rPr>
              <a:t>LA CRISIS FINANCIERA INTERNACIONAL Y SU IMPACTO EN EL PERÚ</a:t>
            </a:r>
          </a:p>
          <a:p>
            <a:endParaRPr lang="es-MX" b="1" dirty="0" smtClean="0"/>
          </a:p>
          <a:p>
            <a:r>
              <a:rPr lang="es-MX" b="1" dirty="0" smtClean="0"/>
              <a:t>FLUJO DE COOPERACIÓN EN EL PERÚ</a:t>
            </a:r>
          </a:p>
          <a:p>
            <a:endParaRPr lang="es-MX" b="1" dirty="0" smtClean="0">
              <a:solidFill>
                <a:schemeClr val="bg1"/>
              </a:solidFill>
            </a:endParaRPr>
          </a:p>
          <a:p>
            <a:r>
              <a:rPr lang="es-MX" b="1" dirty="0" smtClean="0">
                <a:solidFill>
                  <a:schemeClr val="bg1"/>
                </a:solidFill>
              </a:rPr>
              <a:t>PERÚ PAÍS COOPERANTE TECNICO </a:t>
            </a:r>
            <a:endParaRPr lang="en-US" b="1" dirty="0">
              <a:solidFill>
                <a:schemeClr val="bg1"/>
              </a:solidFill>
            </a:endParaRPr>
          </a:p>
        </p:txBody>
      </p:sp>
      <p:pic>
        <p:nvPicPr>
          <p:cNvPr id="4" name="Picture 8"/>
          <p:cNvPicPr>
            <a:picLocks noChangeAspect="1" noChangeArrowheads="1"/>
          </p:cNvPicPr>
          <p:nvPr/>
        </p:nvPicPr>
        <p:blipFill>
          <a:blip r:embed="rId2" cstate="print"/>
          <a:srcRect/>
          <a:stretch>
            <a:fillRect/>
          </a:stretch>
        </p:blipFill>
        <p:spPr bwMode="auto">
          <a:xfrm>
            <a:off x="285750" y="142875"/>
            <a:ext cx="4219575" cy="506413"/>
          </a:xfrm>
          <a:prstGeom prst="rect">
            <a:avLst/>
          </a:prstGeom>
          <a:noFill/>
          <a:ln w="9525">
            <a:noFill/>
            <a:miter lim="800000"/>
            <a:headEnd/>
            <a:tailEnd/>
          </a:ln>
        </p:spPr>
      </p:pic>
      <p:pic>
        <p:nvPicPr>
          <p:cNvPr id="5" name="Picture 5" descr="logotipopq"/>
          <p:cNvPicPr>
            <a:picLocks noChangeAspect="1" noChangeArrowheads="1"/>
          </p:cNvPicPr>
          <p:nvPr/>
        </p:nvPicPr>
        <p:blipFill>
          <a:blip r:embed="rId3" cstate="print"/>
          <a:srcRect/>
          <a:stretch>
            <a:fillRect/>
          </a:stretch>
        </p:blipFill>
        <p:spPr bwMode="auto">
          <a:xfrm>
            <a:off x="0" y="6324600"/>
            <a:ext cx="1066800" cy="496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702</Words>
  <Application>Microsoft Office PowerPoint</Application>
  <PresentationFormat>Presentación en pantalla (4:3)</PresentationFormat>
  <Paragraphs>229</Paragraphs>
  <Slides>21</Slides>
  <Notes>15</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LA COOPERACION INTERNACIONAL EN EL PERU Y LA CRISIS FINANCIERA MUNDIAL</vt:lpstr>
      <vt:lpstr>Estructura</vt:lpstr>
      <vt:lpstr>Estructura</vt:lpstr>
      <vt:lpstr>Incidencia de la crisis en la economía de Perú</vt:lpstr>
      <vt:lpstr>Incidencia de la crisis en la cooperación al Perú</vt:lpstr>
      <vt:lpstr>Perú país de renta media alta</vt:lpstr>
      <vt:lpstr>Lineamientos de gestión de la APCI (1)</vt:lpstr>
      <vt:lpstr>Lineamientos de gestión de la APCI (2)</vt:lpstr>
      <vt:lpstr>Estructura</vt:lpstr>
      <vt:lpstr>Metas al 2010</vt:lpstr>
      <vt:lpstr>CINR en el periodo 2005- 2008(*)</vt:lpstr>
      <vt:lpstr>Política Nacional de Cooperación: Objetivos Estratégicos</vt:lpstr>
      <vt:lpstr>Priorización del Plan CINR 2009</vt:lpstr>
      <vt:lpstr>Diapositiva 14</vt:lpstr>
      <vt:lpstr>Diapositiva 15</vt:lpstr>
      <vt:lpstr>Argumentos para mantener el flujo de la CINR</vt:lpstr>
      <vt:lpstr>Estructura</vt:lpstr>
      <vt:lpstr>Crecimiento del PBI 2000-2007</vt:lpstr>
      <vt:lpstr>Ventajas del Perú como país cooperante</vt:lpstr>
      <vt:lpstr>Cooperación recibida y otorgada por Perú</vt:lpstr>
      <vt:lpstr>Acciones en el marco de la cooperación técnica</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ANTE LA  XX REUNION DE DIRECTORES DE LA COOPERACION INTERNACIONAL</dc:title>
  <dc:creator>Patricia</dc:creator>
  <cp:lastModifiedBy>Patricia</cp:lastModifiedBy>
  <cp:revision>9</cp:revision>
  <dcterms:created xsi:type="dcterms:W3CDTF">2009-09-20T04:49:02Z</dcterms:created>
  <dcterms:modified xsi:type="dcterms:W3CDTF">2009-09-25T06:54:29Z</dcterms:modified>
</cp:coreProperties>
</file>